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74" r:id="rId3"/>
    <p:sldId id="275" r:id="rId4"/>
    <p:sldId id="281" r:id="rId5"/>
    <p:sldId id="276" r:id="rId6"/>
    <p:sldId id="277" r:id="rId7"/>
    <p:sldId id="279" r:id="rId8"/>
    <p:sldId id="280" r:id="rId9"/>
    <p:sldId id="28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Vardhan" initials="VV" lastIdx="1" clrIdx="0">
    <p:extLst>
      <p:ext uri="{19B8F6BF-5375-455C-9EA6-DF929625EA0E}">
        <p15:presenceInfo xmlns:p15="http://schemas.microsoft.com/office/powerpoint/2012/main" userId="fb48261c321b01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9ADA2F-6138-4A9C-80CB-BD6534A68409}" type="datetimeFigureOut">
              <a:rPr lang="en-IN" smtClean="0"/>
              <a:t>25-03-2024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77472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311343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402494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770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292729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ADA2F-6138-4A9C-80CB-BD6534A68409}"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2442183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ADA2F-6138-4A9C-80CB-BD6534A68409}"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1800032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ADA2F-6138-4A9C-80CB-BD6534A6840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15573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ADA2F-6138-4A9C-80CB-BD6534A6840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9870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ADA2F-6138-4A9C-80CB-BD6534A6840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380751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ADA2F-6138-4A9C-80CB-BD6534A6840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370317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182090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ADA2F-6138-4A9C-80CB-BD6534A68409}"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234723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ADA2F-6138-4A9C-80CB-BD6534A68409}"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108891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ADA2F-6138-4A9C-80CB-BD6534A68409}"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61548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101150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ADA2F-6138-4A9C-80CB-BD6534A6840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1FF2A-13B0-4D2F-8B64-C7E42356CF54}" type="slidenum">
              <a:rPr lang="en-IN" smtClean="0"/>
              <a:t>‹#›</a:t>
            </a:fld>
            <a:endParaRPr lang="en-IN"/>
          </a:p>
        </p:txBody>
      </p:sp>
    </p:spTree>
    <p:extLst>
      <p:ext uri="{BB962C8B-B14F-4D97-AF65-F5344CB8AC3E}">
        <p14:creationId xmlns:p14="http://schemas.microsoft.com/office/powerpoint/2010/main" val="393483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ADA2F-6138-4A9C-80CB-BD6534A68409}" type="datetimeFigureOut">
              <a:rPr lang="en-IN" smtClean="0"/>
              <a:t>25-03-2024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1FF2A-13B0-4D2F-8B64-C7E42356CF54}" type="slidenum">
              <a:rPr lang="en-IN" smtClean="0"/>
              <a:t>‹#›</a:t>
            </a:fld>
            <a:endParaRPr lang="en-IN"/>
          </a:p>
        </p:txBody>
      </p:sp>
    </p:spTree>
    <p:extLst>
      <p:ext uri="{BB962C8B-B14F-4D97-AF65-F5344CB8AC3E}">
        <p14:creationId xmlns:p14="http://schemas.microsoft.com/office/powerpoint/2010/main" val="500503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 Id="rId5" Type="http://schemas.openxmlformats.org/officeDocument/2006/relationships/hyperlink" Target="https://dev.mysql.com/doc/" TargetMode="External"/><Relationship Id="rId4" Type="http://schemas.openxmlformats.org/officeDocument/2006/relationships/hyperlink" Target="https://www.php.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5C32-CA5B-3EB6-3645-454C6F2317EB}"/>
              </a:ext>
            </a:extLst>
          </p:cNvPr>
          <p:cNvSpPr>
            <a:spLocks noGrp="1"/>
          </p:cNvSpPr>
          <p:nvPr>
            <p:ph type="ctrTitle"/>
          </p:nvPr>
        </p:nvSpPr>
        <p:spPr>
          <a:xfrm>
            <a:off x="2020468" y="1041400"/>
            <a:ext cx="8862685" cy="2387600"/>
          </a:xfrm>
        </p:spPr>
        <p:txBody>
          <a:bodyPr/>
          <a:lstStyle/>
          <a:p>
            <a:r>
              <a:rPr lang="en-IN" b="1" dirty="0">
                <a:latin typeface="Algerian" panose="04020705040A02060702" pitchFamily="82" charset="0"/>
              </a:rPr>
              <a:t>Restaurant Management And Table Reservation</a:t>
            </a:r>
            <a:br>
              <a:rPr lang="en-IN" b="1"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265B6E1F-7D0E-2D42-2281-B95B1B753657}"/>
              </a:ext>
            </a:extLst>
          </p:cNvPr>
          <p:cNvSpPr>
            <a:spLocks noGrp="1"/>
          </p:cNvSpPr>
          <p:nvPr>
            <p:ph type="subTitle" idx="1"/>
          </p:nvPr>
        </p:nvSpPr>
        <p:spPr>
          <a:xfrm>
            <a:off x="6666332" y="3429000"/>
            <a:ext cx="6185647" cy="3334870"/>
          </a:xfrm>
        </p:spPr>
        <p:txBody>
          <a:bodyPr>
            <a:noAutofit/>
          </a:bodyPr>
          <a:lstStyle/>
          <a:p>
            <a:pPr algn="just">
              <a:lnSpc>
                <a:spcPct val="120000"/>
              </a:lnSpc>
            </a:pPr>
            <a:r>
              <a:rPr lang="en-US" sz="1800" b="1" dirty="0">
                <a:solidFill>
                  <a:schemeClr val="tx1"/>
                </a:solidFill>
                <a:latin typeface="Times New Roman" panose="02020603050405020304" pitchFamily="18" charset="0"/>
                <a:cs typeface="Times New Roman" panose="02020603050405020304" pitchFamily="18" charset="0"/>
              </a:rPr>
              <a:t>Team members:</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VYSHNAVI THIRUNAGARI	(221202032)</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DHEERAJ KUMAR MAHANKALI	(221202033)</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ISHANTH REDDY BETHELLI	(221202034)</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RAKSHITHA GUNDARAPU	(221202039)</a:t>
            </a:r>
            <a:r>
              <a:rPr lang="en-US" sz="1400" b="1" dirty="0">
                <a:solidFill>
                  <a:schemeClr val="tx1"/>
                </a:solidFill>
                <a:effectLst/>
                <a:latin typeface="Times New Roman" panose="02020603050405020304" pitchFamily="18" charset="0"/>
                <a:ea typeface="Times New Roman" panose="02020603050405020304" pitchFamily="18" charset="0"/>
              </a:rPr>
              <a:t> </a:t>
            </a:r>
          </a:p>
          <a:p>
            <a:pPr algn="just">
              <a:lnSpc>
                <a:spcPct val="120000"/>
              </a:lnSpc>
            </a:pPr>
            <a:r>
              <a:rPr lang="en-US" sz="1800" b="1" dirty="0">
                <a:solidFill>
                  <a:schemeClr val="tx1"/>
                </a:solidFill>
                <a:effectLst/>
                <a:latin typeface="Times New Roman" panose="02020603050405020304" pitchFamily="18" charset="0"/>
                <a:ea typeface="Times New Roman" panose="02020603050405020304" pitchFamily="18" charset="0"/>
              </a:rPr>
              <a:t>Under the guidance of</a:t>
            </a:r>
            <a:endParaRPr lang="en-IN" sz="1800" b="1" dirty="0">
              <a:solidFill>
                <a:schemeClr val="tx1"/>
              </a:solidFill>
              <a:latin typeface="Times New Roman" panose="02020603050405020304" pitchFamily="18" charset="0"/>
              <a:ea typeface="Times New Roman" panose="02020603050405020304" pitchFamily="18" charset="0"/>
            </a:endParaRPr>
          </a:p>
          <a:p>
            <a:pPr algn="just">
              <a:lnSpc>
                <a:spcPct val="120000"/>
              </a:lnSpc>
            </a:pPr>
            <a:r>
              <a:rPr lang="en-US" sz="1800" b="1" dirty="0">
                <a:solidFill>
                  <a:srgbClr val="FF0000"/>
                </a:solidFill>
                <a:effectLst/>
                <a:latin typeface="Times New Roman" panose="02020603050405020304" pitchFamily="18" charset="0"/>
                <a:ea typeface="Times New Roman" panose="02020603050405020304" pitchFamily="18" charset="0"/>
              </a:rPr>
              <a:t>Dr. E. ARAVIND (Assoc. Professor)</a:t>
            </a:r>
            <a:endParaRPr lang="en-IN" sz="1800" b="1" dirty="0">
              <a:effectLst/>
              <a:latin typeface="Times New Roman" panose="02020603050405020304" pitchFamily="18" charset="0"/>
              <a:ea typeface="Times New Roman" panose="02020603050405020304" pitchFamily="18" charset="0"/>
            </a:endParaRPr>
          </a:p>
          <a:p>
            <a:pPr algn="just"/>
            <a:endParaRPr lang="en-IN" sz="1400" dirty="0"/>
          </a:p>
        </p:txBody>
      </p:sp>
    </p:spTree>
    <p:extLst>
      <p:ext uri="{BB962C8B-B14F-4D97-AF65-F5344CB8AC3E}">
        <p14:creationId xmlns:p14="http://schemas.microsoft.com/office/powerpoint/2010/main" val="4155423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A3AA-A190-D726-3C03-CA828209D25F}"/>
              </a:ext>
            </a:extLst>
          </p:cNvPr>
          <p:cNvSpPr>
            <a:spLocks noGrp="1"/>
          </p:cNvSpPr>
          <p:nvPr>
            <p:ph type="title"/>
          </p:nvPr>
        </p:nvSpPr>
        <p:spPr>
          <a:xfrm>
            <a:off x="2739394" y="2372557"/>
            <a:ext cx="6990532" cy="2323730"/>
          </a:xfrm>
        </p:spPr>
        <p:txBody>
          <a:bodyPr>
            <a:normAutofit/>
          </a:bodyPr>
          <a:lstStyle/>
          <a:p>
            <a:r>
              <a:rPr lang="en-US" sz="8000" b="1" dirty="0">
                <a:solidFill>
                  <a:schemeClr val="tx2">
                    <a:lumMod val="75000"/>
                  </a:schemeClr>
                </a:solidFill>
                <a:latin typeface="Algerian" panose="04020705040A02060702" pitchFamily="82" charset="0"/>
              </a:rPr>
              <a:t>Thank you</a:t>
            </a:r>
            <a:endParaRPr lang="en-IN" sz="8000" b="1" dirty="0">
              <a:solidFill>
                <a:schemeClr val="tx2">
                  <a:lumMod val="75000"/>
                </a:schemeClr>
              </a:solidFill>
              <a:latin typeface="Algerian" panose="04020705040A02060702" pitchFamily="82" charset="0"/>
            </a:endParaRPr>
          </a:p>
        </p:txBody>
      </p:sp>
    </p:spTree>
    <p:extLst>
      <p:ext uri="{BB962C8B-B14F-4D97-AF65-F5344CB8AC3E}">
        <p14:creationId xmlns:p14="http://schemas.microsoft.com/office/powerpoint/2010/main" val="347165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5656-FBAC-695D-2F23-FE3AF0F6F57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p>
        </p:txBody>
      </p:sp>
      <p:sp>
        <p:nvSpPr>
          <p:cNvPr id="3" name="Content Placeholder 2">
            <a:extLst>
              <a:ext uri="{FF2B5EF4-FFF2-40B4-BE49-F238E27FC236}">
                <a16:creationId xmlns:a16="http://schemas.microsoft.com/office/drawing/2014/main" id="{D9CBD2ED-6C0E-2460-CAEE-8D40A738D02B}"/>
              </a:ext>
            </a:extLst>
          </p:cNvPr>
          <p:cNvSpPr>
            <a:spLocks noGrp="1"/>
          </p:cNvSpPr>
          <p:nvPr>
            <p:ph idx="1"/>
          </p:nvPr>
        </p:nvSpPr>
        <p:spPr/>
        <p:txBody>
          <a:bodyPr>
            <a:normAutofit fontScale="85000" lnSpcReduction="20000"/>
          </a:bodyPr>
          <a:lstStyle/>
          <a:p>
            <a:pPr marL="0" indent="0" algn="just">
              <a:buNone/>
            </a:pPr>
            <a:r>
              <a:rPr lang="en-US" sz="2400" dirty="0">
                <a:effectLst/>
                <a:latin typeface="Times New Roman" panose="02020603050405020304" pitchFamily="18" charset="0"/>
                <a:ea typeface="Times New Roman" panose="02020603050405020304" pitchFamily="18" charset="0"/>
              </a:rPr>
              <a:t>The restaurant industry is constantly evolving to meet the demands of a fast-paced and dynamic market. In this context, our project focuses on developing a comprehensive Restaurant Table Reservation System (RTRS) to revolutionize the traditional dining experience. This project aims to address the challenges faced by both customers and restaurant staff in the reservation process, enhancing overall efficiency and customer satisfaction. The Restaurant Table Reservation System is designed to provide a seamless and user-friendly interface for customers to make reservations. Utilizing modern web and mobile technologies, the system offers an intuitive booking platform that allows users to browse restaurant availability, select preferred time slots, and even choose specific tables based on their preferences. This ensures a personalized and efficient reservation process for customers, reducing the likelihood of no-shows and minimizing waiting times.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2957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8E73-5CD4-C233-5B6D-EE89AB808A63}"/>
              </a:ext>
            </a:extLst>
          </p:cNvPr>
          <p:cNvSpPr>
            <a:spLocks noGrp="1"/>
          </p:cNvSpPr>
          <p:nvPr>
            <p:ph type="title"/>
          </p:nvPr>
        </p:nvSpPr>
        <p:spPr/>
        <p:txBody>
          <a:bodyPr>
            <a:normAutofit/>
          </a:bodyPr>
          <a:lstStyle/>
          <a:p>
            <a:pPr algn="just"/>
            <a:r>
              <a:rPr lang="en-IN" sz="4000" b="1"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3E96C286-2EC4-CD26-3FDB-9D4DC953C9E7}"/>
              </a:ext>
            </a:extLst>
          </p:cNvPr>
          <p:cNvSpPr>
            <a:spLocks noGrp="1"/>
          </p:cNvSpPr>
          <p:nvPr>
            <p:ph type="body" idx="1"/>
          </p:nvPr>
        </p:nvSpPr>
        <p:spPr/>
        <p:txBody>
          <a:bodyPr/>
          <a:lstStyle/>
          <a:p>
            <a:pPr algn="just"/>
            <a:r>
              <a:rPr lang="en-IN" b="1" u="sng" dirty="0">
                <a:latin typeface="Times New Roman" panose="02020603050405020304" pitchFamily="18" charset="0"/>
                <a:cs typeface="Times New Roman" panose="02020603050405020304" pitchFamily="18" charset="0"/>
              </a:rPr>
              <a:t>Customer Experience</a:t>
            </a:r>
          </a:p>
        </p:txBody>
      </p:sp>
      <p:sp>
        <p:nvSpPr>
          <p:cNvPr id="4" name="Text Placeholder 3">
            <a:extLst>
              <a:ext uri="{FF2B5EF4-FFF2-40B4-BE49-F238E27FC236}">
                <a16:creationId xmlns:a16="http://schemas.microsoft.com/office/drawing/2014/main" id="{EC4CA2F4-AC2F-1BBB-9B7C-2393F099B0D8}"/>
              </a:ext>
            </a:extLst>
          </p:cNvPr>
          <p:cNvSpPr>
            <a:spLocks noGrp="1"/>
          </p:cNvSpPr>
          <p:nvPr>
            <p:ph type="body" sz="half" idx="15"/>
          </p:nvPr>
        </p:nvSpPr>
        <p:spPr>
          <a:xfrm>
            <a:off x="1129575" y="3638169"/>
            <a:ext cx="3083838" cy="2430936"/>
          </a:xfrm>
        </p:spPr>
        <p:txBody>
          <a:bodyPr>
            <a:normAutofit/>
          </a:bodyPr>
          <a:lstStyle/>
          <a:p>
            <a:pPr algn="just"/>
            <a:r>
              <a:rPr lang="en-US" sz="1800" dirty="0"/>
              <a:t>Improving the overall dining experience by reducing waiting times and providing a seamless reservation process.</a:t>
            </a:r>
            <a:endParaRPr lang="en-IN" sz="1800" dirty="0"/>
          </a:p>
        </p:txBody>
      </p:sp>
      <p:sp>
        <p:nvSpPr>
          <p:cNvPr id="5" name="Text Placeholder 4">
            <a:extLst>
              <a:ext uri="{FF2B5EF4-FFF2-40B4-BE49-F238E27FC236}">
                <a16:creationId xmlns:a16="http://schemas.microsoft.com/office/drawing/2014/main" id="{BF70CD98-6A6B-1AFC-0012-CA7DE07E6CCF}"/>
              </a:ext>
            </a:extLst>
          </p:cNvPr>
          <p:cNvSpPr>
            <a:spLocks noGrp="1"/>
          </p:cNvSpPr>
          <p:nvPr>
            <p:ph type="body" sz="quarter" idx="3"/>
          </p:nvPr>
        </p:nvSpPr>
        <p:spPr/>
        <p:txBody>
          <a:bodyPr/>
          <a:lstStyle/>
          <a:p>
            <a:pPr algn="just"/>
            <a:r>
              <a:rPr lang="en-IN" b="1" u="sng" dirty="0">
                <a:latin typeface="Times New Roman" panose="02020603050405020304" pitchFamily="18" charset="0"/>
                <a:cs typeface="Times New Roman" panose="02020603050405020304" pitchFamily="18" charset="0"/>
              </a:rPr>
              <a:t>Increased Efficiency</a:t>
            </a:r>
          </a:p>
        </p:txBody>
      </p:sp>
      <p:sp>
        <p:nvSpPr>
          <p:cNvPr id="6" name="Text Placeholder 5">
            <a:extLst>
              <a:ext uri="{FF2B5EF4-FFF2-40B4-BE49-F238E27FC236}">
                <a16:creationId xmlns:a16="http://schemas.microsoft.com/office/drawing/2014/main" id="{A2DB9BA2-5F34-8AE8-099E-C9C8A45AADAE}"/>
              </a:ext>
            </a:extLst>
          </p:cNvPr>
          <p:cNvSpPr>
            <a:spLocks noGrp="1"/>
          </p:cNvSpPr>
          <p:nvPr>
            <p:ph type="body" sz="half" idx="16"/>
          </p:nvPr>
        </p:nvSpPr>
        <p:spPr>
          <a:xfrm>
            <a:off x="4503321" y="3638169"/>
            <a:ext cx="3083838" cy="2430936"/>
          </a:xfrm>
        </p:spPr>
        <p:txBody>
          <a:bodyPr>
            <a:normAutofit/>
          </a:bodyPr>
          <a:lstStyle/>
          <a:p>
            <a:pPr algn="just"/>
            <a:r>
              <a:rPr lang="en-US" sz="1800" dirty="0"/>
              <a:t>Enhancing the restaurant's operational efficiency by optimizing table allocation and streamlining the reservation process</a:t>
            </a:r>
            <a:endParaRPr lang="en-IN" sz="1800" dirty="0"/>
          </a:p>
        </p:txBody>
      </p:sp>
      <p:sp>
        <p:nvSpPr>
          <p:cNvPr id="7" name="Text Placeholder 6">
            <a:extLst>
              <a:ext uri="{FF2B5EF4-FFF2-40B4-BE49-F238E27FC236}">
                <a16:creationId xmlns:a16="http://schemas.microsoft.com/office/drawing/2014/main" id="{2F37BB97-CCCE-D5F8-316A-88E47B6826A6}"/>
              </a:ext>
            </a:extLst>
          </p:cNvPr>
          <p:cNvSpPr>
            <a:spLocks noGrp="1"/>
          </p:cNvSpPr>
          <p:nvPr>
            <p:ph type="body" sz="quarter" idx="13"/>
          </p:nvPr>
        </p:nvSpPr>
        <p:spPr/>
        <p:txBody>
          <a:bodyPr/>
          <a:lstStyle/>
          <a:p>
            <a:pPr algn="just"/>
            <a:r>
              <a:rPr lang="en-IN" b="1" u="sng" dirty="0">
                <a:latin typeface="Times New Roman" panose="02020603050405020304" pitchFamily="18" charset="0"/>
                <a:cs typeface="Times New Roman" panose="02020603050405020304" pitchFamily="18" charset="0"/>
              </a:rPr>
              <a:t>Competitive Edge</a:t>
            </a:r>
          </a:p>
        </p:txBody>
      </p:sp>
      <p:sp>
        <p:nvSpPr>
          <p:cNvPr id="8" name="Text Placeholder 7">
            <a:extLst>
              <a:ext uri="{FF2B5EF4-FFF2-40B4-BE49-F238E27FC236}">
                <a16:creationId xmlns:a16="http://schemas.microsoft.com/office/drawing/2014/main" id="{8691B3E8-C2D2-6ABC-14E0-84F148C31C0E}"/>
              </a:ext>
            </a:extLst>
          </p:cNvPr>
          <p:cNvSpPr>
            <a:spLocks noGrp="1"/>
          </p:cNvSpPr>
          <p:nvPr>
            <p:ph type="body" sz="half" idx="17"/>
          </p:nvPr>
        </p:nvSpPr>
        <p:spPr>
          <a:xfrm>
            <a:off x="7852442" y="3638169"/>
            <a:ext cx="3083838" cy="2430936"/>
          </a:xfrm>
        </p:spPr>
        <p:txBody>
          <a:bodyPr/>
          <a:lstStyle/>
          <a:p>
            <a:pPr algn="just"/>
            <a:r>
              <a:rPr lang="en-US" sz="1800" dirty="0"/>
              <a:t>Gaining a competitive advantage by providing a modern and convenient reservation system for the customers.</a:t>
            </a:r>
          </a:p>
          <a:p>
            <a:pPr algn="just"/>
            <a:endParaRPr lang="en-IN" dirty="0"/>
          </a:p>
        </p:txBody>
      </p:sp>
    </p:spTree>
    <p:extLst>
      <p:ext uri="{BB962C8B-B14F-4D97-AF65-F5344CB8AC3E}">
        <p14:creationId xmlns:p14="http://schemas.microsoft.com/office/powerpoint/2010/main" val="293832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39EE-57DE-5C31-58B7-12AB4A6C697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system requirements</a:t>
            </a:r>
          </a:p>
        </p:txBody>
      </p:sp>
      <p:sp>
        <p:nvSpPr>
          <p:cNvPr id="3" name="Text Placeholder 2">
            <a:extLst>
              <a:ext uri="{FF2B5EF4-FFF2-40B4-BE49-F238E27FC236}">
                <a16:creationId xmlns:a16="http://schemas.microsoft.com/office/drawing/2014/main" id="{3B611DD2-D86E-A7FE-97B1-1CBA5B98D5AD}"/>
              </a:ext>
            </a:extLst>
          </p:cNvPr>
          <p:cNvSpPr>
            <a:spLocks noGrp="1"/>
          </p:cNvSpPr>
          <p:nvPr>
            <p:ph type="body" idx="1"/>
          </p:nvPr>
        </p:nvSpPr>
        <p:spPr>
          <a:xfrm>
            <a:off x="1370018" y="2097087"/>
            <a:ext cx="4649783" cy="823912"/>
          </a:xfrm>
        </p:spPr>
        <p:txBody>
          <a:bodyPr>
            <a:normAutofit/>
          </a:bodyPr>
          <a:lstStyle/>
          <a:p>
            <a:r>
              <a:rPr lang="en-IN" b="1" u="sng" dirty="0"/>
              <a:t>Software </a:t>
            </a:r>
            <a:r>
              <a:rPr lang="en-IN" b="1" u="sng" dirty="0">
                <a:latin typeface="Times New Roman" panose="02020603050405020304" pitchFamily="18" charset="0"/>
                <a:cs typeface="Times New Roman" panose="02020603050405020304" pitchFamily="18" charset="0"/>
              </a:rPr>
              <a:t>requirements</a:t>
            </a:r>
          </a:p>
        </p:txBody>
      </p:sp>
      <p:sp>
        <p:nvSpPr>
          <p:cNvPr id="4" name="Content Placeholder 3">
            <a:extLst>
              <a:ext uri="{FF2B5EF4-FFF2-40B4-BE49-F238E27FC236}">
                <a16:creationId xmlns:a16="http://schemas.microsoft.com/office/drawing/2014/main" id="{B9B9940A-EFCD-AF7D-0108-C5577CDA8A57}"/>
              </a:ext>
            </a:extLst>
          </p:cNvPr>
          <p:cNvSpPr>
            <a:spLocks noGrp="1"/>
          </p:cNvSpPr>
          <p:nvPr>
            <p:ph sz="half" idx="2"/>
          </p:nvPr>
        </p:nvSpPr>
        <p:spPr/>
        <p:txBody>
          <a:bodyPr>
            <a:normAutofit lnSpcReduction="10000"/>
          </a:bodyPr>
          <a:lstStyle/>
          <a:p>
            <a:pPr>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Programming Languages:</a:t>
            </a:r>
          </a:p>
          <a:p>
            <a:pPr marL="0" indent="0" algn="just">
              <a:lnSpc>
                <a:spcPct val="100000"/>
              </a:lnSpc>
              <a:buNone/>
            </a:pPr>
            <a:r>
              <a:rPr lang="en-US" sz="1600" dirty="0">
                <a:effectLst/>
                <a:latin typeface="Times New Roman" panose="02020603050405020304" pitchFamily="18" charset="0"/>
                <a:ea typeface="Times New Roman" panose="02020603050405020304" pitchFamily="18" charset="0"/>
              </a:rPr>
              <a:t>1. HTML (Hypertext Markup Language)</a:t>
            </a:r>
            <a:endParaRPr lang="en-IN" sz="16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600" dirty="0">
                <a:effectLst/>
                <a:latin typeface="Times New Roman" panose="02020603050405020304" pitchFamily="18" charset="0"/>
                <a:ea typeface="Times New Roman" panose="02020603050405020304" pitchFamily="18" charset="0"/>
              </a:rPr>
              <a:t>2. CSS</a:t>
            </a:r>
            <a:endParaRPr lang="en-IN" sz="16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600" dirty="0">
                <a:effectLst/>
                <a:latin typeface="Times New Roman" panose="02020603050405020304" pitchFamily="18" charset="0"/>
                <a:ea typeface="Times New Roman" panose="02020603050405020304" pitchFamily="18" charset="0"/>
              </a:rPr>
              <a:t>3. JavaScript</a:t>
            </a:r>
            <a:endParaRPr lang="en-IN"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dirty="0">
                <a:effectLst/>
                <a:latin typeface="Times New Roman" panose="02020603050405020304" pitchFamily="18" charset="0"/>
                <a:ea typeface="Times New Roman" panose="02020603050405020304" pitchFamily="18" charset="0"/>
              </a:rPr>
              <a:t>4. PHP </a:t>
            </a:r>
            <a:endParaRPr lang="en-US" sz="16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Database Management System:</a:t>
            </a: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600" dirty="0">
                <a:effectLst/>
                <a:latin typeface="Times New Roman" panose="02020603050405020304" pitchFamily="18" charset="0"/>
                <a:ea typeface="Times New Roman" panose="02020603050405020304" pitchFamily="18" charset="0"/>
              </a:rPr>
              <a:t>MySQL: </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ext Placeholder 4">
            <a:extLst>
              <a:ext uri="{FF2B5EF4-FFF2-40B4-BE49-F238E27FC236}">
                <a16:creationId xmlns:a16="http://schemas.microsoft.com/office/drawing/2014/main" id="{A9F115BB-1243-8E49-7B05-61F5006C9739}"/>
              </a:ext>
            </a:extLst>
          </p:cNvPr>
          <p:cNvSpPr>
            <a:spLocks noGrp="1"/>
          </p:cNvSpPr>
          <p:nvPr>
            <p:ph type="body" sz="quarter" idx="3"/>
          </p:nvPr>
        </p:nvSpPr>
        <p:spPr>
          <a:xfrm>
            <a:off x="6210305" y="2025367"/>
            <a:ext cx="4646602" cy="823912"/>
          </a:xfrm>
        </p:spPr>
        <p:txBody>
          <a:bodyPr>
            <a:normAutofit/>
          </a:bodyPr>
          <a:lstStyle/>
          <a:p>
            <a:r>
              <a:rPr lang="en-IN" b="1" u="sng" dirty="0">
                <a:latin typeface="Times New Roman" panose="02020603050405020304" pitchFamily="18" charset="0"/>
                <a:cs typeface="Times New Roman" panose="02020603050405020304" pitchFamily="18" charset="0"/>
              </a:rPr>
              <a:t>Hardware requirements</a:t>
            </a:r>
          </a:p>
        </p:txBody>
      </p:sp>
      <p:sp>
        <p:nvSpPr>
          <p:cNvPr id="6" name="Content Placeholder 5">
            <a:extLst>
              <a:ext uri="{FF2B5EF4-FFF2-40B4-BE49-F238E27FC236}">
                <a16:creationId xmlns:a16="http://schemas.microsoft.com/office/drawing/2014/main" id="{34C2953D-D627-8EAC-0128-164FE62440E1}"/>
              </a:ext>
            </a:extLst>
          </p:cNvPr>
          <p:cNvSpPr>
            <a:spLocks noGrp="1"/>
          </p:cNvSpPr>
          <p:nvPr>
            <p:ph sz="quarter" idx="4"/>
          </p:nvPr>
        </p:nvSpPr>
        <p:spPr/>
        <p:txBody>
          <a:bodyPr>
            <a:normAutofit lnSpcReduction="10000"/>
          </a:bodyPr>
          <a:lstStyle/>
          <a:p>
            <a:pPr>
              <a:lnSpc>
                <a:spcPct val="142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Processor: 13 or above </a:t>
            </a:r>
            <a:endParaRPr lang="en-IN" sz="1800" dirty="0">
              <a:effectLst/>
              <a:latin typeface="Times New Roman" panose="02020603050405020304" pitchFamily="18" charset="0"/>
              <a:ea typeface="Times New Roman" panose="02020603050405020304" pitchFamily="18" charset="0"/>
            </a:endParaRPr>
          </a:p>
          <a:p>
            <a:pPr>
              <a:lnSpc>
                <a:spcPct val="142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Hard Disc: above 50GB </a:t>
            </a:r>
            <a:endParaRPr lang="en-IN" sz="1800" dirty="0">
              <a:effectLst/>
              <a:latin typeface="Times New Roman" panose="02020603050405020304" pitchFamily="18" charset="0"/>
              <a:ea typeface="Times New Roman" panose="02020603050405020304" pitchFamily="18" charset="0"/>
            </a:endParaRPr>
          </a:p>
          <a:p>
            <a:pPr>
              <a:lnSpc>
                <a:spcPct val="142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Ram:1GB or above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8756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2CA4-008E-EFD2-A07A-079CD22E13F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a16="http://schemas.microsoft.com/office/drawing/2014/main" id="{9AB34466-0972-5662-2983-6CE3CB7F38D6}"/>
              </a:ext>
            </a:extLst>
          </p:cNvPr>
          <p:cNvSpPr>
            <a:spLocks noGrp="1"/>
          </p:cNvSpPr>
          <p:nvPr>
            <p:ph type="body" idx="1"/>
          </p:nvPr>
        </p:nvSpPr>
        <p:spPr>
          <a:xfrm>
            <a:off x="1119674" y="2121645"/>
            <a:ext cx="3855738" cy="685800"/>
          </a:xfrm>
        </p:spPr>
        <p:txBody>
          <a:bodyPr/>
          <a:lstStyle/>
          <a:p>
            <a:r>
              <a:rPr lang="en-IN" b="1" u="sng" dirty="0">
                <a:latin typeface="Times New Roman" panose="02020603050405020304" pitchFamily="18" charset="0"/>
                <a:cs typeface="Times New Roman" panose="02020603050405020304" pitchFamily="18" charset="0"/>
              </a:rPr>
              <a:t>Manual Reservation</a:t>
            </a:r>
          </a:p>
        </p:txBody>
      </p:sp>
      <p:sp>
        <p:nvSpPr>
          <p:cNvPr id="4" name="Text Placeholder 3">
            <a:extLst>
              <a:ext uri="{FF2B5EF4-FFF2-40B4-BE49-F238E27FC236}">
                <a16:creationId xmlns:a16="http://schemas.microsoft.com/office/drawing/2014/main" id="{806CE978-1C12-87EB-ED68-38C2053AF9B9}"/>
              </a:ext>
            </a:extLst>
          </p:cNvPr>
          <p:cNvSpPr>
            <a:spLocks noGrp="1"/>
          </p:cNvSpPr>
          <p:nvPr>
            <p:ph type="body" sz="half" idx="15"/>
          </p:nvPr>
        </p:nvSpPr>
        <p:spPr>
          <a:xfrm>
            <a:off x="1119674" y="2893357"/>
            <a:ext cx="3939316" cy="1760075"/>
          </a:xfrm>
        </p:spPr>
        <p:txBody>
          <a:bodyPr/>
          <a:lstStyle/>
          <a:p>
            <a:r>
              <a:rPr lang="en-US" sz="2000" dirty="0"/>
              <a:t>Traditional pen-and-paper method for recording and managing table reservations.</a:t>
            </a:r>
          </a:p>
          <a:p>
            <a:endParaRPr lang="en-IN" dirty="0"/>
          </a:p>
        </p:txBody>
      </p:sp>
      <p:sp>
        <p:nvSpPr>
          <p:cNvPr id="5" name="Text Placeholder 4">
            <a:extLst>
              <a:ext uri="{FF2B5EF4-FFF2-40B4-BE49-F238E27FC236}">
                <a16:creationId xmlns:a16="http://schemas.microsoft.com/office/drawing/2014/main" id="{27FAC4F6-E16A-50B6-F97B-365312E44EF1}"/>
              </a:ext>
            </a:extLst>
          </p:cNvPr>
          <p:cNvSpPr>
            <a:spLocks noGrp="1"/>
          </p:cNvSpPr>
          <p:nvPr>
            <p:ph type="body" sz="quarter" idx="3"/>
          </p:nvPr>
        </p:nvSpPr>
        <p:spPr>
          <a:xfrm>
            <a:off x="6777316" y="2171700"/>
            <a:ext cx="4087905" cy="685800"/>
          </a:xfrm>
        </p:spPr>
        <p:txBody>
          <a:bodyPr/>
          <a:lstStyle/>
          <a:p>
            <a:r>
              <a:rPr lang="en-IN" b="1" u="sng" dirty="0">
                <a:latin typeface="Times New Roman" panose="02020603050405020304" pitchFamily="18" charset="0"/>
                <a:cs typeface="Times New Roman" panose="02020603050405020304" pitchFamily="18" charset="0"/>
              </a:rPr>
              <a:t>Long Wait Times</a:t>
            </a:r>
          </a:p>
        </p:txBody>
      </p:sp>
      <p:sp>
        <p:nvSpPr>
          <p:cNvPr id="6" name="Text Placeholder 5">
            <a:extLst>
              <a:ext uri="{FF2B5EF4-FFF2-40B4-BE49-F238E27FC236}">
                <a16:creationId xmlns:a16="http://schemas.microsoft.com/office/drawing/2014/main" id="{FF73C80D-558D-EA3B-13C0-3F7D034849DC}"/>
              </a:ext>
            </a:extLst>
          </p:cNvPr>
          <p:cNvSpPr>
            <a:spLocks noGrp="1"/>
          </p:cNvSpPr>
          <p:nvPr>
            <p:ph type="body" sz="half" idx="16"/>
          </p:nvPr>
        </p:nvSpPr>
        <p:spPr>
          <a:xfrm>
            <a:off x="6777315" y="2820894"/>
            <a:ext cx="4087905" cy="1832538"/>
          </a:xfrm>
        </p:spPr>
        <p:txBody>
          <a:bodyPr/>
          <a:lstStyle/>
          <a:p>
            <a:r>
              <a:rPr lang="en-US" sz="2000" dirty="0"/>
              <a:t>Customers experience frustration due to long waiting periods during peak hours.</a:t>
            </a:r>
          </a:p>
          <a:p>
            <a:endParaRPr lang="en-IN" b="1" dirty="0"/>
          </a:p>
        </p:txBody>
      </p:sp>
      <p:sp>
        <p:nvSpPr>
          <p:cNvPr id="7" name="Text Placeholder 6">
            <a:extLst>
              <a:ext uri="{FF2B5EF4-FFF2-40B4-BE49-F238E27FC236}">
                <a16:creationId xmlns:a16="http://schemas.microsoft.com/office/drawing/2014/main" id="{83502D63-B671-BC25-0B1D-BEF518F7BF28}"/>
              </a:ext>
            </a:extLst>
          </p:cNvPr>
          <p:cNvSpPr>
            <a:spLocks noGrp="1"/>
          </p:cNvSpPr>
          <p:nvPr>
            <p:ph type="body" sz="quarter" idx="13"/>
          </p:nvPr>
        </p:nvSpPr>
        <p:spPr>
          <a:xfrm>
            <a:off x="1119674" y="4396444"/>
            <a:ext cx="4752208" cy="685800"/>
          </a:xfrm>
        </p:spPr>
        <p:txBody>
          <a:bodyPr/>
          <a:lstStyle/>
          <a:p>
            <a:r>
              <a:rPr lang="en-IN" b="1" u="sng" dirty="0">
                <a:latin typeface="Times New Roman" panose="02020603050405020304" pitchFamily="18" charset="0"/>
                <a:cs typeface="Times New Roman" panose="02020603050405020304" pitchFamily="18" charset="0"/>
              </a:rPr>
              <a:t>Inefficient Allocation</a:t>
            </a:r>
          </a:p>
        </p:txBody>
      </p:sp>
      <p:sp>
        <p:nvSpPr>
          <p:cNvPr id="8" name="Text Placeholder 7">
            <a:extLst>
              <a:ext uri="{FF2B5EF4-FFF2-40B4-BE49-F238E27FC236}">
                <a16:creationId xmlns:a16="http://schemas.microsoft.com/office/drawing/2014/main" id="{CE9EDECF-655D-E188-0C0A-69C5E44122D5}"/>
              </a:ext>
            </a:extLst>
          </p:cNvPr>
          <p:cNvSpPr>
            <a:spLocks noGrp="1"/>
          </p:cNvSpPr>
          <p:nvPr>
            <p:ph type="body" sz="half" idx="17"/>
          </p:nvPr>
        </p:nvSpPr>
        <p:spPr>
          <a:xfrm>
            <a:off x="1119674" y="5181599"/>
            <a:ext cx="10056950" cy="1264023"/>
          </a:xfrm>
        </p:spPr>
        <p:txBody>
          <a:bodyPr/>
          <a:lstStyle/>
          <a:p>
            <a:r>
              <a:rPr lang="en-US" sz="2000" dirty="0"/>
              <a:t>Tables may not be optimally allocated, leading to reduced capacity utilization.</a:t>
            </a:r>
          </a:p>
          <a:p>
            <a:endParaRPr lang="en-IN" dirty="0"/>
          </a:p>
        </p:txBody>
      </p:sp>
    </p:spTree>
    <p:extLst>
      <p:ext uri="{BB962C8B-B14F-4D97-AF65-F5344CB8AC3E}">
        <p14:creationId xmlns:p14="http://schemas.microsoft.com/office/powerpoint/2010/main" val="223144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982E-5F90-9446-B7AA-58BF5A84B28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22F12E9E-3ECC-23B1-EA24-2F598668A58A}"/>
              </a:ext>
            </a:extLst>
          </p:cNvPr>
          <p:cNvSpPr>
            <a:spLocks noGrp="1"/>
          </p:cNvSpPr>
          <p:nvPr>
            <p:ph type="body" idx="1"/>
          </p:nvPr>
        </p:nvSpPr>
        <p:spPr>
          <a:xfrm>
            <a:off x="957589" y="2597523"/>
            <a:ext cx="3210392" cy="916641"/>
          </a:xfrm>
        </p:spPr>
        <p:txBody>
          <a:bodyPr/>
          <a:lstStyle/>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Online   Reservations</a:t>
            </a:r>
          </a:p>
        </p:txBody>
      </p:sp>
      <p:sp>
        <p:nvSpPr>
          <p:cNvPr id="4" name="Text Placeholder 3">
            <a:extLst>
              <a:ext uri="{FF2B5EF4-FFF2-40B4-BE49-F238E27FC236}">
                <a16:creationId xmlns:a16="http://schemas.microsoft.com/office/drawing/2014/main" id="{BBAB1D23-E4C4-EC29-5FB1-6D77EE983CDC}"/>
              </a:ext>
            </a:extLst>
          </p:cNvPr>
          <p:cNvSpPr>
            <a:spLocks noGrp="1"/>
          </p:cNvSpPr>
          <p:nvPr>
            <p:ph type="body" sz="half" idx="15"/>
          </p:nvPr>
        </p:nvSpPr>
        <p:spPr>
          <a:xfrm>
            <a:off x="4182495" y="2597524"/>
            <a:ext cx="6315175" cy="916640"/>
          </a:xfrm>
        </p:spPr>
        <p:txBody>
          <a:bodyPr>
            <a:normAutofit/>
          </a:bodyPr>
          <a:lstStyle/>
          <a:p>
            <a:r>
              <a:rPr lang="en-US" sz="2000" dirty="0"/>
              <a:t>Customers can book tables online, reducing the need for manual entries</a:t>
            </a:r>
            <a:endParaRPr lang="en-IN" sz="2000" dirty="0"/>
          </a:p>
        </p:txBody>
      </p:sp>
      <p:sp>
        <p:nvSpPr>
          <p:cNvPr id="5" name="Text Placeholder 4">
            <a:extLst>
              <a:ext uri="{FF2B5EF4-FFF2-40B4-BE49-F238E27FC236}">
                <a16:creationId xmlns:a16="http://schemas.microsoft.com/office/drawing/2014/main" id="{6EC7324A-CDCA-E0EA-9D40-88A56AAA016F}"/>
              </a:ext>
            </a:extLst>
          </p:cNvPr>
          <p:cNvSpPr>
            <a:spLocks noGrp="1"/>
          </p:cNvSpPr>
          <p:nvPr>
            <p:ph type="body" sz="quarter" idx="3"/>
          </p:nvPr>
        </p:nvSpPr>
        <p:spPr>
          <a:xfrm>
            <a:off x="987527" y="3736042"/>
            <a:ext cx="3180454" cy="916640"/>
          </a:xfrm>
        </p:spPr>
        <p:txBody>
          <a:bodyPr/>
          <a:lstStyle/>
          <a:p>
            <a:r>
              <a:rPr lang="en-IN" b="1" u="sng" dirty="0">
                <a:latin typeface="Times New Roman" panose="02020603050405020304" pitchFamily="18" charset="0"/>
                <a:cs typeface="Times New Roman" panose="02020603050405020304" pitchFamily="18" charset="0"/>
              </a:rPr>
              <a:t>Automated Allocation</a:t>
            </a:r>
          </a:p>
        </p:txBody>
      </p:sp>
      <p:sp>
        <p:nvSpPr>
          <p:cNvPr id="6" name="Text Placeholder 5">
            <a:extLst>
              <a:ext uri="{FF2B5EF4-FFF2-40B4-BE49-F238E27FC236}">
                <a16:creationId xmlns:a16="http://schemas.microsoft.com/office/drawing/2014/main" id="{82537294-01A2-CA66-2A26-217A557BC6AD}"/>
              </a:ext>
            </a:extLst>
          </p:cNvPr>
          <p:cNvSpPr>
            <a:spLocks noGrp="1"/>
          </p:cNvSpPr>
          <p:nvPr>
            <p:ph type="body" sz="half" idx="16"/>
          </p:nvPr>
        </p:nvSpPr>
        <p:spPr>
          <a:xfrm>
            <a:off x="4182494" y="4874559"/>
            <a:ext cx="6252423" cy="919811"/>
          </a:xfrm>
        </p:spPr>
        <p:txBody>
          <a:bodyPr>
            <a:normAutofit/>
          </a:bodyPr>
          <a:lstStyle/>
          <a:p>
            <a:r>
              <a:rPr lang="en-US" sz="2000" dirty="0"/>
              <a:t>Managing, modifying, and canceling reservations with ease and accuracy.</a:t>
            </a:r>
          </a:p>
          <a:p>
            <a:endParaRPr lang="en-IN" sz="2000" dirty="0"/>
          </a:p>
        </p:txBody>
      </p:sp>
      <p:sp>
        <p:nvSpPr>
          <p:cNvPr id="7" name="Text Placeholder 6">
            <a:extLst>
              <a:ext uri="{FF2B5EF4-FFF2-40B4-BE49-F238E27FC236}">
                <a16:creationId xmlns:a16="http://schemas.microsoft.com/office/drawing/2014/main" id="{4384DE75-0A1D-0158-E20A-141350C0664C}"/>
              </a:ext>
            </a:extLst>
          </p:cNvPr>
          <p:cNvSpPr>
            <a:spLocks noGrp="1"/>
          </p:cNvSpPr>
          <p:nvPr>
            <p:ph type="body" sz="quarter" idx="13"/>
          </p:nvPr>
        </p:nvSpPr>
        <p:spPr>
          <a:xfrm>
            <a:off x="987527" y="4874559"/>
            <a:ext cx="3194968" cy="916640"/>
          </a:xfrm>
        </p:spPr>
        <p:txBody>
          <a:bodyPr/>
          <a:lstStyle/>
          <a:p>
            <a:r>
              <a:rPr lang="en-IN" b="1" u="sng" dirty="0">
                <a:latin typeface="Times New Roman" panose="02020603050405020304" pitchFamily="18" charset="0"/>
                <a:cs typeface="Times New Roman" panose="02020603050405020304" pitchFamily="18" charset="0"/>
              </a:rPr>
              <a:t>Reservation Management</a:t>
            </a:r>
          </a:p>
        </p:txBody>
      </p:sp>
      <p:sp>
        <p:nvSpPr>
          <p:cNvPr id="8" name="Text Placeholder 7">
            <a:extLst>
              <a:ext uri="{FF2B5EF4-FFF2-40B4-BE49-F238E27FC236}">
                <a16:creationId xmlns:a16="http://schemas.microsoft.com/office/drawing/2014/main" id="{EDC5A2E5-C905-2A56-5FF3-C1F6F39C1805}"/>
              </a:ext>
            </a:extLst>
          </p:cNvPr>
          <p:cNvSpPr>
            <a:spLocks noGrp="1"/>
          </p:cNvSpPr>
          <p:nvPr>
            <p:ph type="body" sz="half" idx="17"/>
          </p:nvPr>
        </p:nvSpPr>
        <p:spPr>
          <a:xfrm>
            <a:off x="4182496" y="3736042"/>
            <a:ext cx="6315176" cy="916640"/>
          </a:xfrm>
        </p:spPr>
        <p:txBody>
          <a:bodyPr>
            <a:normAutofit/>
          </a:bodyPr>
          <a:lstStyle/>
          <a:p>
            <a:r>
              <a:rPr lang="en-US" sz="2000" dirty="0"/>
              <a:t>Optimizing table allocation using intelligent algorithms for efficient seating.</a:t>
            </a:r>
          </a:p>
          <a:p>
            <a:endParaRPr lang="en-IN" sz="2000" dirty="0"/>
          </a:p>
        </p:txBody>
      </p:sp>
    </p:spTree>
    <p:extLst>
      <p:ext uri="{BB962C8B-B14F-4D97-AF65-F5344CB8AC3E}">
        <p14:creationId xmlns:p14="http://schemas.microsoft.com/office/powerpoint/2010/main" val="341057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5B9E-EFC5-95B8-FE71-7FAF5EE3243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Results and Analysis</a:t>
            </a:r>
          </a:p>
        </p:txBody>
      </p:sp>
      <p:sp>
        <p:nvSpPr>
          <p:cNvPr id="3" name="Content Placeholder 2">
            <a:extLst>
              <a:ext uri="{FF2B5EF4-FFF2-40B4-BE49-F238E27FC236}">
                <a16:creationId xmlns:a16="http://schemas.microsoft.com/office/drawing/2014/main" id="{F4270069-E772-F115-B171-0BD6D5C807F4}"/>
              </a:ext>
            </a:extLst>
          </p:cNvPr>
          <p:cNvSpPr>
            <a:spLocks noGrp="1"/>
          </p:cNvSpPr>
          <p:nvPr>
            <p:ph sz="half" idx="1"/>
          </p:nvPr>
        </p:nvSpPr>
        <p:spPr>
          <a:xfrm>
            <a:off x="1141413" y="2034380"/>
            <a:ext cx="5510402" cy="4205102"/>
          </a:xfrm>
        </p:spPr>
        <p:txBody>
          <a:bodyPr>
            <a:normAutofit fontScale="92500"/>
          </a:bodyPr>
          <a:lstStyle/>
          <a:p>
            <a:pPr algn="just">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Improved Table Turnover</a:t>
            </a:r>
          </a:p>
          <a:p>
            <a:pPr marL="0" indent="0" algn="just">
              <a:buNone/>
            </a:pPr>
            <a:r>
              <a:rPr lang="en-US" sz="2200" dirty="0"/>
              <a:t>Optimization resulted in faster table turnover and increased revenue.</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Enhanced Customer Satisfaction</a:t>
            </a:r>
          </a:p>
          <a:p>
            <a:pPr marL="0" indent="0" algn="just">
              <a:buNone/>
            </a:pPr>
            <a:r>
              <a:rPr lang="en-US" sz="2200" dirty="0"/>
              <a:t>Positive feedback and reviews from customers due to reduced wait times and    improved service</a:t>
            </a:r>
            <a:r>
              <a:rPr lang="en-US" dirty="0"/>
              <a:t>.</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Operational Efficiency</a:t>
            </a:r>
          </a:p>
          <a:p>
            <a:pPr marL="0" indent="0" algn="just">
              <a:buNone/>
            </a:pPr>
            <a:r>
              <a:rPr lang="en-US" sz="2200" dirty="0"/>
              <a:t>Streamlined operations and better resource utilization resulting in cost savings.</a:t>
            </a:r>
          </a:p>
          <a:p>
            <a:pPr marL="0" indent="0">
              <a:buNone/>
            </a:pPr>
            <a:endParaRPr lang="en-US" dirty="0"/>
          </a:p>
        </p:txBody>
      </p:sp>
      <p:pic>
        <p:nvPicPr>
          <p:cNvPr id="6" name="Content Placeholder 5">
            <a:extLst>
              <a:ext uri="{FF2B5EF4-FFF2-40B4-BE49-F238E27FC236}">
                <a16:creationId xmlns:a16="http://schemas.microsoft.com/office/drawing/2014/main" id="{026982F7-9A5F-637E-880E-2BF86455FC6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4269" y="1743962"/>
            <a:ext cx="4306763" cy="2187390"/>
          </a:xfrm>
        </p:spPr>
      </p:pic>
      <p:pic>
        <p:nvPicPr>
          <p:cNvPr id="8" name="Picture 7">
            <a:extLst>
              <a:ext uri="{FF2B5EF4-FFF2-40B4-BE49-F238E27FC236}">
                <a16:creationId xmlns:a16="http://schemas.microsoft.com/office/drawing/2014/main" id="{9A97729C-3531-379B-6034-8C2669802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269" y="4020343"/>
            <a:ext cx="4306763" cy="2268070"/>
          </a:xfrm>
          <a:prstGeom prst="rect">
            <a:avLst/>
          </a:prstGeom>
        </p:spPr>
      </p:pic>
    </p:spTree>
    <p:extLst>
      <p:ext uri="{BB962C8B-B14F-4D97-AF65-F5344CB8AC3E}">
        <p14:creationId xmlns:p14="http://schemas.microsoft.com/office/powerpoint/2010/main" val="97230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1678-CF98-45A0-E007-4FB406CA77B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239CDA2-8ADA-691B-A383-64E802742B4D}"/>
              </a:ext>
            </a:extLst>
          </p:cNvPr>
          <p:cNvSpPr>
            <a:spLocks noGrp="1"/>
          </p:cNvSpPr>
          <p:nvPr>
            <p:ph type="body" idx="1"/>
          </p:nvPr>
        </p:nvSpPr>
        <p:spPr/>
        <p:txBody>
          <a:bodyPr/>
          <a:lstStyle/>
          <a:p>
            <a:r>
              <a:rPr lang="en-IN" b="1" u="sng" dirty="0">
                <a:latin typeface="Times New Roman" panose="02020603050405020304" pitchFamily="18" charset="0"/>
                <a:cs typeface="Times New Roman" panose="02020603050405020304" pitchFamily="18" charset="0"/>
              </a:rPr>
              <a:t>Satisfied Customers</a:t>
            </a:r>
          </a:p>
        </p:txBody>
      </p:sp>
      <p:pic>
        <p:nvPicPr>
          <p:cNvPr id="17" name="Picture Placeholder 16">
            <a:extLst>
              <a:ext uri="{FF2B5EF4-FFF2-40B4-BE49-F238E27FC236}">
                <a16:creationId xmlns:a16="http://schemas.microsoft.com/office/drawing/2014/main" id="{9433D9AF-FBBC-B85F-1CBC-5CB2D5A62356}"/>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t="10541" b="10541"/>
          <a:stretch>
            <a:fillRect/>
          </a:stretch>
        </p:blipFill>
        <p:spPr>
          <a:xfrm>
            <a:off x="1129364" y="2366681"/>
            <a:ext cx="3195240" cy="2037913"/>
          </a:xfrm>
        </p:spPr>
      </p:pic>
      <p:sp>
        <p:nvSpPr>
          <p:cNvPr id="5" name="Text Placeholder 4">
            <a:extLst>
              <a:ext uri="{FF2B5EF4-FFF2-40B4-BE49-F238E27FC236}">
                <a16:creationId xmlns:a16="http://schemas.microsoft.com/office/drawing/2014/main" id="{0B528EC0-0F87-59E5-1F62-597A8F938B49}"/>
              </a:ext>
            </a:extLst>
          </p:cNvPr>
          <p:cNvSpPr>
            <a:spLocks noGrp="1"/>
          </p:cNvSpPr>
          <p:nvPr>
            <p:ph type="body" sz="half" idx="18"/>
          </p:nvPr>
        </p:nvSpPr>
        <p:spPr/>
        <p:txBody>
          <a:bodyPr>
            <a:normAutofit fontScale="32500" lnSpcReduction="20000"/>
          </a:bodyPr>
          <a:lstStyle/>
          <a:p>
            <a:r>
              <a:rPr lang="en-US" sz="4200" dirty="0"/>
              <a:t>Delivering a superior dining experience with seamless and efficient table reservations.</a:t>
            </a:r>
          </a:p>
          <a:p>
            <a:endParaRPr lang="en-IN" dirty="0"/>
          </a:p>
        </p:txBody>
      </p:sp>
      <p:sp>
        <p:nvSpPr>
          <p:cNvPr id="6" name="Text Placeholder 5">
            <a:extLst>
              <a:ext uri="{FF2B5EF4-FFF2-40B4-BE49-F238E27FC236}">
                <a16:creationId xmlns:a16="http://schemas.microsoft.com/office/drawing/2014/main" id="{8768648D-A8C5-B3B5-23CA-C3AF79A0E690}"/>
              </a:ext>
            </a:extLst>
          </p:cNvPr>
          <p:cNvSpPr>
            <a:spLocks noGrp="1"/>
          </p:cNvSpPr>
          <p:nvPr>
            <p:ph type="body" sz="quarter" idx="3"/>
          </p:nvPr>
        </p:nvSpPr>
        <p:spPr/>
        <p:txBody>
          <a:bodyPr/>
          <a:lstStyle/>
          <a:p>
            <a:r>
              <a:rPr lang="en-IN" b="1" u="sng" dirty="0">
                <a:latin typeface="Times New Roman" panose="02020603050405020304" pitchFamily="18" charset="0"/>
                <a:cs typeface="Times New Roman" panose="02020603050405020304" pitchFamily="18" charset="0"/>
              </a:rPr>
              <a:t>Business Impact</a:t>
            </a:r>
          </a:p>
        </p:txBody>
      </p:sp>
      <p:pic>
        <p:nvPicPr>
          <p:cNvPr id="19" name="Picture Placeholder 18">
            <a:extLst>
              <a:ext uri="{FF2B5EF4-FFF2-40B4-BE49-F238E27FC236}">
                <a16:creationId xmlns:a16="http://schemas.microsoft.com/office/drawing/2014/main" id="{2EFE84F7-ABA1-A311-95CB-7AD6C22C32B9}"/>
              </a:ext>
            </a:extLst>
          </p:cNvPr>
          <p:cNvPicPr>
            <a:picLocks noGrp="1" noChangeAspect="1"/>
          </p:cNvPicPr>
          <p:nvPr>
            <p:ph type="pic" idx="21"/>
          </p:nvPr>
        </p:nvPicPr>
        <p:blipFill>
          <a:blip r:embed="rId3">
            <a:extLst>
              <a:ext uri="{28A0092B-C50C-407E-A947-70E740481C1C}">
                <a14:useLocalDpi xmlns:a14="http://schemas.microsoft.com/office/drawing/2010/main" val="0"/>
              </a:ext>
            </a:extLst>
          </a:blip>
          <a:srcRect t="10659" b="10659"/>
          <a:stretch>
            <a:fillRect/>
          </a:stretch>
        </p:blipFill>
        <p:spPr>
          <a:xfrm>
            <a:off x="4489053" y="2366681"/>
            <a:ext cx="3198940" cy="2014815"/>
          </a:xfrm>
        </p:spPr>
      </p:pic>
      <p:sp>
        <p:nvSpPr>
          <p:cNvPr id="8" name="Text Placeholder 7">
            <a:extLst>
              <a:ext uri="{FF2B5EF4-FFF2-40B4-BE49-F238E27FC236}">
                <a16:creationId xmlns:a16="http://schemas.microsoft.com/office/drawing/2014/main" id="{84F6BB1E-15DF-7AE0-5893-CD6FB631A338}"/>
              </a:ext>
            </a:extLst>
          </p:cNvPr>
          <p:cNvSpPr>
            <a:spLocks noGrp="1"/>
          </p:cNvSpPr>
          <p:nvPr>
            <p:ph type="body" sz="half" idx="19"/>
          </p:nvPr>
        </p:nvSpPr>
        <p:spPr/>
        <p:txBody>
          <a:bodyPr>
            <a:normAutofit fontScale="47500" lnSpcReduction="20000"/>
          </a:bodyPr>
          <a:lstStyle/>
          <a:p>
            <a:r>
              <a:rPr lang="en-US" sz="2900" dirty="0"/>
              <a:t>Positive impact on revenue and business growth through improved operational efficiency.</a:t>
            </a:r>
          </a:p>
          <a:p>
            <a:endParaRPr lang="en-IN" dirty="0"/>
          </a:p>
        </p:txBody>
      </p:sp>
      <p:sp>
        <p:nvSpPr>
          <p:cNvPr id="9" name="Text Placeholder 8">
            <a:extLst>
              <a:ext uri="{FF2B5EF4-FFF2-40B4-BE49-F238E27FC236}">
                <a16:creationId xmlns:a16="http://schemas.microsoft.com/office/drawing/2014/main" id="{C33E43F6-4C36-3619-4246-4C912EDE695C}"/>
              </a:ext>
            </a:extLst>
          </p:cNvPr>
          <p:cNvSpPr>
            <a:spLocks noGrp="1"/>
          </p:cNvSpPr>
          <p:nvPr>
            <p:ph type="body" sz="quarter" idx="13"/>
          </p:nvPr>
        </p:nvSpPr>
        <p:spPr>
          <a:xfrm>
            <a:off x="7852567" y="4404595"/>
            <a:ext cx="3998774" cy="576262"/>
          </a:xfrm>
        </p:spPr>
        <p:txBody>
          <a:bodyPr/>
          <a:lstStyle/>
          <a:p>
            <a:r>
              <a:rPr lang="en-IN" b="1" u="sng" dirty="0">
                <a:latin typeface="Times New Roman" panose="02020603050405020304" pitchFamily="18" charset="0"/>
                <a:cs typeface="Times New Roman" panose="02020603050405020304" pitchFamily="18" charset="0"/>
              </a:rPr>
              <a:t>Operational Excellence</a:t>
            </a:r>
          </a:p>
        </p:txBody>
      </p:sp>
      <p:pic>
        <p:nvPicPr>
          <p:cNvPr id="21" name="Picture Placeholder 20">
            <a:extLst>
              <a:ext uri="{FF2B5EF4-FFF2-40B4-BE49-F238E27FC236}">
                <a16:creationId xmlns:a16="http://schemas.microsoft.com/office/drawing/2014/main" id="{F377DEB5-DB74-6A85-099B-88E1C38AFED1}"/>
              </a:ext>
            </a:extLst>
          </p:cNvPr>
          <p:cNvPicPr>
            <a:picLocks noGrp="1" noChangeAspect="1"/>
          </p:cNvPicPr>
          <p:nvPr>
            <p:ph type="pic" idx="22"/>
          </p:nvPr>
        </p:nvPicPr>
        <p:blipFill>
          <a:blip r:embed="rId4">
            <a:extLst>
              <a:ext uri="{28A0092B-C50C-407E-A947-70E740481C1C}">
                <a14:useLocalDpi xmlns:a14="http://schemas.microsoft.com/office/drawing/2010/main" val="0"/>
              </a:ext>
            </a:extLst>
          </a:blip>
          <a:srcRect t="11872" b="11872"/>
          <a:stretch>
            <a:fillRect/>
          </a:stretch>
        </p:blipFill>
        <p:spPr>
          <a:xfrm>
            <a:off x="7852442" y="2285997"/>
            <a:ext cx="3194969" cy="2057403"/>
          </a:xfrm>
        </p:spPr>
      </p:pic>
      <p:sp>
        <p:nvSpPr>
          <p:cNvPr id="11" name="Text Placeholder 10">
            <a:extLst>
              <a:ext uri="{FF2B5EF4-FFF2-40B4-BE49-F238E27FC236}">
                <a16:creationId xmlns:a16="http://schemas.microsoft.com/office/drawing/2014/main" id="{30DF6E54-201B-D39F-6A71-8EAC0068E288}"/>
              </a:ext>
            </a:extLst>
          </p:cNvPr>
          <p:cNvSpPr>
            <a:spLocks noGrp="1"/>
          </p:cNvSpPr>
          <p:nvPr>
            <p:ph type="body" sz="half" idx="20"/>
          </p:nvPr>
        </p:nvSpPr>
        <p:spPr/>
        <p:txBody>
          <a:bodyPr>
            <a:normAutofit fontScale="70000" lnSpcReduction="20000"/>
          </a:bodyPr>
          <a:lstStyle/>
          <a:p>
            <a:r>
              <a:rPr lang="en-US" sz="2000" dirty="0"/>
              <a:t>Efficiently managing table reservations for a smooth and organized restaurant workflow.</a:t>
            </a:r>
          </a:p>
          <a:p>
            <a:endParaRPr lang="en-IN" dirty="0"/>
          </a:p>
        </p:txBody>
      </p:sp>
    </p:spTree>
    <p:extLst>
      <p:ext uri="{BB962C8B-B14F-4D97-AF65-F5344CB8AC3E}">
        <p14:creationId xmlns:p14="http://schemas.microsoft.com/office/powerpoint/2010/main" val="323332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DFDD-EDD4-31CE-73D5-342BCA06F5E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7A27A89-913F-D860-0ED7-F6FD18E343CE}"/>
              </a:ext>
            </a:extLst>
          </p:cNvPr>
          <p:cNvSpPr>
            <a:spLocks noGrp="1"/>
          </p:cNvSpPr>
          <p:nvPr>
            <p:ph idx="1"/>
          </p:nvPr>
        </p:nvSpPr>
        <p:spPr>
          <a:xfrm>
            <a:off x="1317671" y="1904650"/>
            <a:ext cx="10163082" cy="4518866"/>
          </a:xfrm>
        </p:spPr>
        <p:txBody>
          <a:bodyPr>
            <a:normAutofit fontScale="92500" lnSpcReduction="10000"/>
          </a:bodyPr>
          <a:lstStyle/>
          <a:p>
            <a:pPr algn="just"/>
            <a:r>
              <a:rPr lang="en-IN" sz="1900" b="1" i="0" dirty="0">
                <a:solidFill>
                  <a:srgbClr val="0D0D0D"/>
                </a:solidFill>
                <a:effectLst/>
                <a:latin typeface="Times New Roman" panose="02020603050405020304" pitchFamily="18" charset="0"/>
                <a:cs typeface="Times New Roman" panose="02020603050405020304" pitchFamily="18" charset="0"/>
              </a:rPr>
              <a:t>HTML (Hypertext Markup Language):</a:t>
            </a:r>
          </a:p>
          <a:p>
            <a:pPr marL="0" indent="0" algn="just">
              <a:buNone/>
            </a:pPr>
            <a:r>
              <a:rPr lang="en-IN" sz="1900" b="0" i="0" u="none" strike="noStrike" dirty="0">
                <a:solidFill>
                  <a:srgbClr val="00B0F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https://developer.mozilla.org/en-US/docs/Web/HTML</a:t>
            </a:r>
            <a:endParaRPr lang="en-IN" sz="1900" b="0" i="0" u="none" strike="noStrike" dirty="0">
              <a:solidFill>
                <a:srgbClr val="00B0F0"/>
              </a:solidFill>
              <a:effectLst/>
              <a:latin typeface="Times New Roman" panose="02020603050405020304" pitchFamily="18" charset="0"/>
              <a:cs typeface="Times New Roman" panose="02020603050405020304" pitchFamily="18" charset="0"/>
            </a:endParaRPr>
          </a:p>
          <a:p>
            <a:pPr algn="just"/>
            <a:r>
              <a:rPr lang="en-IN" sz="1900" b="1" i="0" dirty="0">
                <a:solidFill>
                  <a:srgbClr val="0D0D0D"/>
                </a:solidFill>
                <a:effectLst/>
                <a:latin typeface="Times New Roman" panose="02020603050405020304" pitchFamily="18" charset="0"/>
                <a:cs typeface="Times New Roman" panose="02020603050405020304" pitchFamily="18" charset="0"/>
              </a:rPr>
              <a:t>CSS (Cascading Style Sheets):</a:t>
            </a:r>
            <a:endParaRPr lang="en-IN" sz="1900"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IN" sz="1900" b="0" i="0" u="none" strike="noStrike" dirty="0">
                <a:solidFill>
                  <a:srgbClr val="00B0F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https://developer.mozilla.org/en-US/docs/Web/CSS</a:t>
            </a:r>
            <a:endParaRPr lang="en-IN" sz="1900" b="0" i="0" u="none" strike="noStrike" dirty="0">
              <a:solidFill>
                <a:srgbClr val="00B0F0"/>
              </a:solidFill>
              <a:effectLst/>
              <a:latin typeface="Times New Roman" panose="02020603050405020304" pitchFamily="18" charset="0"/>
              <a:cs typeface="Times New Roman" panose="02020603050405020304" pitchFamily="18" charset="0"/>
            </a:endParaRPr>
          </a:p>
          <a:p>
            <a:pPr algn="just"/>
            <a:r>
              <a:rPr lang="en-IN" sz="1900" b="1" i="0" dirty="0">
                <a:solidFill>
                  <a:srgbClr val="0D0D0D"/>
                </a:solidFill>
                <a:effectLst/>
                <a:latin typeface="Times New Roman" panose="02020603050405020304" pitchFamily="18" charset="0"/>
                <a:cs typeface="Times New Roman" panose="02020603050405020304" pitchFamily="18" charset="0"/>
              </a:rPr>
              <a:t>PHP (Hypertext Preprocessor):</a:t>
            </a:r>
            <a:endParaRPr lang="en-IN" sz="1900"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IN" sz="1900" b="0" i="0" u="none" strike="noStrike" dirty="0">
                <a:solidFill>
                  <a:srgbClr val="00B0F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https://www.php.net/</a:t>
            </a:r>
            <a:endParaRPr lang="en-IN" sz="1900" b="0" i="0" u="none" strike="noStrike" dirty="0">
              <a:solidFill>
                <a:srgbClr val="00B0F0"/>
              </a:solidFill>
              <a:effectLst/>
              <a:latin typeface="Times New Roman" panose="02020603050405020304" pitchFamily="18" charset="0"/>
              <a:cs typeface="Times New Roman" panose="02020603050405020304" pitchFamily="18" charset="0"/>
            </a:endParaRPr>
          </a:p>
          <a:p>
            <a:pPr algn="just"/>
            <a:r>
              <a:rPr lang="en-IN" sz="1900" b="1" i="0" dirty="0">
                <a:solidFill>
                  <a:srgbClr val="0D0D0D"/>
                </a:solidFill>
                <a:effectLst/>
                <a:latin typeface="Times New Roman" panose="02020603050405020304" pitchFamily="18" charset="0"/>
                <a:cs typeface="Times New Roman" panose="02020603050405020304" pitchFamily="18" charset="0"/>
              </a:rPr>
              <a:t>MySQL:</a:t>
            </a:r>
            <a:endParaRPr lang="en-IN" sz="1900"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IN" sz="1900" b="0" i="0" u="none" strike="noStrike" dirty="0">
                <a:solidFill>
                  <a:srgbClr val="00B0F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https://dev.mysql.com/doc/</a:t>
            </a:r>
            <a:endParaRPr lang="en-IN" sz="1900" b="0" i="0" u="none" strike="noStrike" dirty="0">
              <a:solidFill>
                <a:srgbClr val="00B0F0"/>
              </a:solidFill>
              <a:effectLst/>
              <a:latin typeface="Times New Roman" panose="02020603050405020304" pitchFamily="18" charset="0"/>
              <a:cs typeface="Times New Roman" panose="02020603050405020304" pitchFamily="18" charset="0"/>
            </a:endParaRPr>
          </a:p>
          <a:p>
            <a:pPr algn="just"/>
            <a:r>
              <a:rPr lang="en-IN" sz="1900" b="1" i="0" dirty="0">
                <a:solidFill>
                  <a:srgbClr val="0D0D0D"/>
                </a:solidFill>
                <a:effectLst/>
                <a:latin typeface="Times New Roman" panose="02020603050405020304" pitchFamily="18" charset="0"/>
                <a:cs typeface="Times New Roman" panose="02020603050405020304" pitchFamily="18" charset="0"/>
              </a:rPr>
              <a:t>Bootstrap (Front-end Framework):</a:t>
            </a:r>
          </a:p>
          <a:p>
            <a:pPr marL="0" indent="0" algn="just">
              <a:buNone/>
            </a:pPr>
            <a:r>
              <a:rPr lang="en-IN" sz="1900" b="1" i="0" u="sng" dirty="0">
                <a:solidFill>
                  <a:srgbClr val="00B0F0"/>
                </a:solidFill>
                <a:effectLst/>
                <a:latin typeface="Times New Roman" panose="02020603050405020304" pitchFamily="18" charset="0"/>
                <a:cs typeface="Times New Roman" panose="02020603050405020304" pitchFamily="18" charset="0"/>
              </a:rPr>
              <a:t> </a:t>
            </a:r>
            <a:r>
              <a:rPr lang="en-IN" sz="1900" i="0" u="sng" dirty="0">
                <a:solidFill>
                  <a:srgbClr val="00B0F0"/>
                </a:solidFill>
                <a:effectLst/>
                <a:latin typeface="Times New Roman" panose="02020603050405020304" pitchFamily="18" charset="0"/>
                <a:cs typeface="Times New Roman" panose="02020603050405020304" pitchFamily="18" charset="0"/>
              </a:rPr>
              <a:t>https://getbootstrap.com/docs/5.1/getting-started/introduction/</a:t>
            </a:r>
          </a:p>
          <a:p>
            <a:pPr marL="0" indent="0">
              <a:buNone/>
            </a:pPr>
            <a:endParaRPr lang="en-IN" b="0" i="0" u="none" strike="noStrike" dirty="0">
              <a:solidFill>
                <a:schemeClr val="accent3">
                  <a:lumMod val="50000"/>
                </a:schemeClr>
              </a:solidFill>
              <a:effectLst/>
              <a:latin typeface="Söhne"/>
            </a:endParaRPr>
          </a:p>
          <a:p>
            <a:pPr marL="0" indent="0">
              <a:buNone/>
            </a:pPr>
            <a:endParaRPr lang="en-IN" dirty="0"/>
          </a:p>
        </p:txBody>
      </p:sp>
    </p:spTree>
    <p:extLst>
      <p:ext uri="{BB962C8B-B14F-4D97-AF65-F5344CB8AC3E}">
        <p14:creationId xmlns:p14="http://schemas.microsoft.com/office/powerpoint/2010/main" val="627253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311</TotalTime>
  <Words>563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Söhne</vt:lpstr>
      <vt:lpstr>Times New Roman</vt:lpstr>
      <vt:lpstr>Tw Cen MT</vt:lpstr>
      <vt:lpstr>Wingdings</vt:lpstr>
      <vt:lpstr>Circuit</vt:lpstr>
      <vt:lpstr>Restaurant Management And Table Reservation </vt:lpstr>
      <vt:lpstr>Abstract</vt:lpstr>
      <vt:lpstr>Introduction</vt:lpstr>
      <vt:lpstr>system requirements</vt:lpstr>
      <vt:lpstr>Existing System</vt:lpstr>
      <vt:lpstr>Proposed System</vt:lpstr>
      <vt:lpstr>Results and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and Email Scams</dc:title>
  <dc:creator>Vishnu Vardhan</dc:creator>
  <cp:lastModifiedBy>Vishnu Vardhan</cp:lastModifiedBy>
  <cp:revision>8</cp:revision>
  <dcterms:created xsi:type="dcterms:W3CDTF">2023-11-06T13:16:56Z</dcterms:created>
  <dcterms:modified xsi:type="dcterms:W3CDTF">2024-03-25T17:44:26Z</dcterms:modified>
</cp:coreProperties>
</file>