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2" r:id="rId8"/>
    <p:sldId id="263" r:id="rId9"/>
    <p:sldId id="265"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CC59-CA04-EAF5-1644-559ACB909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5C9B5-BF28-CC33-7EE4-D194DDEE5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CDE79F-A30E-CEFF-0212-B1F7D4C54C2D}"/>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FA8E1A10-651F-C412-F956-35BE9EC0C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FB2D5-92FA-A6A7-AD01-A728E169A460}"/>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60855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1F9E-1617-EF9A-F4E7-2D8B81FA1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4FA9F-A9E7-6494-3D19-DCC9096D5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CB4EC-C827-1E86-1E02-A4E66FD64E2D}"/>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A54F70B3-3DEF-BE30-BC89-02B4161B1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683F1-8FE3-8A59-C66D-8D4E13CD77F0}"/>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37320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182C3-307B-8D43-34B2-FC9B7D9D12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62AAB2-C4C3-5C57-4048-0E5042B3AC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615E7-DD48-1911-040A-1C93287F59B7}"/>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EE130D7A-D57F-F5AB-282F-910343E3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E67D7-6AE9-1404-0426-E40F43431DE0}"/>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25275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3B17-89CC-6173-0112-DFB7C66C6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BB53-FDA8-925D-308F-EBF3D2277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3546A-565D-CFAF-3409-EB13157DAE76}"/>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CE554252-51CB-9CF7-43DC-F54180F4C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F3B2A-1412-E434-66F6-C5F11670EB03}"/>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37600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AB61-0ED0-59EE-7C8D-8DC396D7F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8DF48-F250-FC28-828C-A601DC81D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9E7D-8C20-752F-344C-96250F93F864}"/>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4B37DC35-AD1E-3667-8F23-7D6C4D1DA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668AA-3556-668B-AD2F-0EAA5810ECBA}"/>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6834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2C2C-7B46-6088-E3CD-CC06B3EED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A7A3C-361C-C348-0928-FBBD00EB7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664D35-DF24-B800-8CAF-8FE1461D4A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61FEE-5A3C-2D28-EC61-B8E3753934DE}"/>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6" name="Footer Placeholder 5">
            <a:extLst>
              <a:ext uri="{FF2B5EF4-FFF2-40B4-BE49-F238E27FC236}">
                <a16:creationId xmlns:a16="http://schemas.microsoft.com/office/drawing/2014/main" id="{87DE2B61-F1E6-D26F-0ACA-4E419D32B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28187-2844-CD9C-C981-A5F5128270B9}"/>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26732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377-148B-D35A-369C-9F2DE42AA2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32107-ED2D-CF50-CF72-A55FB4B42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4FEA1-7060-B199-F5A7-A2E03B4B5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115A13-7734-8624-1CAC-19CE4FD69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3E3A5-E8A6-B1D7-4B46-2A84C97EC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4CEEF-44B9-AA1E-1559-4BB2A2CF3394}"/>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8" name="Footer Placeholder 7">
            <a:extLst>
              <a:ext uri="{FF2B5EF4-FFF2-40B4-BE49-F238E27FC236}">
                <a16:creationId xmlns:a16="http://schemas.microsoft.com/office/drawing/2014/main" id="{CFF764D0-E792-57C3-8A7C-19AF1DB83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6D7BB5-A0E7-BD83-3059-1204CBA20909}"/>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02587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2A6-0DCB-F6F2-9B5C-2AE5EE259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1799D7-5B17-C964-28B8-D64EBE6A1C26}"/>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4" name="Footer Placeholder 3">
            <a:extLst>
              <a:ext uri="{FF2B5EF4-FFF2-40B4-BE49-F238E27FC236}">
                <a16:creationId xmlns:a16="http://schemas.microsoft.com/office/drawing/2014/main" id="{14E76EBE-F778-B005-9105-2E4073826F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1970F-5F98-B3B4-F999-46A45D5CB71B}"/>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76261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3F29D-2C7C-6F0F-FF68-E6C2A346E947}"/>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3" name="Footer Placeholder 2">
            <a:extLst>
              <a:ext uri="{FF2B5EF4-FFF2-40B4-BE49-F238E27FC236}">
                <a16:creationId xmlns:a16="http://schemas.microsoft.com/office/drawing/2014/main" id="{A195DAB5-F155-CA1B-4FD3-E77D5E2D1B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2AE4C-42E3-D28D-8B79-389F09BAAE24}"/>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12154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C9B-78AA-6BBA-E83E-29E3EA493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A8C35-4E39-A87F-658D-080BCB149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EE376-9404-C0F7-60B8-7EF92F9F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136EF-37A1-363B-64EA-EF4D7078EDDF}"/>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6" name="Footer Placeholder 5">
            <a:extLst>
              <a:ext uri="{FF2B5EF4-FFF2-40B4-BE49-F238E27FC236}">
                <a16:creationId xmlns:a16="http://schemas.microsoft.com/office/drawing/2014/main" id="{AE13AA1B-E259-43E5-A5BA-3DB63F0B1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C512F-941E-0438-2305-A1C94E2C4B4A}"/>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10241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1DDC-78BD-7087-4647-BA744BA4D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49371-0709-6C0E-F204-0E6D6FCF3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5722B-937C-46C4-9DED-441840F5B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2A565-E5E1-D35F-5B10-21BC93F127E8}"/>
              </a:ext>
            </a:extLst>
          </p:cNvPr>
          <p:cNvSpPr>
            <a:spLocks noGrp="1"/>
          </p:cNvSpPr>
          <p:nvPr>
            <p:ph type="dt" sz="half" idx="10"/>
          </p:nvPr>
        </p:nvSpPr>
        <p:spPr/>
        <p:txBody>
          <a:bodyPr/>
          <a:lstStyle/>
          <a:p>
            <a:fld id="{9F56BB62-1937-1347-AF61-D29B230A450F}" type="datetimeFigureOut">
              <a:rPr lang="en-US" smtClean="0"/>
              <a:t>4/21/2023</a:t>
            </a:fld>
            <a:endParaRPr lang="en-US"/>
          </a:p>
        </p:txBody>
      </p:sp>
      <p:sp>
        <p:nvSpPr>
          <p:cNvPr id="6" name="Footer Placeholder 5">
            <a:extLst>
              <a:ext uri="{FF2B5EF4-FFF2-40B4-BE49-F238E27FC236}">
                <a16:creationId xmlns:a16="http://schemas.microsoft.com/office/drawing/2014/main" id="{C4AA3CE6-1DED-9C00-B1FD-84EB3FA77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E35E1-C31F-D63C-CCD7-3F6958351B3A}"/>
              </a:ext>
            </a:extLst>
          </p:cNvPr>
          <p:cNvSpPr>
            <a:spLocks noGrp="1"/>
          </p:cNvSpPr>
          <p:nvPr>
            <p:ph type="sldNum" sz="quarter" idx="12"/>
          </p:nvPr>
        </p:nvSpPr>
        <p:spPr/>
        <p:txBody>
          <a:bodyPr/>
          <a:lstStyle/>
          <a:p>
            <a:fld id="{A631C09D-F1C8-CF49-A5DC-FD1A08578C5A}" type="slidenum">
              <a:rPr lang="en-US" smtClean="0"/>
              <a:t>‹#›</a:t>
            </a:fld>
            <a:endParaRPr lang="en-US"/>
          </a:p>
        </p:txBody>
      </p:sp>
    </p:spTree>
    <p:extLst>
      <p:ext uri="{BB962C8B-B14F-4D97-AF65-F5344CB8AC3E}">
        <p14:creationId xmlns:p14="http://schemas.microsoft.com/office/powerpoint/2010/main" val="225505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1FB9D-957C-89E7-A732-7058847E8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CF78A9-866C-74EA-D245-790D80779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893B-EFB5-CFAE-F9C3-8E256FC23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BB62-1937-1347-AF61-D29B230A450F}" type="datetimeFigureOut">
              <a:rPr lang="en-US" smtClean="0"/>
              <a:t>4/21/2023</a:t>
            </a:fld>
            <a:endParaRPr lang="en-US"/>
          </a:p>
        </p:txBody>
      </p:sp>
      <p:sp>
        <p:nvSpPr>
          <p:cNvPr id="5" name="Footer Placeholder 4">
            <a:extLst>
              <a:ext uri="{FF2B5EF4-FFF2-40B4-BE49-F238E27FC236}">
                <a16:creationId xmlns:a16="http://schemas.microsoft.com/office/drawing/2014/main" id="{FD0FE2D1-C90C-01C1-6D01-FD047451C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3A5614-FBE0-CA2E-1DE5-16EDCA3C7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1C09D-F1C8-CF49-A5DC-FD1A08578C5A}" type="slidenum">
              <a:rPr lang="en-US" smtClean="0"/>
              <a:t>‹#›</a:t>
            </a:fld>
            <a:endParaRPr lang="en-US"/>
          </a:p>
        </p:txBody>
      </p:sp>
    </p:spTree>
    <p:extLst>
      <p:ext uri="{BB962C8B-B14F-4D97-AF65-F5344CB8AC3E}">
        <p14:creationId xmlns:p14="http://schemas.microsoft.com/office/powerpoint/2010/main" val="73455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4DF3-8B85-B24B-EAB1-37A4A4E53A51}"/>
              </a:ext>
            </a:extLst>
          </p:cNvPr>
          <p:cNvSpPr>
            <a:spLocks noGrp="1"/>
          </p:cNvSpPr>
          <p:nvPr>
            <p:ph type="ctrTitle"/>
          </p:nvPr>
        </p:nvSpPr>
        <p:spPr/>
        <p:txBody>
          <a:bodyPr/>
          <a:lstStyle/>
          <a:p>
            <a:r>
              <a:rPr lang="en-IN" dirty="0"/>
              <a:t>RECRUITING ASSISTANT </a:t>
            </a:r>
            <a:r>
              <a:rPr lang="en-IN"/>
              <a:t>FOR HR MANGERS</a:t>
            </a:r>
            <a:endParaRPr lang="en-US" dirty="0"/>
          </a:p>
        </p:txBody>
      </p:sp>
      <p:sp>
        <p:nvSpPr>
          <p:cNvPr id="3" name="Subtitle 2">
            <a:extLst>
              <a:ext uri="{FF2B5EF4-FFF2-40B4-BE49-F238E27FC236}">
                <a16:creationId xmlns:a16="http://schemas.microsoft.com/office/drawing/2014/main" id="{B94E3C6B-5776-6680-C907-D6BC3A033C6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65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C1DF-9F59-872D-42DA-8DDE4910E867}"/>
              </a:ext>
            </a:extLst>
          </p:cNvPr>
          <p:cNvSpPr>
            <a:spLocks noGrp="1"/>
          </p:cNvSpPr>
          <p:nvPr>
            <p:ph type="title"/>
          </p:nvPr>
        </p:nvSpPr>
        <p:spPr/>
        <p:txBody>
          <a:bodyPr/>
          <a:lstStyle/>
          <a:p>
            <a:r>
              <a:rPr lang="en-IN" dirty="0"/>
              <a:t>5.1 DISADVANTAGES</a:t>
            </a:r>
            <a:endParaRPr lang="en-US" dirty="0"/>
          </a:p>
        </p:txBody>
      </p:sp>
      <p:sp>
        <p:nvSpPr>
          <p:cNvPr id="3" name="Content Placeholder 2">
            <a:extLst>
              <a:ext uri="{FF2B5EF4-FFF2-40B4-BE49-F238E27FC236}">
                <a16:creationId xmlns:a16="http://schemas.microsoft.com/office/drawing/2014/main" id="{A0133BEF-91E9-DD47-EA00-79A6A1F020BC}"/>
              </a:ext>
            </a:extLst>
          </p:cNvPr>
          <p:cNvSpPr>
            <a:spLocks noGrp="1"/>
          </p:cNvSpPr>
          <p:nvPr>
            <p:ph idx="1"/>
          </p:nvPr>
        </p:nvSpPr>
        <p:spPr/>
        <p:txBody>
          <a:bodyPr/>
          <a:lstStyle/>
          <a:p>
            <a:pPr marL="0" indent="0">
              <a:buNone/>
            </a:pPr>
            <a:r>
              <a:rPr lang="en-IN" dirty="0"/>
              <a:t>Creating jealousy. Hiring internally may create unnecessary jealousy among employees. ...
Making a hole in the team. Promoting or hiring from within may leave a gap in a team or department. ...
Limiting the application pool. ...
Creating an inflexible culture. ...
Encouraging unfair promotions.</a:t>
            </a:r>
            <a:endParaRPr lang="en-US" dirty="0"/>
          </a:p>
        </p:txBody>
      </p:sp>
    </p:spTree>
    <p:extLst>
      <p:ext uri="{BB962C8B-B14F-4D97-AF65-F5344CB8AC3E}">
        <p14:creationId xmlns:p14="http://schemas.microsoft.com/office/powerpoint/2010/main" val="153323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1644-6BB9-8EA3-9DDE-B2BE85EA36AC}"/>
              </a:ext>
            </a:extLst>
          </p:cNvPr>
          <p:cNvSpPr>
            <a:spLocks noGrp="1"/>
          </p:cNvSpPr>
          <p:nvPr>
            <p:ph type="title"/>
          </p:nvPr>
        </p:nvSpPr>
        <p:spPr/>
        <p:txBody>
          <a:bodyPr/>
          <a:lstStyle/>
          <a:p>
            <a:r>
              <a:rPr lang="en-IN" dirty="0"/>
              <a:t>6.APPLICATIONS</a:t>
            </a:r>
            <a:endParaRPr lang="en-US" dirty="0"/>
          </a:p>
        </p:txBody>
      </p:sp>
      <p:sp>
        <p:nvSpPr>
          <p:cNvPr id="3" name="Content Placeholder 2">
            <a:extLst>
              <a:ext uri="{FF2B5EF4-FFF2-40B4-BE49-F238E27FC236}">
                <a16:creationId xmlns:a16="http://schemas.microsoft.com/office/drawing/2014/main" id="{E878E038-FF15-277F-26BE-443EA8406065}"/>
              </a:ext>
            </a:extLst>
          </p:cNvPr>
          <p:cNvSpPr>
            <a:spLocks noGrp="1"/>
          </p:cNvSpPr>
          <p:nvPr>
            <p:ph idx="1"/>
          </p:nvPr>
        </p:nvSpPr>
        <p:spPr/>
        <p:txBody>
          <a:bodyPr/>
          <a:lstStyle/>
          <a:p>
            <a:r>
              <a:rPr lang="en-US" b="0" i="0" dirty="0">
                <a:solidFill>
                  <a:srgbClr val="353535"/>
                </a:solidFill>
                <a:effectLst/>
                <a:latin typeface="Georgia" panose="02040502050405020303" pitchFamily="18" charset="0"/>
              </a:rPr>
              <a:t>HRIS (human resources information system) is a type of business application that enables companies to store employee information, manage common HR functions, and execute critical HR activities such as processing payroll and administering benefits.</a:t>
            </a:r>
          </a:p>
          <a:p>
            <a:r>
              <a:rPr lang="en-US" b="0" i="0" dirty="0">
                <a:solidFill>
                  <a:srgbClr val="353535"/>
                </a:solidFill>
                <a:effectLst/>
                <a:latin typeface="Georgia" panose="02040502050405020303" pitchFamily="18" charset="0"/>
              </a:rPr>
              <a:t>Features of HRIS applications include an employee self-service portal, payroll, workforce management, recruitment and hiring, benefits administration, and talent management. These capabilities are often delivered through individual modules that form a unified suite of HR tools</a:t>
            </a:r>
          </a:p>
          <a:p>
            <a:endParaRPr lang="en-US" dirty="0"/>
          </a:p>
        </p:txBody>
      </p:sp>
    </p:spTree>
    <p:extLst>
      <p:ext uri="{BB962C8B-B14F-4D97-AF65-F5344CB8AC3E}">
        <p14:creationId xmlns:p14="http://schemas.microsoft.com/office/powerpoint/2010/main" val="43794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C56D-22E1-071B-9B83-29F426608D54}"/>
              </a:ext>
            </a:extLst>
          </p:cNvPr>
          <p:cNvSpPr>
            <a:spLocks noGrp="1"/>
          </p:cNvSpPr>
          <p:nvPr>
            <p:ph type="title"/>
          </p:nvPr>
        </p:nvSpPr>
        <p:spPr/>
        <p:txBody>
          <a:bodyPr/>
          <a:lstStyle/>
          <a:p>
            <a:r>
              <a:rPr lang="en-IN" dirty="0"/>
              <a:t>7.CONCLUSION</a:t>
            </a:r>
            <a:endParaRPr lang="en-US" dirty="0"/>
          </a:p>
        </p:txBody>
      </p:sp>
      <p:sp>
        <p:nvSpPr>
          <p:cNvPr id="3" name="Content Placeholder 2">
            <a:extLst>
              <a:ext uri="{FF2B5EF4-FFF2-40B4-BE49-F238E27FC236}">
                <a16:creationId xmlns:a16="http://schemas.microsoft.com/office/drawing/2014/main" id="{0AF9B1A8-0A4F-7757-8C66-2B722A059087}"/>
              </a:ext>
            </a:extLst>
          </p:cNvPr>
          <p:cNvSpPr>
            <a:spLocks noGrp="1"/>
          </p:cNvSpPr>
          <p:nvPr>
            <p:ph idx="1"/>
          </p:nvPr>
        </p:nvSpPr>
        <p:spPr/>
        <p:txBody>
          <a:bodyPr>
            <a:normAutofit lnSpcReduction="10000"/>
          </a:bodyPr>
          <a:lstStyle/>
          <a:p>
            <a:r>
              <a:rPr lang="en-IN" dirty="0"/>
              <a:t>Recruitment and selection is critical to the organization just like human resources. In fact, the quality of human resources is a direct outcome of the recruitment and selection process. As such, recruitment process begins with identification of vacancies existing in the organization until the employees are finally inducted into the organization as new employees. Irrespective of the fact that the hiring decisions are made by the HR, line managers, supervisors, and subordinates contributes to the recruitment and selection process. Ideally, there are basically two sources of employment which includes both the internal and external sources. The Job search process forms an integral part of the recruitment process since it is a potential source of recruitment</a:t>
            </a:r>
            <a:endParaRPr lang="en-US" dirty="0"/>
          </a:p>
        </p:txBody>
      </p:sp>
    </p:spTree>
    <p:extLst>
      <p:ext uri="{BB962C8B-B14F-4D97-AF65-F5344CB8AC3E}">
        <p14:creationId xmlns:p14="http://schemas.microsoft.com/office/powerpoint/2010/main" val="36467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BCFB-F772-899B-FA80-EF2DE880A64A}"/>
              </a:ext>
            </a:extLst>
          </p:cNvPr>
          <p:cNvSpPr>
            <a:spLocks noGrp="1"/>
          </p:cNvSpPr>
          <p:nvPr>
            <p:ph type="title"/>
          </p:nvPr>
        </p:nvSpPr>
        <p:spPr/>
        <p:txBody>
          <a:bodyPr/>
          <a:lstStyle/>
          <a:p>
            <a:r>
              <a:rPr lang="en-IN" dirty="0"/>
              <a:t>7.FUTURE SCOPES</a:t>
            </a:r>
            <a:endParaRPr lang="en-US" dirty="0"/>
          </a:p>
        </p:txBody>
      </p:sp>
      <p:sp>
        <p:nvSpPr>
          <p:cNvPr id="3" name="Content Placeholder 2">
            <a:extLst>
              <a:ext uri="{FF2B5EF4-FFF2-40B4-BE49-F238E27FC236}">
                <a16:creationId xmlns:a16="http://schemas.microsoft.com/office/drawing/2014/main" id="{4B01C358-4EAC-5C12-04EB-A8FDEBFD23DD}"/>
              </a:ext>
            </a:extLst>
          </p:cNvPr>
          <p:cNvSpPr>
            <a:spLocks noGrp="1"/>
          </p:cNvSpPr>
          <p:nvPr>
            <p:ph idx="1"/>
          </p:nvPr>
        </p:nvSpPr>
        <p:spPr/>
        <p:txBody>
          <a:bodyPr/>
          <a:lstStyle/>
          <a:p>
            <a:r>
              <a:rPr lang="en-IN" dirty="0"/>
              <a:t>The future of Recruiting departments will need to upskill, track new metrics, and adopt new technologies. They will need to take on a more visible, strategic role within the business and will seriously rethink the way they see their job.</a:t>
            </a:r>
            <a:endParaRPr lang="en-US" dirty="0"/>
          </a:p>
        </p:txBody>
      </p:sp>
    </p:spTree>
    <p:extLst>
      <p:ext uri="{BB962C8B-B14F-4D97-AF65-F5344CB8AC3E}">
        <p14:creationId xmlns:p14="http://schemas.microsoft.com/office/powerpoint/2010/main" val="117016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8356-745A-2919-7BD3-A4AF9CAAC2AD}"/>
              </a:ext>
            </a:extLst>
          </p:cNvPr>
          <p:cNvSpPr>
            <a:spLocks noGrp="1"/>
          </p:cNvSpPr>
          <p:nvPr>
            <p:ph type="title"/>
          </p:nvPr>
        </p:nvSpPr>
        <p:spPr/>
        <p:txBody>
          <a:bodyPr/>
          <a:lstStyle/>
          <a:p>
            <a:r>
              <a:rPr lang="en-IN" dirty="0"/>
              <a:t>1. INTRODUCTION</a:t>
            </a:r>
            <a:endParaRPr lang="en-US" dirty="0"/>
          </a:p>
        </p:txBody>
      </p:sp>
      <p:sp>
        <p:nvSpPr>
          <p:cNvPr id="3" name="Content Placeholder 2">
            <a:extLst>
              <a:ext uri="{FF2B5EF4-FFF2-40B4-BE49-F238E27FC236}">
                <a16:creationId xmlns:a16="http://schemas.microsoft.com/office/drawing/2014/main" id="{85E81EED-459E-7795-F6C8-47A7FA8BF2C8}"/>
              </a:ext>
            </a:extLst>
          </p:cNvPr>
          <p:cNvSpPr>
            <a:spLocks noGrp="1"/>
          </p:cNvSpPr>
          <p:nvPr>
            <p:ph idx="1"/>
          </p:nvPr>
        </p:nvSpPr>
        <p:spPr/>
        <p:txBody>
          <a:bodyPr/>
          <a:lstStyle/>
          <a:p>
            <a:endParaRPr lang="en-IN" dirty="0"/>
          </a:p>
          <a:p>
            <a:r>
              <a:rPr lang="en-IN" dirty="0"/>
              <a:t>1.1 OVERVIEW:</a:t>
            </a:r>
          </a:p>
          <a:p>
            <a:r>
              <a:rPr lang="en-IN" dirty="0"/>
              <a:t>IN THIS PROJECT, WE USE CUSTOM OBJECTS, RELATIONSHIPS, PAGE LAYOUTS TO GIVE THE HR TEAM EASY ACCESS TO DATA THEY NEED ON AN EXISTING RECRUITMENT APP.</a:t>
            </a:r>
          </a:p>
          <a:p>
            <a:r>
              <a:rPr lang="en-IN" dirty="0"/>
              <a:t>To make the existing app  more efficient for the HR Team create Custom objects and Relationship to stores  and access the data  more efficiently</a:t>
            </a:r>
          </a:p>
        </p:txBody>
      </p:sp>
    </p:spTree>
    <p:extLst>
      <p:ext uri="{BB962C8B-B14F-4D97-AF65-F5344CB8AC3E}">
        <p14:creationId xmlns:p14="http://schemas.microsoft.com/office/powerpoint/2010/main" val="206056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D899-0F0A-44E7-9CE9-D8C7F56BC9C6}"/>
              </a:ext>
            </a:extLst>
          </p:cNvPr>
          <p:cNvSpPr>
            <a:spLocks noGrp="1"/>
          </p:cNvSpPr>
          <p:nvPr>
            <p:ph type="title"/>
          </p:nvPr>
        </p:nvSpPr>
        <p:spPr/>
        <p:txBody>
          <a:bodyPr/>
          <a:lstStyle/>
          <a:p>
            <a:r>
              <a:rPr lang="en-IN" dirty="0"/>
              <a:t>1.2PURPOSE</a:t>
            </a:r>
            <a:endParaRPr lang="en-US" dirty="0"/>
          </a:p>
        </p:txBody>
      </p:sp>
      <p:sp>
        <p:nvSpPr>
          <p:cNvPr id="3" name="Content Placeholder 2">
            <a:extLst>
              <a:ext uri="{FF2B5EF4-FFF2-40B4-BE49-F238E27FC236}">
                <a16:creationId xmlns:a16="http://schemas.microsoft.com/office/drawing/2014/main" id="{7B2C6BDA-3909-7B1E-5E0A-D18556111AB1}"/>
              </a:ext>
            </a:extLst>
          </p:cNvPr>
          <p:cNvSpPr>
            <a:spLocks noGrp="1"/>
          </p:cNvSpPr>
          <p:nvPr>
            <p:ph idx="1"/>
          </p:nvPr>
        </p:nvSpPr>
        <p:spPr/>
        <p:txBody>
          <a:bodyPr/>
          <a:lstStyle/>
          <a:p>
            <a:r>
              <a:rPr lang="en-IN" dirty="0"/>
              <a:t>The recruitment function of HR includes </a:t>
            </a:r>
            <a:r>
              <a:rPr lang="en-IN" dirty="0" err="1"/>
              <a:t>analyzing</a:t>
            </a:r>
            <a:r>
              <a:rPr lang="en-IN" dirty="0"/>
              <a:t> the requirements of an available job, attracting suitable candidates to the position, carefully screening and selecting all applicants, hiring, and seamlessly integrating new employees and roles into the organization.</a:t>
            </a:r>
          </a:p>
        </p:txBody>
      </p:sp>
    </p:spTree>
    <p:extLst>
      <p:ext uri="{BB962C8B-B14F-4D97-AF65-F5344CB8AC3E}">
        <p14:creationId xmlns:p14="http://schemas.microsoft.com/office/powerpoint/2010/main" val="33277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C08A-421F-D98C-665F-9BF48BBC4633}"/>
              </a:ext>
            </a:extLst>
          </p:cNvPr>
          <p:cNvSpPr>
            <a:spLocks noGrp="1"/>
          </p:cNvSpPr>
          <p:nvPr>
            <p:ph type="title"/>
          </p:nvPr>
        </p:nvSpPr>
        <p:spPr/>
        <p:txBody>
          <a:bodyPr/>
          <a:lstStyle/>
          <a:p>
            <a:r>
              <a:rPr lang="en-IN" dirty="0"/>
              <a:t>2.PROBLEM DEFINITION AND DESIGN THINKING</a:t>
            </a:r>
            <a:endParaRPr lang="en-US" dirty="0"/>
          </a:p>
        </p:txBody>
      </p:sp>
      <p:sp>
        <p:nvSpPr>
          <p:cNvPr id="3" name="Content Placeholder 2">
            <a:extLst>
              <a:ext uri="{FF2B5EF4-FFF2-40B4-BE49-F238E27FC236}">
                <a16:creationId xmlns:a16="http://schemas.microsoft.com/office/drawing/2014/main" id="{B87EC751-5329-6FB2-C2BD-2AEFF93262FB}"/>
              </a:ext>
            </a:extLst>
          </p:cNvPr>
          <p:cNvSpPr>
            <a:spLocks noGrp="1"/>
          </p:cNvSpPr>
          <p:nvPr>
            <p:ph idx="1"/>
          </p:nvPr>
        </p:nvSpPr>
        <p:spPr>
          <a:xfrm>
            <a:off x="838200" y="1500187"/>
            <a:ext cx="10931128" cy="4676775"/>
          </a:xfrm>
        </p:spPr>
        <p:txBody>
          <a:bodyPr/>
          <a:lstStyle/>
          <a:p>
            <a:r>
              <a:rPr lang="en-IN" dirty="0"/>
              <a:t>2.1 EMPTHY MAP</a:t>
            </a:r>
          </a:p>
          <a:p>
            <a:endParaRPr lang="en-US" dirty="0"/>
          </a:p>
        </p:txBody>
      </p:sp>
      <p:pic>
        <p:nvPicPr>
          <p:cNvPr id="7" name="Picture 7">
            <a:extLst>
              <a:ext uri="{FF2B5EF4-FFF2-40B4-BE49-F238E27FC236}">
                <a16:creationId xmlns:a16="http://schemas.microsoft.com/office/drawing/2014/main" id="{F8B3E3BD-3366-89D4-8A1F-602A045BD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74" y="2426179"/>
            <a:ext cx="10064151" cy="3712154"/>
          </a:xfrm>
          <a:prstGeom prst="rect">
            <a:avLst/>
          </a:prstGeom>
        </p:spPr>
      </p:pic>
    </p:spTree>
    <p:extLst>
      <p:ext uri="{BB962C8B-B14F-4D97-AF65-F5344CB8AC3E}">
        <p14:creationId xmlns:p14="http://schemas.microsoft.com/office/powerpoint/2010/main" val="27092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3EAA-193B-6187-020B-DBAB12FDF64B}"/>
              </a:ext>
            </a:extLst>
          </p:cNvPr>
          <p:cNvSpPr>
            <a:spLocks noGrp="1"/>
          </p:cNvSpPr>
          <p:nvPr>
            <p:ph type="title"/>
          </p:nvPr>
        </p:nvSpPr>
        <p:spPr/>
        <p:txBody>
          <a:bodyPr/>
          <a:lstStyle/>
          <a:p>
            <a:r>
              <a:rPr lang="en-IN" dirty="0"/>
              <a:t>2.2 </a:t>
            </a:r>
            <a:r>
              <a:rPr lang="en-IN" dirty="0" err="1"/>
              <a:t>Brainstroming</a:t>
            </a:r>
            <a:r>
              <a:rPr lang="en-IN" dirty="0"/>
              <a:t> And ideation</a:t>
            </a:r>
            <a:br>
              <a:rPr lang="en-IN" dirty="0"/>
            </a:br>
            <a:endParaRPr lang="en-US" dirty="0"/>
          </a:p>
        </p:txBody>
      </p:sp>
      <p:pic>
        <p:nvPicPr>
          <p:cNvPr id="4" name="Picture 4">
            <a:extLst>
              <a:ext uri="{FF2B5EF4-FFF2-40B4-BE49-F238E27FC236}">
                <a16:creationId xmlns:a16="http://schemas.microsoft.com/office/drawing/2014/main" id="{8FC584CD-2352-E191-A8F2-045E4DDB8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417" y="2797969"/>
            <a:ext cx="10983383" cy="4802187"/>
          </a:xfrm>
        </p:spPr>
      </p:pic>
    </p:spTree>
    <p:extLst>
      <p:ext uri="{BB962C8B-B14F-4D97-AF65-F5344CB8AC3E}">
        <p14:creationId xmlns:p14="http://schemas.microsoft.com/office/powerpoint/2010/main" val="240982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FA5A-9DE2-0B65-F589-C3098D0D4482}"/>
              </a:ext>
            </a:extLst>
          </p:cNvPr>
          <p:cNvSpPr>
            <a:spLocks noGrp="1"/>
          </p:cNvSpPr>
          <p:nvPr>
            <p:ph type="title" idx="4294967295"/>
          </p:nvPr>
        </p:nvSpPr>
        <p:spPr>
          <a:xfrm>
            <a:off x="0" y="457200"/>
            <a:ext cx="3932238" cy="1600200"/>
          </a:xfrm>
        </p:spPr>
        <p:txBody>
          <a:bodyPr/>
          <a:lstStyle/>
          <a:p>
            <a:r>
              <a:rPr lang="en-IN" dirty="0"/>
              <a:t>3.RESULTS</a:t>
            </a:r>
            <a:endParaRPr lang="en-US" dirty="0"/>
          </a:p>
        </p:txBody>
      </p:sp>
      <p:sp>
        <p:nvSpPr>
          <p:cNvPr id="3" name="Content Placeholder 2">
            <a:extLst>
              <a:ext uri="{FF2B5EF4-FFF2-40B4-BE49-F238E27FC236}">
                <a16:creationId xmlns:a16="http://schemas.microsoft.com/office/drawing/2014/main" id="{89D23088-CCFC-1335-D6D1-F751B6FE0691}"/>
              </a:ext>
            </a:extLst>
          </p:cNvPr>
          <p:cNvSpPr>
            <a:spLocks noGrp="1"/>
          </p:cNvSpPr>
          <p:nvPr>
            <p:ph type="body" sz="half" idx="4294967295"/>
          </p:nvPr>
        </p:nvSpPr>
        <p:spPr>
          <a:xfrm>
            <a:off x="0" y="2057400"/>
            <a:ext cx="3932238" cy="3811588"/>
          </a:xfrm>
        </p:spPr>
        <p:txBody>
          <a:bodyPr/>
          <a:lstStyle/>
          <a:p>
            <a:r>
              <a:rPr lang="en-IN" dirty="0"/>
              <a:t>3.1DATA MODEL</a:t>
            </a:r>
          </a:p>
          <a:p>
            <a:endParaRPr lang="en-US" dirty="0"/>
          </a:p>
        </p:txBody>
      </p:sp>
      <p:graphicFrame>
        <p:nvGraphicFramePr>
          <p:cNvPr id="6" name="Table 6">
            <a:extLst>
              <a:ext uri="{FF2B5EF4-FFF2-40B4-BE49-F238E27FC236}">
                <a16:creationId xmlns:a16="http://schemas.microsoft.com/office/drawing/2014/main" id="{E89C9B8F-4FA8-5C14-36DD-F5ED047B508C}"/>
              </a:ext>
            </a:extLst>
          </p:cNvPr>
          <p:cNvGraphicFramePr>
            <a:graphicFrameLocks noGrp="1"/>
          </p:cNvGraphicFramePr>
          <p:nvPr>
            <p:extLst>
              <p:ext uri="{D42A27DB-BD31-4B8C-83A1-F6EECF244321}">
                <p14:modId xmlns:p14="http://schemas.microsoft.com/office/powerpoint/2010/main" val="174522112"/>
              </p:ext>
            </p:extLst>
          </p:nvPr>
        </p:nvGraphicFramePr>
        <p:xfrm>
          <a:off x="375047" y="2518172"/>
          <a:ext cx="10912078" cy="4143375"/>
        </p:xfrm>
        <a:graphic>
          <a:graphicData uri="http://schemas.openxmlformats.org/drawingml/2006/table">
            <a:tbl>
              <a:tblPr firstRow="1" bandRow="1">
                <a:tableStyleId>{5C22544A-7EE6-4342-B048-85BDC9FD1C3A}</a:tableStyleId>
              </a:tblPr>
              <a:tblGrid>
                <a:gridCol w="5456039">
                  <a:extLst>
                    <a:ext uri="{9D8B030D-6E8A-4147-A177-3AD203B41FA5}">
                      <a16:colId xmlns:a16="http://schemas.microsoft.com/office/drawing/2014/main" val="825234206"/>
                    </a:ext>
                  </a:extLst>
                </a:gridCol>
                <a:gridCol w="5456039">
                  <a:extLst>
                    <a:ext uri="{9D8B030D-6E8A-4147-A177-3AD203B41FA5}">
                      <a16:colId xmlns:a16="http://schemas.microsoft.com/office/drawing/2014/main" val="4168170181"/>
                    </a:ext>
                  </a:extLst>
                </a:gridCol>
              </a:tblGrid>
              <a:tr h="1381125">
                <a:tc>
                  <a:txBody>
                    <a:bodyPr/>
                    <a:lstStyle/>
                    <a:p>
                      <a:pPr lvl="2" algn="l"/>
                      <a:endParaRPr lang="en-IN" dirty="0"/>
                    </a:p>
                    <a:p>
                      <a:pPr lvl="2" algn="l"/>
                      <a:endParaRPr lang="en-IN" dirty="0"/>
                    </a:p>
                    <a:p>
                      <a:pPr lvl="2" algn="l"/>
                      <a:r>
                        <a:rPr lang="en-IN" sz="2800" dirty="0"/>
                        <a:t>OBEJECT</a:t>
                      </a:r>
                      <a:r>
                        <a:rPr lang="en-IN" dirty="0"/>
                        <a:t> </a:t>
                      </a:r>
                      <a:r>
                        <a:rPr lang="en-IN" sz="2800" dirty="0"/>
                        <a:t>NAME</a:t>
                      </a:r>
                      <a:endParaRPr lang="en-US" sz="2800" dirty="0"/>
                    </a:p>
                  </a:txBody>
                  <a:tcPr/>
                </a:tc>
                <a:tc>
                  <a:txBody>
                    <a:bodyPr/>
                    <a:lstStyle/>
                    <a:p>
                      <a:endParaRPr lang="en-IN" dirty="0"/>
                    </a:p>
                    <a:p>
                      <a:endParaRPr lang="en-IN" dirty="0"/>
                    </a:p>
                    <a:p>
                      <a:pPr lvl="1" algn="l"/>
                      <a:r>
                        <a:rPr lang="en-IN" sz="2800" dirty="0"/>
                        <a:t>FIELDS</a:t>
                      </a:r>
                      <a:r>
                        <a:rPr lang="en-IN" dirty="0"/>
                        <a:t> </a:t>
                      </a:r>
                      <a:r>
                        <a:rPr lang="en-IN" sz="2800" dirty="0"/>
                        <a:t>IN</a:t>
                      </a:r>
                      <a:r>
                        <a:rPr lang="en-IN" dirty="0"/>
                        <a:t> </a:t>
                      </a:r>
                      <a:r>
                        <a:rPr lang="en-IN" sz="2800" dirty="0"/>
                        <a:t>THE</a:t>
                      </a:r>
                      <a:r>
                        <a:rPr lang="en-IN" dirty="0"/>
                        <a:t> </a:t>
                      </a:r>
                      <a:r>
                        <a:rPr lang="en-IN" sz="2800" dirty="0"/>
                        <a:t>OBJECT</a:t>
                      </a:r>
                      <a:endParaRPr lang="en-US" sz="2800" dirty="0"/>
                    </a:p>
                  </a:txBody>
                  <a:tcPr/>
                </a:tc>
                <a:extLst>
                  <a:ext uri="{0D108BD9-81ED-4DB2-BD59-A6C34878D82A}">
                    <a16:rowId xmlns:a16="http://schemas.microsoft.com/office/drawing/2014/main" val="903499864"/>
                  </a:ext>
                </a:extLst>
              </a:tr>
              <a:tr h="1381125">
                <a:tc>
                  <a:txBody>
                    <a:bodyPr/>
                    <a:lstStyle/>
                    <a:p>
                      <a:endParaRPr lang="en-IN" dirty="0"/>
                    </a:p>
                    <a:p>
                      <a:endParaRPr lang="en-IN" dirty="0"/>
                    </a:p>
                    <a:p>
                      <a:pPr lvl="4" algn="l"/>
                      <a:r>
                        <a:rPr lang="en-IN" sz="2800" dirty="0"/>
                        <a:t>Obj1</a:t>
                      </a:r>
                      <a:endParaRPr lang="en-US" sz="2800" dirty="0"/>
                    </a:p>
                  </a:txBody>
                  <a:tcPr/>
                </a:tc>
                <a:tc>
                  <a:txBody>
                    <a:bodyPr/>
                    <a:lstStyle/>
                    <a:p>
                      <a:endParaRPr lang="en-US" dirty="0"/>
                    </a:p>
                  </a:txBody>
                  <a:tcPr/>
                </a:tc>
                <a:extLst>
                  <a:ext uri="{0D108BD9-81ED-4DB2-BD59-A6C34878D82A}">
                    <a16:rowId xmlns:a16="http://schemas.microsoft.com/office/drawing/2014/main" val="1586432368"/>
                  </a:ext>
                </a:extLst>
              </a:tr>
              <a:tr h="1381125">
                <a:tc>
                  <a:txBody>
                    <a:bodyPr/>
                    <a:lstStyle/>
                    <a:p>
                      <a:endParaRPr lang="en-IN" dirty="0"/>
                    </a:p>
                    <a:p>
                      <a:endParaRPr lang="en-IN" dirty="0"/>
                    </a:p>
                    <a:p>
                      <a:pPr lvl="4"/>
                      <a:r>
                        <a:rPr lang="en-IN" sz="2800" dirty="0"/>
                        <a:t>Obj2</a:t>
                      </a:r>
                      <a:endParaRPr lang="en-US" sz="2800" dirty="0"/>
                    </a:p>
                  </a:txBody>
                  <a:tcPr/>
                </a:tc>
                <a:tc>
                  <a:txBody>
                    <a:bodyPr/>
                    <a:lstStyle/>
                    <a:p>
                      <a:endParaRPr lang="en-US" dirty="0"/>
                    </a:p>
                  </a:txBody>
                  <a:tcPr/>
                </a:tc>
                <a:extLst>
                  <a:ext uri="{0D108BD9-81ED-4DB2-BD59-A6C34878D82A}">
                    <a16:rowId xmlns:a16="http://schemas.microsoft.com/office/drawing/2014/main" val="1772249661"/>
                  </a:ext>
                </a:extLst>
              </a:tr>
            </a:tbl>
          </a:graphicData>
        </a:graphic>
      </p:graphicFrame>
      <p:graphicFrame>
        <p:nvGraphicFramePr>
          <p:cNvPr id="7" name="Table 7">
            <a:extLst>
              <a:ext uri="{FF2B5EF4-FFF2-40B4-BE49-F238E27FC236}">
                <a16:creationId xmlns:a16="http://schemas.microsoft.com/office/drawing/2014/main" id="{4E3738CA-6FF2-FBD2-5E94-0D0D8F660292}"/>
              </a:ext>
            </a:extLst>
          </p:cNvPr>
          <p:cNvGraphicFramePr>
            <a:graphicFrameLocks noGrp="1"/>
          </p:cNvGraphicFramePr>
          <p:nvPr>
            <p:extLst>
              <p:ext uri="{D42A27DB-BD31-4B8C-83A1-F6EECF244321}">
                <p14:modId xmlns:p14="http://schemas.microsoft.com/office/powerpoint/2010/main" val="3349057679"/>
              </p:ext>
            </p:extLst>
          </p:nvPr>
        </p:nvGraphicFramePr>
        <p:xfrm>
          <a:off x="5831085" y="4041218"/>
          <a:ext cx="5456040" cy="1097280"/>
        </p:xfrm>
        <a:graphic>
          <a:graphicData uri="http://schemas.openxmlformats.org/drawingml/2006/table">
            <a:tbl>
              <a:tblPr firstRow="1" bandRow="1">
                <a:tableStyleId>{5C22544A-7EE6-4342-B048-85BDC9FD1C3A}</a:tableStyleId>
              </a:tblPr>
              <a:tblGrid>
                <a:gridCol w="2728020">
                  <a:extLst>
                    <a:ext uri="{9D8B030D-6E8A-4147-A177-3AD203B41FA5}">
                      <a16:colId xmlns:a16="http://schemas.microsoft.com/office/drawing/2014/main" val="1074608196"/>
                    </a:ext>
                  </a:extLst>
                </a:gridCol>
                <a:gridCol w="2728020">
                  <a:extLst>
                    <a:ext uri="{9D8B030D-6E8A-4147-A177-3AD203B41FA5}">
                      <a16:colId xmlns:a16="http://schemas.microsoft.com/office/drawing/2014/main" val="1891994071"/>
                    </a:ext>
                  </a:extLst>
                </a:gridCol>
              </a:tblGrid>
              <a:tr h="361473">
                <a:tc>
                  <a:txBody>
                    <a:bodyPr/>
                    <a:lstStyle/>
                    <a:p>
                      <a:r>
                        <a:rPr lang="en-IN" dirty="0"/>
                        <a:t>Field label</a:t>
                      </a:r>
                      <a:endParaRPr lang="en-US" dirty="0"/>
                    </a:p>
                  </a:txBody>
                  <a:tcPr/>
                </a:tc>
                <a:tc>
                  <a:txBody>
                    <a:bodyPr/>
                    <a:lstStyle/>
                    <a:p>
                      <a:r>
                        <a:rPr lang="en-IN" dirty="0"/>
                        <a:t>Data type</a:t>
                      </a:r>
                      <a:endParaRPr lang="en-US" dirty="0"/>
                    </a:p>
                  </a:txBody>
                  <a:tcPr/>
                </a:tc>
                <a:extLst>
                  <a:ext uri="{0D108BD9-81ED-4DB2-BD59-A6C34878D82A}">
                    <a16:rowId xmlns:a16="http://schemas.microsoft.com/office/drawing/2014/main" val="2554459361"/>
                  </a:ext>
                </a:extLst>
              </a:tr>
              <a:tr h="361473">
                <a:tc>
                  <a:txBody>
                    <a:bodyPr/>
                    <a:lstStyle/>
                    <a:p>
                      <a:r>
                        <a:rPr lang="en-IN" dirty="0"/>
                        <a:t>Job posting site</a:t>
                      </a:r>
                      <a:endParaRPr lang="en-US" dirty="0"/>
                    </a:p>
                  </a:txBody>
                  <a:tcPr/>
                </a:tc>
                <a:tc>
                  <a:txBody>
                    <a:bodyPr/>
                    <a:lstStyle/>
                    <a:p>
                      <a:r>
                        <a:rPr lang="en-IN" dirty="0"/>
                        <a:t>Text</a:t>
                      </a:r>
                      <a:endParaRPr lang="en-US" dirty="0"/>
                    </a:p>
                  </a:txBody>
                  <a:tcPr/>
                </a:tc>
                <a:extLst>
                  <a:ext uri="{0D108BD9-81ED-4DB2-BD59-A6C34878D82A}">
                    <a16:rowId xmlns:a16="http://schemas.microsoft.com/office/drawing/2014/main" val="3002710371"/>
                  </a:ext>
                </a:extLst>
              </a:tr>
              <a:tr h="361473">
                <a:tc>
                  <a:txBody>
                    <a:bodyPr/>
                    <a:lstStyle/>
                    <a:p>
                      <a:r>
                        <a:rPr lang="en-IN" dirty="0"/>
                        <a:t>Reviews</a:t>
                      </a:r>
                      <a:endParaRPr lang="en-US" dirty="0"/>
                    </a:p>
                  </a:txBody>
                  <a:tcPr/>
                </a:tc>
                <a:tc>
                  <a:txBody>
                    <a:bodyPr/>
                    <a:lstStyle/>
                    <a:p>
                      <a:r>
                        <a:rPr lang="en-IN" dirty="0"/>
                        <a:t>Auto number</a:t>
                      </a:r>
                      <a:endParaRPr lang="en-US" dirty="0"/>
                    </a:p>
                  </a:txBody>
                  <a:tcPr/>
                </a:tc>
                <a:extLst>
                  <a:ext uri="{0D108BD9-81ED-4DB2-BD59-A6C34878D82A}">
                    <a16:rowId xmlns:a16="http://schemas.microsoft.com/office/drawing/2014/main" val="1724287726"/>
                  </a:ext>
                </a:extLst>
              </a:tr>
            </a:tbl>
          </a:graphicData>
        </a:graphic>
      </p:graphicFrame>
      <p:graphicFrame>
        <p:nvGraphicFramePr>
          <p:cNvPr id="8" name="Table 8">
            <a:extLst>
              <a:ext uri="{FF2B5EF4-FFF2-40B4-BE49-F238E27FC236}">
                <a16:creationId xmlns:a16="http://schemas.microsoft.com/office/drawing/2014/main" id="{69E53E17-83FF-449F-8749-BE8434442B46}"/>
              </a:ext>
            </a:extLst>
          </p:cNvPr>
          <p:cNvGraphicFramePr>
            <a:graphicFrameLocks noGrp="1"/>
          </p:cNvGraphicFramePr>
          <p:nvPr>
            <p:extLst>
              <p:ext uri="{D42A27DB-BD31-4B8C-83A1-F6EECF244321}">
                <p14:modId xmlns:p14="http://schemas.microsoft.com/office/powerpoint/2010/main" val="752572433"/>
              </p:ext>
            </p:extLst>
          </p:nvPr>
        </p:nvGraphicFramePr>
        <p:xfrm>
          <a:off x="5831085" y="5343762"/>
          <a:ext cx="5277446" cy="1112520"/>
        </p:xfrm>
        <a:graphic>
          <a:graphicData uri="http://schemas.openxmlformats.org/drawingml/2006/table">
            <a:tbl>
              <a:tblPr firstRow="1" bandRow="1">
                <a:tableStyleId>{5C22544A-7EE6-4342-B048-85BDC9FD1C3A}</a:tableStyleId>
              </a:tblPr>
              <a:tblGrid>
                <a:gridCol w="2638723">
                  <a:extLst>
                    <a:ext uri="{9D8B030D-6E8A-4147-A177-3AD203B41FA5}">
                      <a16:colId xmlns:a16="http://schemas.microsoft.com/office/drawing/2014/main" val="4175703859"/>
                    </a:ext>
                  </a:extLst>
                </a:gridCol>
                <a:gridCol w="2638723">
                  <a:extLst>
                    <a:ext uri="{9D8B030D-6E8A-4147-A177-3AD203B41FA5}">
                      <a16:colId xmlns:a16="http://schemas.microsoft.com/office/drawing/2014/main" val="2163641322"/>
                    </a:ext>
                  </a:extLst>
                </a:gridCol>
              </a:tblGrid>
              <a:tr h="370840">
                <a:tc>
                  <a:txBody>
                    <a:bodyPr/>
                    <a:lstStyle/>
                    <a:p>
                      <a:r>
                        <a:rPr lang="en-IN" dirty="0"/>
                        <a:t>Field </a:t>
                      </a:r>
                      <a:r>
                        <a:rPr lang="en-IN" dirty="0" err="1"/>
                        <a:t>lable</a:t>
                      </a:r>
                      <a:r>
                        <a:rPr lang="en-IN" dirty="0"/>
                        <a:t> </a:t>
                      </a:r>
                      <a:endParaRPr lang="en-US" dirty="0"/>
                    </a:p>
                  </a:txBody>
                  <a:tcPr/>
                </a:tc>
                <a:tc>
                  <a:txBody>
                    <a:bodyPr/>
                    <a:lstStyle/>
                    <a:p>
                      <a:r>
                        <a:rPr lang="en-IN" dirty="0"/>
                        <a:t>Data type</a:t>
                      </a:r>
                      <a:endParaRPr lang="en-US" dirty="0"/>
                    </a:p>
                  </a:txBody>
                  <a:tcPr/>
                </a:tc>
                <a:extLst>
                  <a:ext uri="{0D108BD9-81ED-4DB2-BD59-A6C34878D82A}">
                    <a16:rowId xmlns:a16="http://schemas.microsoft.com/office/drawing/2014/main" val="882217480"/>
                  </a:ext>
                </a:extLst>
              </a:tr>
              <a:tr h="370840">
                <a:tc>
                  <a:txBody>
                    <a:bodyPr/>
                    <a:lstStyle/>
                    <a:p>
                      <a:r>
                        <a:rPr lang="en-IN" dirty="0"/>
                        <a:t>Job posting site</a:t>
                      </a:r>
                      <a:endParaRPr lang="en-US" dirty="0"/>
                    </a:p>
                  </a:txBody>
                  <a:tcPr/>
                </a:tc>
                <a:tc>
                  <a:txBody>
                    <a:bodyPr/>
                    <a:lstStyle/>
                    <a:p>
                      <a:r>
                        <a:rPr lang="en-IN" dirty="0"/>
                        <a:t>Master detail relationship</a:t>
                      </a:r>
                      <a:endParaRPr lang="en-US" dirty="0"/>
                    </a:p>
                  </a:txBody>
                  <a:tcPr/>
                </a:tc>
                <a:extLst>
                  <a:ext uri="{0D108BD9-81ED-4DB2-BD59-A6C34878D82A}">
                    <a16:rowId xmlns:a16="http://schemas.microsoft.com/office/drawing/2014/main" val="2996908277"/>
                  </a:ext>
                </a:extLst>
              </a:tr>
              <a:tr h="370840">
                <a:tc>
                  <a:txBody>
                    <a:bodyPr/>
                    <a:lstStyle/>
                    <a:p>
                      <a:r>
                        <a:rPr lang="en-IN" dirty="0"/>
                        <a:t>Position</a:t>
                      </a:r>
                      <a:endParaRPr lang="en-US" dirty="0"/>
                    </a:p>
                  </a:txBody>
                  <a:tcPr/>
                </a:tc>
                <a:tc>
                  <a:txBody>
                    <a:bodyPr/>
                    <a:lstStyle/>
                    <a:p>
                      <a:r>
                        <a:rPr lang="en-IN" dirty="0"/>
                        <a:t>Master </a:t>
                      </a:r>
                      <a:r>
                        <a:rPr lang="en-IN"/>
                        <a:t>detail Relationship</a:t>
                      </a:r>
                      <a:endParaRPr lang="en-US" dirty="0"/>
                    </a:p>
                  </a:txBody>
                  <a:tcPr/>
                </a:tc>
                <a:extLst>
                  <a:ext uri="{0D108BD9-81ED-4DB2-BD59-A6C34878D82A}">
                    <a16:rowId xmlns:a16="http://schemas.microsoft.com/office/drawing/2014/main" val="4151669378"/>
                  </a:ext>
                </a:extLst>
              </a:tr>
            </a:tbl>
          </a:graphicData>
        </a:graphic>
      </p:graphicFrame>
    </p:spTree>
    <p:extLst>
      <p:ext uri="{BB962C8B-B14F-4D97-AF65-F5344CB8AC3E}">
        <p14:creationId xmlns:p14="http://schemas.microsoft.com/office/powerpoint/2010/main" val="113574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76BF-DE2B-4DE6-D2C2-D7353FBA620D}"/>
              </a:ext>
            </a:extLst>
          </p:cNvPr>
          <p:cNvSpPr>
            <a:spLocks noGrp="1"/>
          </p:cNvSpPr>
          <p:nvPr>
            <p:ph type="title"/>
          </p:nvPr>
        </p:nvSpPr>
        <p:spPr/>
        <p:txBody>
          <a:bodyPr/>
          <a:lstStyle/>
          <a:p>
            <a:r>
              <a:rPr lang="en-IN" dirty="0"/>
              <a:t>3.2.Activity AND SCREEN SHORT</a:t>
            </a:r>
            <a:endParaRPr lang="en-US" dirty="0"/>
          </a:p>
        </p:txBody>
      </p:sp>
      <p:pic>
        <p:nvPicPr>
          <p:cNvPr id="4" name="Picture 4">
            <a:extLst>
              <a:ext uri="{FF2B5EF4-FFF2-40B4-BE49-F238E27FC236}">
                <a16:creationId xmlns:a16="http://schemas.microsoft.com/office/drawing/2014/main" id="{69BF4EC5-0726-4744-9A61-4A2F77AD1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266" y="1825624"/>
            <a:ext cx="10679906" cy="5032375"/>
          </a:xfrm>
        </p:spPr>
      </p:pic>
    </p:spTree>
    <p:extLst>
      <p:ext uri="{BB962C8B-B14F-4D97-AF65-F5344CB8AC3E}">
        <p14:creationId xmlns:p14="http://schemas.microsoft.com/office/powerpoint/2010/main" val="355415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CB7B-9B5D-A00C-8EBE-060DFFCA405F}"/>
              </a:ext>
            </a:extLst>
          </p:cNvPr>
          <p:cNvSpPr>
            <a:spLocks noGrp="1"/>
          </p:cNvSpPr>
          <p:nvPr>
            <p:ph type="title"/>
          </p:nvPr>
        </p:nvSpPr>
        <p:spPr/>
        <p:txBody>
          <a:bodyPr/>
          <a:lstStyle/>
          <a:p>
            <a:r>
              <a:rPr lang="en-IN" dirty="0"/>
              <a:t>4.TAILHEAD PROFILE URL</a:t>
            </a:r>
            <a:endParaRPr lang="en-US" dirty="0"/>
          </a:p>
        </p:txBody>
      </p:sp>
      <p:sp>
        <p:nvSpPr>
          <p:cNvPr id="3" name="Content Placeholder 2">
            <a:extLst>
              <a:ext uri="{FF2B5EF4-FFF2-40B4-BE49-F238E27FC236}">
                <a16:creationId xmlns:a16="http://schemas.microsoft.com/office/drawing/2014/main" id="{77DBED9F-1542-B940-70B2-CBBC07BE28A8}"/>
              </a:ext>
            </a:extLst>
          </p:cNvPr>
          <p:cNvSpPr>
            <a:spLocks noGrp="1"/>
          </p:cNvSpPr>
          <p:nvPr>
            <p:ph idx="1"/>
          </p:nvPr>
        </p:nvSpPr>
        <p:spPr>
          <a:xfrm>
            <a:off x="838200" y="1825625"/>
            <a:ext cx="10515600" cy="4300141"/>
          </a:xfrm>
        </p:spPr>
        <p:txBody>
          <a:bodyPr/>
          <a:lstStyle/>
          <a:p>
            <a:r>
              <a:rPr lang="en-IN" sz="3600" dirty="0"/>
              <a:t>.TEAM LEADER- https://trailblazer.me/id/thiem5</a:t>
            </a:r>
          </a:p>
          <a:p>
            <a:pPr marL="0" indent="0">
              <a:buNone/>
            </a:pPr>
            <a:r>
              <a:rPr lang="en-IN" sz="3600" dirty="0"/>
              <a:t>TEAM MEMBER.1-http://</a:t>
            </a:r>
            <a:r>
              <a:rPr lang="en-IN" sz="3600" dirty="0" err="1"/>
              <a:t>trailblazer.me</a:t>
            </a:r>
            <a:r>
              <a:rPr lang="en-IN" sz="3600" dirty="0"/>
              <a:t>/id/manii23</a:t>
            </a:r>
          </a:p>
          <a:p>
            <a:pPr marL="0" indent="0">
              <a:buNone/>
            </a:pPr>
            <a:r>
              <a:rPr lang="en-IN" sz="3600" dirty="0"/>
              <a:t>TEAM MEMBER.2 –https://trailblazer.me/id/anbam7</a:t>
            </a:r>
          </a:p>
          <a:p>
            <a:pPr marL="0" indent="0">
              <a:buNone/>
            </a:pPr>
            <a:r>
              <a:rPr lang="en-IN" sz="3600" dirty="0"/>
              <a:t>TEAM MEMBER.3 –https://trailblazer.me/id/kkathir19</a:t>
            </a:r>
          </a:p>
        </p:txBody>
      </p:sp>
    </p:spTree>
    <p:extLst>
      <p:ext uri="{BB962C8B-B14F-4D97-AF65-F5344CB8AC3E}">
        <p14:creationId xmlns:p14="http://schemas.microsoft.com/office/powerpoint/2010/main" val="185376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5148-3C3E-C4B4-F58F-48FDFCCDB58F}"/>
              </a:ext>
            </a:extLst>
          </p:cNvPr>
          <p:cNvSpPr>
            <a:spLocks noGrp="1"/>
          </p:cNvSpPr>
          <p:nvPr>
            <p:ph type="title"/>
          </p:nvPr>
        </p:nvSpPr>
        <p:spPr/>
        <p:txBody>
          <a:bodyPr/>
          <a:lstStyle/>
          <a:p>
            <a:r>
              <a:rPr lang="en-IN" dirty="0"/>
              <a:t>5.ADVANTAGES AND DISVANTAGES </a:t>
            </a:r>
            <a:endParaRPr lang="en-US" dirty="0"/>
          </a:p>
        </p:txBody>
      </p:sp>
      <p:sp>
        <p:nvSpPr>
          <p:cNvPr id="3" name="Content Placeholder 2">
            <a:extLst>
              <a:ext uri="{FF2B5EF4-FFF2-40B4-BE49-F238E27FC236}">
                <a16:creationId xmlns:a16="http://schemas.microsoft.com/office/drawing/2014/main" id="{135F48E2-65DF-B5F7-3F44-2C0DDA7DE284}"/>
              </a:ext>
            </a:extLst>
          </p:cNvPr>
          <p:cNvSpPr>
            <a:spLocks noGrp="1"/>
          </p:cNvSpPr>
          <p:nvPr>
            <p:ph idx="1"/>
          </p:nvPr>
        </p:nvSpPr>
        <p:spPr/>
        <p:txBody>
          <a:bodyPr>
            <a:normAutofit/>
          </a:bodyPr>
          <a:lstStyle/>
          <a:p>
            <a:r>
              <a:rPr lang="en-IN" dirty="0"/>
              <a:t>Reduce time to hire. ...
Shorten </a:t>
            </a:r>
            <a:r>
              <a:rPr lang="en-IN" dirty="0" err="1"/>
              <a:t>onboarding</a:t>
            </a:r>
            <a:r>
              <a:rPr lang="en-IN" dirty="0"/>
              <a:t> times. ...
Cost less. ...
Strengthen employee engagement. ...
Create resentment among employees and managers. ...
Leave a gap in your existing workforce. ...
Limit your pool of applicants. ...
Result in inflexible culture.</a:t>
            </a:r>
          </a:p>
          <a:p>
            <a:endParaRPr lang="en-IN" dirty="0"/>
          </a:p>
          <a:p>
            <a:endParaRPr lang="en-US" dirty="0"/>
          </a:p>
        </p:txBody>
      </p:sp>
    </p:spTree>
    <p:extLst>
      <p:ext uri="{BB962C8B-B14F-4D97-AF65-F5344CB8AC3E}">
        <p14:creationId xmlns:p14="http://schemas.microsoft.com/office/powerpoint/2010/main" val="18159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RECRUITING ASSISTANT FOR HR MANGERS</vt:lpstr>
      <vt:lpstr>1. INTRODUCTION</vt:lpstr>
      <vt:lpstr>1.2PURPOSE</vt:lpstr>
      <vt:lpstr>2.PROBLEM DEFINITION AND DESIGN THINKING</vt:lpstr>
      <vt:lpstr>2.2 Brainstroming And ideation </vt:lpstr>
      <vt:lpstr>3.RESULTS</vt:lpstr>
      <vt:lpstr>3.2.Activity AND SCREEN SHORT</vt:lpstr>
      <vt:lpstr>4.TAILHEAD PROFILE URL</vt:lpstr>
      <vt:lpstr>5.ADVANTAGES AND DISVANTAGES </vt:lpstr>
      <vt:lpstr>5.1 DISADVANTAGES</vt:lpstr>
      <vt:lpstr>6.APPLICATIONS</vt:lpstr>
      <vt:lpstr>7.CONCLUSION</vt:lpstr>
      <vt:lpstr>7.FUTURE SCOPES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2002thiruem@gmail.com</cp:lastModifiedBy>
  <cp:revision>21</cp:revision>
  <dcterms:created xsi:type="dcterms:W3CDTF">2023-04-12T07:56:11Z</dcterms:created>
  <dcterms:modified xsi:type="dcterms:W3CDTF">2023-04-21T05:03:32Z</dcterms:modified>
</cp:coreProperties>
</file>