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2486026" y="2895600"/>
            <a:ext cx="7724776" cy="1322157"/>
          </a:xfrm>
          <a:prstGeom prst="rect">
            <a:avLst/>
          </a:prstGeom>
        </p:spPr>
        <p:txBody>
          <a:bodyPr vert="horz" wrap="square" lIns="0" tIns="16510" rIns="0" bIns="0" rtlCol="0">
            <a:spAutoFit/>
          </a:bodyPr>
          <a:lstStyle/>
          <a:p>
            <a:pPr marL="12700">
              <a:lnSpc>
                <a:spcPct val="100000"/>
              </a:lnSpc>
              <a:spcBef>
                <a:spcPts val="130"/>
              </a:spcBef>
            </a:pPr>
            <a:r>
              <a:rPr lang="en-US" sz="2800" dirty="0">
                <a:latin typeface="Times New Roman" panose="02020603050405020304" pitchFamily="18" charset="0"/>
                <a:cs typeface="Times New Roman" panose="02020603050405020304" pitchFamily="18" charset="0"/>
              </a:rPr>
              <a:t>THIRUNAVUKKARASU KM</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721221243060</a:t>
            </a:r>
          </a:p>
          <a:p>
            <a:pPr marL="12700">
              <a:lnSpc>
                <a:spcPct val="100000"/>
              </a:lnSpc>
              <a:spcBef>
                <a:spcPts val="130"/>
              </a:spcBef>
            </a:pPr>
            <a:r>
              <a:rPr lang="en-US" sz="2800" dirty="0">
                <a:latin typeface="Times New Roman" panose="02020603050405020304" pitchFamily="18" charset="0"/>
                <a:cs typeface="Times New Roman" panose="02020603050405020304" pitchFamily="18" charset="0"/>
              </a:rPr>
              <a:t>III – BTech- Artificial Intelligence and Data Science</a:t>
            </a:r>
          </a:p>
        </p:txBody>
      </p:sp>
      <p:sp>
        <p:nvSpPr>
          <p:cNvPr id="8" name="object 8"/>
          <p:cNvSpPr txBox="1"/>
          <p:nvPr/>
        </p:nvSpPr>
        <p:spPr>
          <a:xfrm>
            <a:off x="6096000" y="4348024"/>
            <a:ext cx="2240280" cy="764312"/>
          </a:xfrm>
          <a:prstGeom prst="rect">
            <a:avLst/>
          </a:prstGeom>
        </p:spPr>
        <p:txBody>
          <a:bodyPr vert="horz" wrap="square" lIns="0" tIns="12700" rIns="0" bIns="0" rtlCol="0">
            <a:spAutoFit/>
          </a:bodyPr>
          <a:lstStyle/>
          <a:p>
            <a:pPr marL="12700">
              <a:lnSpc>
                <a:spcPct val="100000"/>
              </a:lnSpc>
              <a:spcBef>
                <a:spcPts val="100"/>
              </a:spcBef>
            </a:pPr>
            <a:endParaRPr lang="en-US" sz="2400" b="1" dirty="0">
              <a:solidFill>
                <a:srgbClr val="2D936B"/>
              </a:solidFill>
              <a:latin typeface="Trebuchet MS"/>
              <a:cs typeface="Trebuchet MS"/>
            </a:endParaRPr>
          </a:p>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 Placeholder 9">
            <a:extLst>
              <a:ext uri="{FF2B5EF4-FFF2-40B4-BE49-F238E27FC236}">
                <a16:creationId xmlns:a16="http://schemas.microsoft.com/office/drawing/2014/main" id="{788DB640-538E-80F7-0CDB-B17C5B1671D7}"/>
              </a:ext>
            </a:extLst>
          </p:cNvPr>
          <p:cNvSpPr>
            <a:spLocks noGrp="1"/>
          </p:cNvSpPr>
          <p:nvPr>
            <p:ph type="body" idx="1"/>
          </p:nvPr>
        </p:nvSpPr>
        <p:spPr>
          <a:xfrm>
            <a:off x="609600" y="1577340"/>
            <a:ext cx="10972800" cy="3985260"/>
          </a:xfrm>
        </p:spPr>
        <p:txBody>
          <a:bodyPr/>
          <a:lstStyle/>
          <a:p>
            <a:pPr algn="l">
              <a:buFont typeface="+mj-lt"/>
              <a:buAutoNum type="arabicPeriod"/>
            </a:pPr>
            <a:r>
              <a:rPr lang="en-US" b="0" i="0" dirty="0">
                <a:solidFill>
                  <a:srgbClr val="0D0D0D"/>
                </a:solidFill>
                <a:effectLst/>
                <a:latin typeface="Söhne"/>
              </a:rPr>
              <a:t>Define the problem of noise suppression in audio signals with a clear focus on target applications.</a:t>
            </a:r>
          </a:p>
          <a:p>
            <a:pPr algn="l">
              <a:buFont typeface="+mj-lt"/>
              <a:buAutoNum type="arabicPeriod"/>
            </a:pPr>
            <a:r>
              <a:rPr lang="en-US" b="0" i="0" dirty="0">
                <a:solidFill>
                  <a:srgbClr val="0D0D0D"/>
                </a:solidFill>
                <a:effectLst/>
                <a:latin typeface="Söhne"/>
              </a:rPr>
              <a:t>Gather a diverse dataset of noisy audio samples along with their clean counterparts.</a:t>
            </a:r>
          </a:p>
          <a:p>
            <a:pPr algn="l">
              <a:buFont typeface="+mj-lt"/>
              <a:buAutoNum type="arabicPeriod"/>
            </a:pPr>
            <a:r>
              <a:rPr lang="en-US" b="0" i="0" dirty="0">
                <a:solidFill>
                  <a:srgbClr val="0D0D0D"/>
                </a:solidFill>
                <a:effectLst/>
                <a:latin typeface="Söhne"/>
              </a:rPr>
              <a:t>Preprocess the data by resampling, segmenting, and augmenting to enhance variability.</a:t>
            </a:r>
          </a:p>
          <a:p>
            <a:pPr algn="l">
              <a:buFont typeface="+mj-lt"/>
              <a:buAutoNum type="arabicPeriod"/>
            </a:pPr>
            <a:r>
              <a:rPr lang="en-US" b="0" i="0" dirty="0">
                <a:solidFill>
                  <a:srgbClr val="0D0D0D"/>
                </a:solidFill>
                <a:effectLst/>
                <a:latin typeface="Söhne"/>
              </a:rPr>
              <a:t>Select an appropriate deep learning architecture like CNNs, RNNs, or specialized models like </a:t>
            </a:r>
            <a:r>
              <a:rPr lang="en-US" b="0" i="0" dirty="0" err="1">
                <a:solidFill>
                  <a:srgbClr val="0D0D0D"/>
                </a:solidFill>
                <a:effectLst/>
                <a:latin typeface="Söhne"/>
              </a:rPr>
              <a:t>WaveNet</a:t>
            </a:r>
            <a:r>
              <a:rPr lang="en-US" b="0" i="0" dirty="0">
                <a:solidFill>
                  <a:srgbClr val="0D0D0D"/>
                </a:solidFill>
                <a:effectLst/>
                <a:latin typeface="Söhne"/>
              </a:rPr>
              <a:t>.</a:t>
            </a:r>
          </a:p>
          <a:p>
            <a:pPr algn="l">
              <a:buFont typeface="+mj-lt"/>
              <a:buAutoNum type="arabicPeriod"/>
            </a:pPr>
            <a:r>
              <a:rPr lang="en-US" b="0" i="0" dirty="0">
                <a:solidFill>
                  <a:srgbClr val="0D0D0D"/>
                </a:solidFill>
                <a:effectLst/>
                <a:latin typeface="Söhne"/>
              </a:rPr>
              <a:t>Train the chosen model using the prepared dataset, optimizing hyperparameters and loss functions.</a:t>
            </a:r>
          </a:p>
          <a:p>
            <a:pPr algn="l">
              <a:buFont typeface="+mj-lt"/>
              <a:buAutoNum type="arabicPeriod"/>
            </a:pPr>
            <a:r>
              <a:rPr lang="en-US" b="0" i="0" dirty="0">
                <a:solidFill>
                  <a:srgbClr val="0D0D0D"/>
                </a:solidFill>
                <a:effectLst/>
                <a:latin typeface="Söhne"/>
              </a:rPr>
              <a:t>Evaluate model performance using metrics like SNR, PESQ, or subjective listening tests.</a:t>
            </a:r>
          </a:p>
          <a:p>
            <a:pPr algn="l">
              <a:buFont typeface="+mj-lt"/>
              <a:buAutoNum type="arabicPeriod"/>
            </a:pPr>
            <a:r>
              <a:rPr lang="en-US" b="0" i="0" dirty="0">
                <a:solidFill>
                  <a:srgbClr val="0D0D0D"/>
                </a:solidFill>
                <a:effectLst/>
                <a:latin typeface="Söhne"/>
              </a:rPr>
              <a:t>Fine-tune the model based on evaluation results to improve performance if necessary.</a:t>
            </a:r>
          </a:p>
          <a:p>
            <a:pPr algn="l">
              <a:buFont typeface="+mj-lt"/>
              <a:buAutoNum type="arabicPeriod"/>
            </a:pPr>
            <a:r>
              <a:rPr lang="en-US" b="0" i="0" dirty="0">
                <a:solidFill>
                  <a:srgbClr val="0D0D0D"/>
                </a:solidFill>
                <a:effectLst/>
                <a:latin typeface="Söhne"/>
              </a:rPr>
              <a:t>Deploy the trained model in the target application environment, optimizing for inference speed and resource constraints.</a:t>
            </a:r>
          </a:p>
          <a:p>
            <a:pPr algn="l">
              <a:buFont typeface="+mj-lt"/>
              <a:buAutoNum type="arabicPeriod"/>
            </a:pPr>
            <a:r>
              <a:rPr lang="en-US" b="0" i="0" dirty="0">
                <a:solidFill>
                  <a:srgbClr val="0D0D0D"/>
                </a:solidFill>
                <a:effectLst/>
                <a:latin typeface="Söhne"/>
              </a:rPr>
              <a:t>Integrate the model with existing systems or frameworks as required for seamless operation.</a:t>
            </a:r>
          </a:p>
          <a:p>
            <a:pPr algn="l">
              <a:buFont typeface="+mj-lt"/>
              <a:buAutoNum type="arabicPeriod"/>
            </a:pPr>
            <a:r>
              <a:rPr lang="en-US" b="0" i="0" dirty="0">
                <a:solidFill>
                  <a:srgbClr val="0D0D0D"/>
                </a:solidFill>
                <a:effectLst/>
                <a:latin typeface="Söhne"/>
              </a:rPr>
              <a:t>Monitor the deployed model's performance and iterate as needed based on real-world feedback to maintain optimal functionality.</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10" name="Text Placeholder 9">
            <a:extLst>
              <a:ext uri="{FF2B5EF4-FFF2-40B4-BE49-F238E27FC236}">
                <a16:creationId xmlns:a16="http://schemas.microsoft.com/office/drawing/2014/main" id="{0C8629CF-5152-98A6-9199-86BB09E48F03}"/>
              </a:ext>
            </a:extLst>
          </p:cNvPr>
          <p:cNvSpPr>
            <a:spLocks noGrp="1"/>
          </p:cNvSpPr>
          <p:nvPr>
            <p:ph type="body" idx="1"/>
          </p:nvPr>
        </p:nvSpPr>
        <p:spPr>
          <a:xfrm>
            <a:off x="609600" y="1295401"/>
            <a:ext cx="9448800" cy="4990922"/>
          </a:xfrm>
        </p:spPr>
        <p:txBody>
          <a:bodyPr/>
          <a:lstStyle/>
          <a:p>
            <a:pPr algn="l"/>
            <a:r>
              <a:rPr lang="en-US" b="0" i="0" dirty="0">
                <a:solidFill>
                  <a:srgbClr val="0D0D0D"/>
                </a:solidFill>
                <a:effectLst/>
                <a:latin typeface="Söhne"/>
              </a:rPr>
              <a:t>The results of your project include:</a:t>
            </a:r>
          </a:p>
          <a:p>
            <a:pPr algn="l">
              <a:buFont typeface="+mj-lt"/>
              <a:buAutoNum type="arabicPeriod"/>
            </a:pPr>
            <a:r>
              <a:rPr lang="en-US" b="0" i="0" dirty="0">
                <a:solidFill>
                  <a:srgbClr val="0D0D0D"/>
                </a:solidFill>
                <a:effectLst/>
                <a:latin typeface="Söhne"/>
              </a:rPr>
              <a:t>Significant reduction in noise levels across various audio samples, enhancing overall audio quality.</a:t>
            </a:r>
          </a:p>
          <a:p>
            <a:pPr algn="l">
              <a:buFont typeface="+mj-lt"/>
              <a:buAutoNum type="arabicPeriod"/>
            </a:pPr>
            <a:r>
              <a:rPr lang="en-US" b="0" i="0" dirty="0">
                <a:solidFill>
                  <a:srgbClr val="0D0D0D"/>
                </a:solidFill>
                <a:effectLst/>
                <a:latin typeface="Söhne"/>
              </a:rPr>
              <a:t>Improved intelligibility and clarity of speech or other important audio content in noisy environments.</a:t>
            </a:r>
          </a:p>
          <a:p>
            <a:pPr algn="l">
              <a:buFont typeface="+mj-lt"/>
              <a:buAutoNum type="arabicPeriod"/>
            </a:pPr>
            <a:r>
              <a:rPr lang="en-US" b="0" i="0" dirty="0">
                <a:solidFill>
                  <a:srgbClr val="0D0D0D"/>
                </a:solidFill>
                <a:effectLst/>
                <a:latin typeface="Söhne"/>
              </a:rPr>
              <a:t>Enhanced user experience in applications such as speech recognition, telecommunication, or audio processing.</a:t>
            </a:r>
          </a:p>
          <a:p>
            <a:pPr algn="l">
              <a:buFont typeface="+mj-lt"/>
              <a:buAutoNum type="arabicPeriod"/>
            </a:pPr>
            <a:r>
              <a:rPr lang="en-US" b="0" i="0" dirty="0">
                <a:solidFill>
                  <a:srgbClr val="0D0D0D"/>
                </a:solidFill>
                <a:effectLst/>
                <a:latin typeface="Söhne"/>
              </a:rPr>
              <a:t>Validation of the effectiveness of the developed model through objective metrics and subjective user feedback.</a:t>
            </a:r>
          </a:p>
          <a:p>
            <a:pPr algn="l">
              <a:buFont typeface="+mj-lt"/>
              <a:buAutoNum type="arabicPeriod"/>
            </a:pPr>
            <a:r>
              <a:rPr lang="en-US" b="0" i="0" dirty="0">
                <a:solidFill>
                  <a:srgbClr val="0D0D0D"/>
                </a:solidFill>
                <a:effectLst/>
                <a:latin typeface="Söhne"/>
              </a:rPr>
              <a:t>Potential for commercialization or integration into existing products, providing value to end-users.</a:t>
            </a:r>
          </a:p>
          <a:p>
            <a:pPr algn="l">
              <a:buFont typeface="+mj-lt"/>
              <a:buAutoNum type="arabicPeriod"/>
            </a:pPr>
            <a:r>
              <a:rPr lang="en-US" b="0" i="0" dirty="0">
                <a:solidFill>
                  <a:srgbClr val="0D0D0D"/>
                </a:solidFill>
                <a:effectLst/>
                <a:latin typeface="Söhne"/>
              </a:rPr>
              <a:t>Contribution to the field of audio signal processing by advancing techniques for noise suppression.</a:t>
            </a:r>
          </a:p>
          <a:p>
            <a:pPr algn="l">
              <a:buFont typeface="+mj-lt"/>
              <a:buAutoNum type="arabicPeriod"/>
            </a:pPr>
            <a:r>
              <a:rPr lang="en-US" b="0" i="0" dirty="0">
                <a:solidFill>
                  <a:srgbClr val="0D0D0D"/>
                </a:solidFill>
                <a:effectLst/>
                <a:latin typeface="Söhne"/>
              </a:rPr>
              <a:t>Demonstrated capability to tackle real-world challenges in audio processing with deep learning methodologies.</a:t>
            </a:r>
          </a:p>
          <a:p>
            <a:pPr algn="l">
              <a:buFont typeface="+mj-lt"/>
              <a:buAutoNum type="arabicPeriod"/>
            </a:pPr>
            <a:r>
              <a:rPr lang="en-US" b="0" i="0" dirty="0">
                <a:solidFill>
                  <a:srgbClr val="0D0D0D"/>
                </a:solidFill>
                <a:effectLst/>
                <a:latin typeface="Söhne"/>
              </a:rPr>
              <a:t>Possibility for further research and development, including exploring extensions or optimizations of the model.</a:t>
            </a:r>
          </a:p>
          <a:p>
            <a:pPr algn="l">
              <a:buFont typeface="+mj-lt"/>
              <a:buAutoNum type="arabicPeriod"/>
            </a:pPr>
            <a:r>
              <a:rPr lang="en-US" b="0" i="0" dirty="0">
                <a:solidFill>
                  <a:srgbClr val="0D0D0D"/>
                </a:solidFill>
                <a:effectLst/>
                <a:latin typeface="Söhne"/>
              </a:rPr>
              <a:t>Recognition of your project's impact within relevant academic or industry communities.</a:t>
            </a:r>
          </a:p>
          <a:p>
            <a:pPr algn="l">
              <a:buFont typeface="+mj-lt"/>
              <a:buAutoNum type="arabicPeriod"/>
            </a:pPr>
            <a:r>
              <a:rPr lang="en-US" b="0" i="0" dirty="0">
                <a:solidFill>
                  <a:srgbClr val="0D0D0D"/>
                </a:solidFill>
                <a:effectLst/>
                <a:latin typeface="Söhne"/>
              </a:rPr>
              <a:t>Opportunities for collaboration or partnership with organizations interested in leveraging your solution for their applications.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89131"/>
            <a:ext cx="12192000" cy="7247131"/>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a:p>
            <a:endParaRPr lang="en-IN" dirty="0"/>
          </a:p>
          <a:p>
            <a:endParaRPr lang="en-IN" dirty="0"/>
          </a:p>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a:t>
            </a:r>
            <a:r>
              <a:rPr lang="en-IN" sz="4250" spc="-10" dirty="0"/>
              <a: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4" name="TextBox 23">
            <a:extLst>
              <a:ext uri="{FF2B5EF4-FFF2-40B4-BE49-F238E27FC236}">
                <a16:creationId xmlns:a16="http://schemas.microsoft.com/office/drawing/2014/main" id="{E8E5A17C-3F0A-51DB-5322-D308295C01C3}"/>
              </a:ext>
            </a:extLst>
          </p:cNvPr>
          <p:cNvSpPr txBox="1"/>
          <p:nvPr/>
        </p:nvSpPr>
        <p:spPr>
          <a:xfrm>
            <a:off x="1021787" y="2452022"/>
            <a:ext cx="9010682" cy="1769202"/>
          </a:xfrm>
          <a:prstGeom prst="rect">
            <a:avLst/>
          </a:prstGeom>
          <a:noFill/>
        </p:spPr>
        <p:txBody>
          <a:bodyPr wrap="square" rtlCol="0">
            <a:spAutoFit/>
          </a:bodyPr>
          <a:lstStyle/>
          <a:p>
            <a:pPr algn="ctr">
              <a:lnSpc>
                <a:spcPct val="150000"/>
              </a:lnSpc>
            </a:pPr>
            <a:r>
              <a:rPr lang="en-IN" sz="2800" b="1" i="0" dirty="0">
                <a:solidFill>
                  <a:srgbClr val="0D0D0D"/>
                </a:solidFill>
                <a:effectLst/>
                <a:latin typeface="Söhne"/>
              </a:rPr>
              <a:t>Deep Noise Suppression</a:t>
            </a:r>
            <a:br>
              <a:rPr lang="en-US" sz="2800" dirty="0">
                <a:latin typeface="Times New Roman" panose="02020603050405020304" pitchFamily="18" charset="0"/>
                <a:cs typeface="Times New Roman" panose="02020603050405020304" pitchFamily="18" charset="0"/>
              </a:rPr>
            </a:br>
            <a:r>
              <a:rPr lang="en-US" sz="2000" b="0" i="0" dirty="0">
                <a:solidFill>
                  <a:srgbClr val="0D0D0D"/>
                </a:solidFill>
                <a:effectLst/>
                <a:latin typeface="Söhne"/>
              </a:rPr>
              <a:t>Deep Learning-based Noise Suppression for Audio Enhancement</a:t>
            </a:r>
            <a:br>
              <a:rPr lang="en-US" sz="20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7625" y="11798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ctr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3" name="Subtitle 22">
            <a:extLst>
              <a:ext uri="{FF2B5EF4-FFF2-40B4-BE49-F238E27FC236}">
                <a16:creationId xmlns:a16="http://schemas.microsoft.com/office/drawing/2014/main" id="{DFDED7F8-8EEE-89B8-2699-626E304D749A}"/>
              </a:ext>
            </a:extLst>
          </p:cNvPr>
          <p:cNvSpPr>
            <a:spLocks noGrp="1"/>
          </p:cNvSpPr>
          <p:nvPr>
            <p:ph type="subTitle" idx="4"/>
          </p:nvPr>
        </p:nvSpPr>
        <p:spPr>
          <a:xfrm>
            <a:off x="1905000" y="1868805"/>
            <a:ext cx="8376666" cy="3323987"/>
          </a:xfrm>
        </p:spPr>
        <p:txBody>
          <a:bodyPr/>
          <a:lstStyle/>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Introduction to Deep Learning and Image Processing</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Importance of Data Preprocessing</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Common Preprocessing Techniques</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Implementing Preprocessing with Libraries</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Challenges and Considerations</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Project Overview</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Solution Proposition</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Wow Factor in Solution</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744075" y="4264807"/>
            <a:ext cx="1914525" cy="240030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ctrTitle"/>
          </p:nvPr>
        </p:nvSpPr>
        <p:spPr>
          <a:xfrm>
            <a:off x="739774" y="291147"/>
            <a:ext cx="7413626"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a:t>
            </a:r>
            <a:r>
              <a:rPr lang="en-US" sz="4250" spc="-10" dirty="0"/>
              <a:t>EM</a:t>
            </a:r>
            <a:r>
              <a:rPr lang="en-IN" sz="4250" dirty="0"/>
              <a:t>	</a:t>
            </a:r>
            <a:r>
              <a:rPr sz="4250" spc="-75" dirty="0"/>
              <a:t>STATEMENT</a:t>
            </a:r>
            <a:endParaRPr sz="4250" dirty="0"/>
          </a:p>
        </p:txBody>
      </p:sp>
      <p:sp>
        <p:nvSpPr>
          <p:cNvPr id="11" name="Subtitle 10">
            <a:extLst>
              <a:ext uri="{FF2B5EF4-FFF2-40B4-BE49-F238E27FC236}">
                <a16:creationId xmlns:a16="http://schemas.microsoft.com/office/drawing/2014/main" id="{AEB14124-0705-22BE-30AE-135CACAA1725}"/>
              </a:ext>
            </a:extLst>
          </p:cNvPr>
          <p:cNvSpPr>
            <a:spLocks noGrp="1"/>
          </p:cNvSpPr>
          <p:nvPr>
            <p:ph type="subTitle" idx="4"/>
          </p:nvPr>
        </p:nvSpPr>
        <p:spPr>
          <a:xfrm>
            <a:off x="533400" y="1600200"/>
            <a:ext cx="9829800" cy="3385542"/>
          </a:xfrm>
        </p:spPr>
        <p:txBody>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Significant Advancements in Audio Signal Processing: Over the years, there have been notable advancements in audio signal processing techniques aimed at enhancing audio quality and reducing unwanted noise.</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Persistent Challenge of Noise Suppression: Despite these advancements, effective noise suppression remains a challenging task. Various factors contribute to the complexity of this problem, including the diverse nature of noise sources and the dynamic environments in which audio signals are captured.</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Real-World Scenarios: In real-world scenarios, audio signals are often contaminated by different types of noise, such as background chatter, environmental sounds, electrical interference, and microphone artifacts. This makes it difficult to isolate the desired signal from the surrounding noise.</a:t>
            </a:r>
            <a:endParaRPr lang="en-IN" sz="20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ctrTitle"/>
          </p:nvPr>
        </p:nvSpPr>
        <p:spPr>
          <a:xfrm>
            <a:off x="739774" y="291147"/>
            <a:ext cx="5737225"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lang="en-US" sz="4250" spc="-10" dirty="0"/>
              <a:t> </a:t>
            </a:r>
            <a:r>
              <a:rPr sz="4250" spc="-10" dirty="0"/>
              <a:t>OVERVIEW</a:t>
            </a:r>
            <a:endParaRPr sz="4250" dirty="0"/>
          </a:p>
        </p:txBody>
      </p:sp>
      <p:sp>
        <p:nvSpPr>
          <p:cNvPr id="11" name="Subtitle 10">
            <a:extLst>
              <a:ext uri="{FF2B5EF4-FFF2-40B4-BE49-F238E27FC236}">
                <a16:creationId xmlns:a16="http://schemas.microsoft.com/office/drawing/2014/main" id="{A14B170F-0091-8978-A5C3-D728937CE644}"/>
              </a:ext>
            </a:extLst>
          </p:cNvPr>
          <p:cNvSpPr>
            <a:spLocks noGrp="1"/>
          </p:cNvSpPr>
          <p:nvPr>
            <p:ph type="subTitle" idx="4"/>
          </p:nvPr>
        </p:nvSpPr>
        <p:spPr>
          <a:xfrm>
            <a:off x="457201" y="1828800"/>
            <a:ext cx="9906000" cy="2292191"/>
          </a:xfrm>
        </p:spPr>
        <p:txBody>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Briefly introduce the project aimed at developing a deep learning model for a specific task (e.g., image classification, object detection).</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Mention the dataset used for training and evaluation.</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Highlight the importance of preprocessing in the context of the project.</a:t>
            </a:r>
            <a:endParaRPr lang="en-IN" sz="24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1512849"/>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br>
              <a:rPr lang="en-US" sz="3200" spc="-10" dirty="0"/>
            </a:br>
            <a:endParaRPr sz="3200" dirty="0"/>
          </a:p>
        </p:txBody>
      </p:sp>
      <p:sp>
        <p:nvSpPr>
          <p:cNvPr id="9" name="Text Placeholder 8">
            <a:extLst>
              <a:ext uri="{FF2B5EF4-FFF2-40B4-BE49-F238E27FC236}">
                <a16:creationId xmlns:a16="http://schemas.microsoft.com/office/drawing/2014/main" id="{5E113E0A-9AFC-B3CB-8C2A-BBC5166A6F29}"/>
              </a:ext>
            </a:extLst>
          </p:cNvPr>
          <p:cNvSpPr>
            <a:spLocks noGrp="1"/>
          </p:cNvSpPr>
          <p:nvPr>
            <p:ph type="body" idx="1"/>
          </p:nvPr>
        </p:nvSpPr>
        <p:spPr>
          <a:xfrm>
            <a:off x="1143000" y="1752600"/>
            <a:ext cx="8391525" cy="3733800"/>
          </a:xfrm>
        </p:spPr>
        <p:txBody>
          <a:bodyPr/>
          <a:lstStyle/>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 prioritize accuracy and reliability in deep learning model predictions.</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Interpretability of results is essential for understanding model decisions.</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Efficiency and scalability are crucial to handle large volumes of data.</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 value flexibility to adapt models to evolving needs and datasets.</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Integration into existing workflows should be seamless and user-friendly.</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Performance metrics and benchmarking help assess model effectiveness.</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Continuous improvement through feedback is important for real-world applications.</a:t>
            </a:r>
            <a:endParaRPr lang="en-IN" sz="20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76275" y="468814"/>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20" name="TextBox 19">
            <a:extLst>
              <a:ext uri="{FF2B5EF4-FFF2-40B4-BE49-F238E27FC236}">
                <a16:creationId xmlns:a16="http://schemas.microsoft.com/office/drawing/2014/main" id="{E9AF53D7-8799-9845-A6CD-474AD7D13847}"/>
              </a:ext>
            </a:extLst>
          </p:cNvPr>
          <p:cNvSpPr txBox="1"/>
          <p:nvPr/>
        </p:nvSpPr>
        <p:spPr>
          <a:xfrm>
            <a:off x="676275" y="1695451"/>
            <a:ext cx="8543925" cy="3970318"/>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Data Preprocessing</a:t>
            </a:r>
            <a:r>
              <a:rPr lang="en-US" b="0" i="0" dirty="0">
                <a:solidFill>
                  <a:srgbClr val="0D0D0D"/>
                </a:solidFill>
                <a:effectLst/>
                <a:latin typeface="Söhne"/>
              </a:rPr>
              <a:t>: The code starts by unzipping and preprocessing audio datasets containing clean and noisy audio samples.</a:t>
            </a:r>
          </a:p>
          <a:p>
            <a:pPr algn="l">
              <a:buFont typeface="+mj-lt"/>
              <a:buAutoNum type="arabicPeriod"/>
            </a:pPr>
            <a:r>
              <a:rPr lang="en-US" b="1" i="0" dirty="0">
                <a:solidFill>
                  <a:srgbClr val="0D0D0D"/>
                </a:solidFill>
                <a:effectLst/>
                <a:latin typeface="Söhne"/>
              </a:rPr>
              <a:t>Model Architecture</a:t>
            </a:r>
            <a:r>
              <a:rPr lang="en-US" b="0" i="0" dirty="0">
                <a:solidFill>
                  <a:srgbClr val="0D0D0D"/>
                </a:solidFill>
                <a:effectLst/>
                <a:latin typeface="Söhne"/>
              </a:rPr>
              <a:t>: The core of the solution is a deep learning model built using TensorFlow and </a:t>
            </a:r>
            <a:r>
              <a:rPr lang="en-US" b="0" i="0" dirty="0" err="1">
                <a:solidFill>
                  <a:srgbClr val="0D0D0D"/>
                </a:solidFill>
                <a:effectLst/>
                <a:latin typeface="Söhne"/>
              </a:rPr>
              <a:t>Keras</a:t>
            </a:r>
            <a:r>
              <a:rPr lang="en-US" b="0" i="0" dirty="0">
                <a:solidFill>
                  <a:srgbClr val="0D0D0D"/>
                </a:solidFill>
                <a:effectLst/>
                <a:latin typeface="Söhne"/>
              </a:rPr>
              <a:t>. It's an autoencoder-based architecture designed for denoising audio signals. The model architecture consists of several convolutional and transposed convolutional layers, which are crucial for capturing the temporal dependencies in the audio data. The autoencoder architecture aims to learn a compressed representation of the noisy input and reconstruct the clean audio signal from it.</a:t>
            </a:r>
          </a:p>
          <a:p>
            <a:pPr algn="l">
              <a:buFont typeface="+mj-lt"/>
              <a:buAutoNum type="arabicPeriod"/>
            </a:pPr>
            <a:r>
              <a:rPr lang="en-US" b="1" i="0" dirty="0">
                <a:solidFill>
                  <a:srgbClr val="0D0D0D"/>
                </a:solidFill>
                <a:effectLst/>
                <a:latin typeface="Söhne"/>
              </a:rPr>
              <a:t>Training</a:t>
            </a:r>
            <a:r>
              <a:rPr lang="en-US" b="0" i="0" dirty="0">
                <a:solidFill>
                  <a:srgbClr val="0D0D0D"/>
                </a:solidFill>
                <a:effectLst/>
                <a:latin typeface="Söhne"/>
              </a:rPr>
              <a:t>: The model is trained using the Mean Absolute Error (MAE) loss function and the Adam optimizer. It undergoes training for multiple epochs, with a learning rate scheduler employed to dynamically adjust the learning rate during training.</a:t>
            </a:r>
          </a:p>
          <a:p>
            <a:pPr algn="l">
              <a:buFont typeface="+mj-lt"/>
              <a:buAutoNum type="arabicPeriod"/>
            </a:pPr>
            <a:r>
              <a:rPr lang="en-US" b="1" i="0" dirty="0">
                <a:solidFill>
                  <a:srgbClr val="0D0D0D"/>
                </a:solidFill>
                <a:effectLst/>
                <a:latin typeface="Söhne"/>
              </a:rPr>
              <a:t>Evaluation</a:t>
            </a:r>
            <a:r>
              <a:rPr lang="en-US" b="0" i="0" dirty="0">
                <a:solidFill>
                  <a:srgbClr val="0D0D0D"/>
                </a:solidFill>
                <a:effectLst/>
                <a:latin typeface="Söhne"/>
              </a:rPr>
              <a:t>: During training, the model's performance is evaluated using metrics like loss and MAE. The model aims to minimize the loss and achieve a low MAE, indicating accurate reconstruction of clean audio from noisy input.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191F0-5AC0-2D62-D40C-1015E44601B9}"/>
              </a:ext>
            </a:extLst>
          </p:cNvPr>
          <p:cNvSpPr>
            <a:spLocks noGrp="1"/>
          </p:cNvSpPr>
          <p:nvPr>
            <p:ph type="title"/>
          </p:nvPr>
        </p:nvSpPr>
        <p:spPr>
          <a:xfrm>
            <a:off x="558165" y="385444"/>
            <a:ext cx="9764395" cy="492443"/>
          </a:xfrm>
        </p:spPr>
        <p:txBody>
          <a:bodyPr/>
          <a:lstStyle/>
          <a:p>
            <a:r>
              <a:rPr lang="en-IN" sz="3200" dirty="0">
                <a:latin typeface="Times New Roman" panose="02020603050405020304" pitchFamily="18" charset="0"/>
                <a:cs typeface="Times New Roman" panose="02020603050405020304" pitchFamily="18" charset="0"/>
              </a:rPr>
              <a:t>IMPLEMTATION</a:t>
            </a:r>
          </a:p>
        </p:txBody>
      </p:sp>
      <p:pic>
        <p:nvPicPr>
          <p:cNvPr id="4" name="Picture 3">
            <a:extLst>
              <a:ext uri="{FF2B5EF4-FFF2-40B4-BE49-F238E27FC236}">
                <a16:creationId xmlns:a16="http://schemas.microsoft.com/office/drawing/2014/main" id="{F6C75C21-1590-4806-320E-7B29132808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219200"/>
            <a:ext cx="8686800" cy="4886325"/>
          </a:xfrm>
          <a:prstGeom prst="rect">
            <a:avLst/>
          </a:prstGeom>
        </p:spPr>
      </p:pic>
      <p:pic>
        <p:nvPicPr>
          <p:cNvPr id="5" name="Picture 4" descr="A screenshot of a video chat&#10;&#10;Description automatically generated">
            <a:extLst>
              <a:ext uri="{FF2B5EF4-FFF2-40B4-BE49-F238E27FC236}">
                <a16:creationId xmlns:a16="http://schemas.microsoft.com/office/drawing/2014/main" id="{9FE69A07-B07E-4B08-8A10-0B9886C0B6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52400"/>
            <a:ext cx="11650132" cy="6553200"/>
          </a:xfrm>
          <a:prstGeom prst="rect">
            <a:avLst/>
          </a:prstGeom>
        </p:spPr>
      </p:pic>
    </p:spTree>
    <p:extLst>
      <p:ext uri="{BB962C8B-B14F-4D97-AF65-F5344CB8AC3E}">
        <p14:creationId xmlns:p14="http://schemas.microsoft.com/office/powerpoint/2010/main" val="1099351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9" name="Text Placeholder 8">
            <a:extLst>
              <a:ext uri="{FF2B5EF4-FFF2-40B4-BE49-F238E27FC236}">
                <a16:creationId xmlns:a16="http://schemas.microsoft.com/office/drawing/2014/main" id="{B0FD2ADE-468F-8552-7C52-E75BDD432B1C}"/>
              </a:ext>
            </a:extLst>
          </p:cNvPr>
          <p:cNvSpPr>
            <a:spLocks noGrp="1"/>
          </p:cNvSpPr>
          <p:nvPr>
            <p:ph type="body" idx="1"/>
          </p:nvPr>
        </p:nvSpPr>
        <p:spPr>
          <a:xfrm>
            <a:off x="609600" y="1371600"/>
            <a:ext cx="8924925" cy="5130165"/>
          </a:xfrm>
        </p:spPr>
        <p:txBody>
          <a:bodyPr/>
          <a:lstStyle/>
          <a:p>
            <a:pPr algn="l">
              <a:buFont typeface="+mj-lt"/>
              <a:buAutoNum type="arabicPeriod"/>
            </a:pPr>
            <a:r>
              <a:rPr lang="en-US" sz="2000" b="1" i="0" dirty="0">
                <a:solidFill>
                  <a:srgbClr val="0D0D0D"/>
                </a:solidFill>
                <a:effectLst/>
                <a:latin typeface="Söhne"/>
              </a:rPr>
              <a:t>Deep Learning Magic</a:t>
            </a:r>
            <a:r>
              <a:rPr lang="en-US" sz="2000" b="0" i="0" dirty="0">
                <a:solidFill>
                  <a:srgbClr val="0D0D0D"/>
                </a:solidFill>
                <a:effectLst/>
                <a:latin typeface="Söhne"/>
              </a:rPr>
              <a:t>: The solution harnesses the power of deep learning, specifically convolutional neural networks (CNNs), to automatically learn the intricate patterns of noise in audio signals. This enables the model to distinguish between signal and noise, resulting in highly effective noise suppression.</a:t>
            </a:r>
          </a:p>
          <a:p>
            <a:pPr algn="l">
              <a:buFont typeface="+mj-lt"/>
              <a:buAutoNum type="arabicPeriod"/>
            </a:pPr>
            <a:r>
              <a:rPr lang="en-US" sz="2000" b="1" i="0" dirty="0">
                <a:solidFill>
                  <a:srgbClr val="0D0D0D"/>
                </a:solidFill>
                <a:effectLst/>
                <a:latin typeface="Söhne"/>
              </a:rPr>
              <a:t>End-to-End Learning</a:t>
            </a:r>
            <a:r>
              <a:rPr lang="en-US" sz="2000" b="0" i="0" dirty="0">
                <a:solidFill>
                  <a:srgbClr val="0D0D0D"/>
                </a:solidFill>
                <a:effectLst/>
                <a:latin typeface="Söhne"/>
              </a:rPr>
              <a:t>: Unlike traditional denoising techniques that often involve complex signal processing pipelines, this solution learns to denoise audio signals in an end-to-end fashion. It takes raw noisy audio as input and directly outputs clean audio, bypassing the need for manual feature extraction or preprocessing.</a:t>
            </a:r>
          </a:p>
          <a:p>
            <a:pPr algn="l">
              <a:buFont typeface="+mj-lt"/>
              <a:buAutoNum type="arabicPeriod"/>
            </a:pPr>
            <a:r>
              <a:rPr lang="en-US" sz="2000" b="1" i="0" dirty="0">
                <a:solidFill>
                  <a:srgbClr val="0D0D0D"/>
                </a:solidFill>
                <a:effectLst/>
                <a:latin typeface="Söhne"/>
              </a:rPr>
              <a:t>Adaptability and Generalization</a:t>
            </a:r>
            <a:r>
              <a:rPr lang="en-US" sz="2000" b="0" i="0" dirty="0">
                <a:solidFill>
                  <a:srgbClr val="0D0D0D"/>
                </a:solidFill>
                <a:effectLst/>
                <a:latin typeface="Söhne"/>
              </a:rPr>
              <a:t>: The model's ability to adapt and generalize to different noise profiles and audio types is remarkable. By training on diverse datasets containing various types of noise and audio content, the model learns robust representations that enable it to handle unseen noise conditions with ease.</a:t>
            </a:r>
          </a:p>
          <a:p>
            <a:pPr algn="l">
              <a:buFont typeface="+mj-lt"/>
              <a:buAutoNum type="arabicPeriod"/>
            </a:pPr>
            <a:r>
              <a:rPr lang="en-US" sz="2000" b="1" i="0" dirty="0">
                <a:solidFill>
                  <a:srgbClr val="0D0D0D"/>
                </a:solidFill>
                <a:effectLst/>
                <a:latin typeface="Söhne"/>
              </a:rPr>
              <a:t>Real-Time Processing</a:t>
            </a:r>
            <a:r>
              <a:rPr lang="en-US" sz="2000" b="0" i="0" dirty="0">
                <a:solidFill>
                  <a:srgbClr val="0D0D0D"/>
                </a:solidFill>
                <a:effectLst/>
                <a:latin typeface="Söhne"/>
              </a:rPr>
              <a:t>: Depending on the hardware used for deployment, the model can achieve real-time or near-real-time processing of audio streams, making it suitable for applications where low latency is crucial, such as live audio processing or real-time communication systems.</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TotalTime>
  <Words>1058</Words>
  <Application>Microsoft Office PowerPoint</Application>
  <PresentationFormat>Widescreen</PresentationFormat>
  <Paragraphs>88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Söhne</vt:lpstr>
      <vt:lpstr>Times New Roman</vt:lpstr>
      <vt:lpstr>Trebuchet MS</vt:lpstr>
      <vt:lpstr>Wingdings</vt:lpstr>
      <vt:lpstr>Office Theme</vt:lpstr>
      <vt:lpstr>PowerPoint Presentation</vt:lpstr>
      <vt:lpstr>PROJECT TITLE</vt:lpstr>
      <vt:lpstr>AGENDA</vt:lpstr>
      <vt:lpstr>PROBLEM STATEMENT</vt:lpstr>
      <vt:lpstr>PROJECT OVERVIEW</vt:lpstr>
      <vt:lpstr>WHO ARE THE END USERS? </vt:lpstr>
      <vt:lpstr>YOUR SOLUTION AND ITS VALUE PROPOSITION</vt:lpstr>
      <vt:lpstr>IMPLEMTATION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 kanth.</dc:creator>
  <cp:lastModifiedBy>THIRUNAVUKKARASU KM</cp:lastModifiedBy>
  <cp:revision>10</cp:revision>
  <dcterms:created xsi:type="dcterms:W3CDTF">2024-04-12T06:21:46Z</dcterms:created>
  <dcterms:modified xsi:type="dcterms:W3CDTF">2024-04-24T12:09:23Z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2024-04-12T00:00:00Z</vt:filetime>
  </property>
</Properties>
</file>