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0817"/>
            <a:ext cx="10461350" cy="3099146"/>
          </a:xfrm>
        </p:spPr>
        <p:txBody>
          <a:bodyPr>
            <a:normAutofit/>
          </a:bodyPr>
          <a:lstStyle/>
          <a:p>
            <a:r>
              <a:rPr lang="en-GB" sz="5400" spc="-140" dirty="0" smtClean="0"/>
              <a:t>Lung</a:t>
            </a:r>
            <a:r>
              <a:rPr lang="en-GB" sz="5400" spc="-105" dirty="0" smtClean="0"/>
              <a:t> </a:t>
            </a:r>
            <a:r>
              <a:rPr lang="en-GB" sz="5400" spc="-10" dirty="0"/>
              <a:t>Cancer </a:t>
            </a:r>
            <a:r>
              <a:rPr lang="en-GB" sz="5400" spc="-105" dirty="0" smtClean="0"/>
              <a:t>Prediction </a:t>
            </a:r>
            <a:br>
              <a:rPr lang="en-GB" sz="5400" spc="-105" dirty="0" smtClean="0"/>
            </a:br>
            <a:r>
              <a:rPr lang="en-GB" sz="5400" spc="-105" dirty="0" smtClean="0"/>
              <a:t>			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4337" y="5682629"/>
            <a:ext cx="8791575" cy="82418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THIRUPPATHI 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(B.E)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8643" y="2345635"/>
            <a:ext cx="625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smtClean="0">
                <a:latin typeface="Georgia" panose="02040502050405020303" pitchFamily="18" charset="0"/>
              </a:rPr>
              <a:t>Thank You</a:t>
            </a:r>
            <a:endParaRPr lang="en-IN" sz="5400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8034" y="728870"/>
            <a:ext cx="4280453" cy="509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 dirty="0">
                <a:latin typeface="Georgia" panose="02040502050405020303" pitchFamily="18" charset="0"/>
                <a:cs typeface="Verdana"/>
              </a:rPr>
              <a:t>Overview of Lung Cancer: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b="1" dirty="0">
              <a:latin typeface="Georgia" panose="02040502050405020303" pitchFamily="18" charset="0"/>
              <a:cs typeface="Verdan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Leading cause of cancer death worldwide</a:t>
            </a:r>
          </a:p>
          <a:p>
            <a:endParaRPr lang="en-GB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/>
              <a:t>1.59 million deaths in 2018</a:t>
            </a:r>
          </a:p>
          <a:p>
            <a:endParaRPr lang="en-GB" dirty="0"/>
          </a:p>
          <a:p>
            <a:r>
              <a:rPr lang="en-GB" b="1" dirty="0">
                <a:latin typeface="Georgia" panose="02040502050405020303" pitchFamily="18" charset="0"/>
              </a:rPr>
              <a:t>Problem Statement:</a:t>
            </a:r>
          </a:p>
          <a:p>
            <a:endParaRPr lang="en-GB" dirty="0">
              <a:latin typeface="Georgia" panose="02040502050405020303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mortality rate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Smoking and air pollution as risk factors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b="1" dirty="0">
                <a:latin typeface="Georgia" panose="02040502050405020303" pitchFamily="18" charset="0"/>
              </a:rPr>
              <a:t>Recent Study Findings:</a:t>
            </a:r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between air pollution and lung cancer, even in non-smokers.</a:t>
            </a:r>
          </a:p>
          <a:p>
            <a:endParaRPr lang="en-IN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209" y="728870"/>
            <a:ext cx="4134677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1547" y="1537252"/>
            <a:ext cx="648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55" dirty="0">
                <a:latin typeface="Georgia" panose="02040502050405020303" pitchFamily="18" charset="0"/>
              </a:rPr>
              <a:t>OBJECTIVE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7739" y="1537252"/>
            <a:ext cx="4717774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36" y="4915751"/>
            <a:ext cx="1884819" cy="2956040"/>
          </a:xfrm>
          <a:prstGeom prst="rect">
            <a:avLst/>
          </a:prstGeom>
        </p:spPr>
      </p:pic>
      <p:pic>
        <p:nvPicPr>
          <p:cNvPr id="1026" name="Picture 2" descr="Deep-Learning Model Identifies Lung Cancer Risk Using Chest X-r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57" y="689113"/>
            <a:ext cx="4331321" cy="53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75443" y="2120348"/>
            <a:ext cx="3578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OBJECTIVE: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machine learning model for early detection of lung cancer based on patient data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risk factors and improve understanding of the disease.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1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3026" y="1219200"/>
            <a:ext cx="4916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Collection of Dataset</a:t>
            </a:r>
            <a:r>
              <a:rPr lang="en-GB" b="1" dirty="0" smtClean="0">
                <a:latin typeface="Georgia" panose="02040502050405020303" pitchFamily="18" charset="0"/>
              </a:rPr>
              <a:t>:</a:t>
            </a:r>
          </a:p>
          <a:p>
            <a:endParaRPr lang="en-GB" dirty="0">
              <a:latin typeface="Georgia" panose="020405020504050203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 data with various 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  <a:p>
            <a:pPr lvl="1"/>
            <a:endParaRPr lang="en-GB" dirty="0"/>
          </a:p>
          <a:p>
            <a:r>
              <a:rPr lang="en-GB" b="1" dirty="0">
                <a:latin typeface="Georgia" panose="02040502050405020303" pitchFamily="18" charset="0"/>
              </a:rPr>
              <a:t>Size of Dataset</a:t>
            </a:r>
            <a:r>
              <a:rPr lang="en-GB" b="1" dirty="0" smtClean="0">
                <a:latin typeface="Georgia" panose="02040502050405020303" pitchFamily="18" charset="0"/>
              </a:rPr>
              <a:t>:</a:t>
            </a:r>
          </a:p>
          <a:p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Unique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Column 25</a:t>
            </a:r>
          </a:p>
          <a:p>
            <a:pPr lvl="1"/>
            <a:endParaRPr lang="en-GB" dirty="0"/>
          </a:p>
          <a:p>
            <a:r>
              <a:rPr lang="en-GB" b="1" dirty="0" smtClean="0">
                <a:latin typeface="Georgia" panose="02040502050405020303" pitchFamily="18" charset="0"/>
              </a:rPr>
              <a:t>Pre-processing </a:t>
            </a:r>
            <a:r>
              <a:rPr lang="en-GB" b="1" dirty="0">
                <a:latin typeface="Georgia" panose="02040502050405020303" pitchFamily="18" charset="0"/>
              </a:rPr>
              <a:t>of Data</a:t>
            </a:r>
            <a:r>
              <a:rPr lang="en-GB" b="1" dirty="0" smtClean="0">
                <a:latin typeface="Georgia" panose="02040502050405020303" pitchFamily="18" charset="0"/>
              </a:rPr>
              <a:t>:</a:t>
            </a:r>
          </a:p>
          <a:p>
            <a:endParaRPr lang="en-GB" b="1" dirty="0">
              <a:latin typeface="Georgia" panose="020405020504050203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The Unwanted Data.</a:t>
            </a:r>
          </a:p>
          <a:p>
            <a:r>
              <a:rPr lang="en-GB" b="1" dirty="0">
                <a:latin typeface="Georgia" panose="02040502050405020303" pitchFamily="18" charset="0"/>
              </a:rPr>
              <a:t>	</a:t>
            </a:r>
            <a:endParaRPr lang="en-GB" b="1" dirty="0" smtClean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pPr lvl="1"/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IN" dirty="0"/>
          </a:p>
        </p:txBody>
      </p:sp>
      <p:pic>
        <p:nvPicPr>
          <p:cNvPr id="2050" name="Picture 2" descr="Data Preprocessing Techniques in Machine Learning [6 Steps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6" y="1219201"/>
            <a:ext cx="5417654" cy="31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5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0435" y="503583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Georgia" panose="02040502050405020303" pitchFamily="18" charset="0"/>
              </a:rPr>
              <a:t>Model </a:t>
            </a:r>
            <a:r>
              <a:rPr lang="en-IN" b="1" dirty="0" smtClean="0">
                <a:latin typeface="Georgia" panose="02040502050405020303" pitchFamily="18" charset="0"/>
              </a:rPr>
              <a:t>Block Diagram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265043" y="1896429"/>
            <a:ext cx="2385392" cy="11016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31911" y="2474519"/>
            <a:ext cx="2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Survey </a:t>
            </a:r>
            <a:r>
              <a:rPr lang="en-IN" dirty="0"/>
              <a:t>Data</a:t>
            </a:r>
          </a:p>
          <a:p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2776328" y="2380279"/>
            <a:ext cx="530087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438937" y="1978175"/>
            <a:ext cx="2279374" cy="938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27782" y="2289853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5999923" y="2389789"/>
            <a:ext cx="344556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gnetic Disk 14"/>
          <p:cNvSpPr/>
          <p:nvPr/>
        </p:nvSpPr>
        <p:spPr>
          <a:xfrm>
            <a:off x="6639343" y="1978175"/>
            <a:ext cx="2160105" cy="8613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Weighted Feature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20678" y="3814742"/>
            <a:ext cx="123245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Data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037443" y="3814741"/>
            <a:ext cx="107342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Testing Data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8348869" y="3120850"/>
            <a:ext cx="225288" cy="481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6904382" y="3111808"/>
            <a:ext cx="265043" cy="481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420678" y="4803167"/>
            <a:ext cx="2849218" cy="5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Activation -Sequential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7623312" y="5592811"/>
            <a:ext cx="192157" cy="371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420678" y="6157930"/>
            <a:ext cx="2849218" cy="37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Lunge Cancer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38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53" y="1351723"/>
            <a:ext cx="6093928" cy="4331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427" y="909719"/>
            <a:ext cx="369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Ratio of </a:t>
            </a:r>
            <a:r>
              <a:rPr lang="en-IN" b="1" dirty="0" err="1" smtClean="0">
                <a:latin typeface="Georgia" panose="02040502050405020303" pitchFamily="18" charset="0"/>
              </a:rPr>
              <a:t>Traning</a:t>
            </a:r>
            <a:r>
              <a:rPr lang="en-IN" b="1" dirty="0" smtClean="0">
                <a:latin typeface="Georgia" panose="02040502050405020303" pitchFamily="18" charset="0"/>
              </a:rPr>
              <a:t> </a:t>
            </a:r>
            <a:r>
              <a:rPr lang="en-IN" b="1" dirty="0">
                <a:latin typeface="Georgia" panose="02040502050405020303" pitchFamily="18" charset="0"/>
              </a:rPr>
              <a:t>&amp;</a:t>
            </a:r>
            <a:r>
              <a:rPr lang="en-IN" b="1" dirty="0" smtClean="0">
                <a:latin typeface="Georgia" panose="02040502050405020303" pitchFamily="18" charset="0"/>
              </a:rPr>
              <a:t>Testing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80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% of the data is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% of the data is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Testing.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7" y="2857282"/>
            <a:ext cx="4081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Neural Network Architecture</a:t>
            </a:r>
            <a:r>
              <a:rPr lang="en-GB" b="1" dirty="0" smtClean="0">
                <a:latin typeface="Georgia" panose="02040502050405020303" pitchFamily="18" charset="0"/>
              </a:rPr>
              <a:t>:</a:t>
            </a:r>
          </a:p>
          <a:p>
            <a:endParaRPr lang="en-GB" dirty="0">
              <a:latin typeface="Georgia" panose="02040502050405020303" pitchFamily="18" charset="0"/>
            </a:endParaRPr>
          </a:p>
          <a:p>
            <a:r>
              <a:rPr lang="en-GB" b="1" dirty="0"/>
              <a:t>Sequential Model: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A linear stack of layers.</a:t>
            </a:r>
          </a:p>
          <a:p>
            <a:r>
              <a:rPr lang="en-GB" b="1" dirty="0"/>
              <a:t>Dense Layers: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Fully connected layers with 100 units each.</a:t>
            </a:r>
          </a:p>
          <a:p>
            <a:r>
              <a:rPr lang="en-GB" b="1" dirty="0"/>
              <a:t>Activation Functions: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'</a:t>
            </a:r>
            <a:r>
              <a:rPr lang="en-GB" dirty="0" err="1"/>
              <a:t>ReLU</a:t>
            </a:r>
            <a:r>
              <a:rPr lang="en-GB" dirty="0"/>
              <a:t>' (Rectified Linear Unit) activation for hidden layers.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'Linear' activation for the output layer.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11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9773" y="1007166"/>
            <a:ext cx="75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Model Loss Progress During Training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66" y="1655888"/>
            <a:ext cx="5945130" cy="38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66122" y="437322"/>
            <a:ext cx="760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Model Evaluation Metrics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6678" y="2080591"/>
            <a:ext cx="6042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Root Mean Squared Error (</a:t>
            </a:r>
            <a:r>
              <a:rPr lang="en-GB" b="1" dirty="0" smtClean="0">
                <a:latin typeface="Georgia" panose="02040502050405020303" pitchFamily="18" charset="0"/>
              </a:rPr>
              <a:t>RMSE):</a:t>
            </a:r>
            <a:endParaRPr lang="en-GB" b="1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Provides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average magnitude of the errors between predicted and actual values.</a:t>
            </a:r>
          </a:p>
          <a:p>
            <a:r>
              <a:rPr lang="en-GB" dirty="0" smtClean="0"/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   RMSE </a:t>
            </a:r>
            <a:r>
              <a:rPr lang="en-GB" dirty="0"/>
              <a:t>= 0.123.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86678" y="4309402"/>
            <a:ext cx="473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Adjusted R-squared</a:t>
            </a:r>
            <a:r>
              <a:rPr lang="en-GB" b="1" dirty="0" smtClean="0">
                <a:latin typeface="Georgia" panose="02040502050405020303" pitchFamily="18" charset="0"/>
              </a:rPr>
              <a:t>:</a:t>
            </a:r>
          </a:p>
          <a:p>
            <a:endParaRPr lang="en-GB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Adjusts R2 based on the number of predictors to provide a more accurate measure.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Adjusted R2 = 0.975.</a:t>
            </a:r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69" y="2080592"/>
            <a:ext cx="415474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715617"/>
            <a:ext cx="56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 smtClean="0">
              <a:latin typeface="Georgia" panose="02040502050405020303" pitchFamily="18" charset="0"/>
            </a:endParaRPr>
          </a:p>
          <a:p>
            <a:pPr algn="ctr"/>
            <a:r>
              <a:rPr lang="en-IN" b="1" dirty="0" smtClean="0">
                <a:latin typeface="Georgia" panose="02040502050405020303" pitchFamily="18" charset="0"/>
              </a:rPr>
              <a:t>Predicted Output </a:t>
            </a:r>
            <a:r>
              <a:rPr lang="en-IN" b="1" dirty="0" err="1" smtClean="0">
                <a:latin typeface="Georgia" panose="02040502050405020303" pitchFamily="18" charset="0"/>
              </a:rPr>
              <a:t>Digaram</a:t>
            </a:r>
            <a:endParaRPr lang="en-IN" b="1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3" y="2054087"/>
            <a:ext cx="8759688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230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Georgia</vt:lpstr>
      <vt:lpstr>Rockwell</vt:lpstr>
      <vt:lpstr>Tahoma</vt:lpstr>
      <vt:lpstr>Trebuchet MS</vt:lpstr>
      <vt:lpstr>Tw Cen MT</vt:lpstr>
      <vt:lpstr>Verdana</vt:lpstr>
      <vt:lpstr>Wingdings</vt:lpstr>
      <vt:lpstr>Circuit</vt:lpstr>
      <vt:lpstr>Lung Cancer Prediction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2024-01-30T15:09:25Z</dcterms:created>
  <dcterms:modified xsi:type="dcterms:W3CDTF">2024-01-30T16:48:45Z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