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</p:sldIdLst>
  <p:sldSz cx="9144000" cy="5143500" type="screen16x9"/>
  <p:notesSz cx="6858000" cy="9144000"/>
  <p:embeddedFontLst>
    <p:embeddedFont>
      <p:font typeface="Playfair Display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orbel" panose="020B0503020204020204" pitchFamily="34" charset="0"/>
      <p:regular r:id="rId30"/>
      <p:bold r:id="rId31"/>
      <p:italic r:id="rId32"/>
      <p:boldItalic r:id="rId33"/>
    </p:embeddedFont>
    <p:embeddedFont>
      <p:font typeface="Roboto Mono"/>
      <p:regular r:id="rId34"/>
      <p:bold r:id="rId35"/>
      <p:italic r:id="rId36"/>
      <p:boldItalic r:id="rId37"/>
    </p:embeddedFont>
    <p:embeddedFont>
      <p:font typeface="Century Schoolbook" panose="02040604050505020304" pitchFamily="18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493931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301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042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125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53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1034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214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580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770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368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79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8838008" y="891903"/>
            <a:ext cx="305991" cy="614363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685" y="857470"/>
            <a:ext cx="5275772" cy="3201724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5775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6685" y="4153444"/>
            <a:ext cx="5275772" cy="529766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1500" b="0" i="1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6685" y="4735830"/>
            <a:ext cx="1197467" cy="273844"/>
          </a:xfrm>
        </p:spPr>
        <p:txBody>
          <a:bodyPr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6AD6EE87-EBD5-4F12-A48A-63ACA297AC8F}" type="datetimeFigureOut">
              <a:rPr lang="en-US" smtClean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0444" y="4735830"/>
            <a:ext cx="3842012" cy="273844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8008" y="1062162"/>
            <a:ext cx="305991" cy="273844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580391" y="942975"/>
            <a:ext cx="0" cy="420052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191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0" y="480060"/>
            <a:ext cx="4686299" cy="4188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2265986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8838008" y="4035435"/>
            <a:ext cx="305991" cy="614363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93074" y="482198"/>
            <a:ext cx="1835003" cy="350858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82199"/>
            <a:ext cx="5303009" cy="35085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02140" y="4445349"/>
            <a:ext cx="2861142" cy="273844"/>
          </a:xfrm>
        </p:spPr>
        <p:txBody>
          <a:bodyPr/>
          <a:lstStyle/>
          <a:p>
            <a:fld id="{2A4AFB99-0EAB-4182-AFF8-E214C82A68F6}" type="datetimeFigureOut">
              <a:rPr lang="en-US" smtClean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02140" y="4736962"/>
            <a:ext cx="2861142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8008" y="4205694"/>
            <a:ext cx="305991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1" y="4649798"/>
            <a:ext cx="7695008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518001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85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bg>
      <p:bgPr>
        <a:solidFill>
          <a:schemeClr val="accent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232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295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FBBE-78F7-40DF-A111-6977F8E50A00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C968-3ADE-43D0-BD77-DFB0D2322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6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8838008" y="1045311"/>
            <a:ext cx="305991" cy="614363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755" y="1928792"/>
            <a:ext cx="6222491" cy="246461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5775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755" y="1045311"/>
            <a:ext cx="6301072" cy="614363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15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7216" y="4735830"/>
            <a:ext cx="1197467" cy="273844"/>
          </a:xfrm>
        </p:spPr>
        <p:txBody>
          <a:bodyPr/>
          <a:lstStyle>
            <a:lvl1pPr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A61015F-7CC6-4D0A-9D87-873EA4C304CC}" type="datetimeFigureOut">
              <a:rPr lang="en-US" smtClean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0755" y="4735830"/>
            <a:ext cx="4860170" cy="273844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8008" y="1215570"/>
            <a:ext cx="305991" cy="27384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4633625"/>
            <a:ext cx="7683245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186153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0" y="405471"/>
            <a:ext cx="4686300" cy="18667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2784350"/>
            <a:ext cx="4686300" cy="18616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1618198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418338"/>
            <a:ext cx="2873502" cy="37170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18549"/>
            <a:ext cx="4684014" cy="6858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18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1145003"/>
            <a:ext cx="4684014" cy="1316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6200" y="2775620"/>
            <a:ext cx="4686300" cy="685800"/>
          </a:xfrm>
        </p:spPr>
        <p:txBody>
          <a:bodyPr anchor="b">
            <a:normAutofit/>
          </a:bodyPr>
          <a:lstStyle>
            <a:lvl1pPr marL="0" indent="0">
              <a:buNone/>
              <a:defRPr sz="18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6200" y="3502074"/>
            <a:ext cx="4684014" cy="1316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8/22/2016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0523248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8/22/2016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682967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8/22/2016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852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416609"/>
            <a:ext cx="2879082" cy="1440767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423110"/>
            <a:ext cx="4686300" cy="4216983"/>
          </a:xfrm>
        </p:spPr>
        <p:txBody>
          <a:bodyPr/>
          <a:lstStyle>
            <a:lvl1pPr>
              <a:lnSpc>
                <a:spcPct val="112000"/>
              </a:lnSpc>
              <a:defRPr sz="1500"/>
            </a:lvl1pPr>
            <a:lvl2pPr>
              <a:lnSpc>
                <a:spcPct val="112000"/>
              </a:lnSpc>
              <a:defRPr sz="1350"/>
            </a:lvl2pPr>
            <a:lvl3pPr>
              <a:lnSpc>
                <a:spcPct val="112000"/>
              </a:lnSpc>
              <a:defRPr sz="1200"/>
            </a:lvl3pPr>
            <a:lvl4pPr>
              <a:lnSpc>
                <a:spcPct val="112000"/>
              </a:lnSpc>
              <a:defRPr sz="1050"/>
            </a:lvl4pPr>
            <a:lvl5pPr>
              <a:lnSpc>
                <a:spcPct val="112000"/>
              </a:lnSpc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1966134"/>
            <a:ext cx="2879082" cy="2429653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75738526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214" y="417946"/>
            <a:ext cx="2880360" cy="143942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3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43350" y="1"/>
            <a:ext cx="4629150" cy="51434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9214" y="1966134"/>
            <a:ext cx="2880360" cy="2427732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22570681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8838008" y="4035435"/>
            <a:ext cx="305991" cy="614363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419759"/>
            <a:ext cx="2875430" cy="3714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26800"/>
            <a:ext cx="4686299" cy="4241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1" y="4447545"/>
            <a:ext cx="2861142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1" y="4735830"/>
            <a:ext cx="2861142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8008" y="4205694"/>
            <a:ext cx="3059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4649798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63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75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12598" indent="-212598" algn="l" defTabSz="685800" rtl="0" eaLnBrk="1" latinLnBrk="0" hangingPunct="1">
        <a:lnSpc>
          <a:spcPct val="112000"/>
        </a:lnSpc>
        <a:spcBef>
          <a:spcPts val="675"/>
        </a:spcBef>
        <a:buFont typeface="Arial" panose="020B0604020202020204" pitchFamily="34" charset="0"/>
        <a:buChar char="•"/>
        <a:defRPr sz="15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14350" indent="-212598" algn="l" defTabSz="685800" rtl="0" eaLnBrk="1" latinLnBrk="0" hangingPunct="1">
        <a:lnSpc>
          <a:spcPct val="112000"/>
        </a:lnSpc>
        <a:spcBef>
          <a:spcPts val="675"/>
        </a:spcBef>
        <a:buFont typeface="Corbel" panose="020B0503020204020204" pitchFamily="34" charset="0"/>
        <a:buChar char="–"/>
        <a:defRPr sz="135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57250" indent="-212598" algn="l" defTabSz="685800" rtl="0" eaLnBrk="1" latinLnBrk="0" hangingPunct="1">
        <a:lnSpc>
          <a:spcPct val="112000"/>
        </a:lnSpc>
        <a:spcBef>
          <a:spcPts val="675"/>
        </a:spcBef>
        <a:buFont typeface="Arial" panose="020B0604020202020204" pitchFamily="34" charset="0"/>
        <a:buChar char="•"/>
        <a:defRPr sz="12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200150" indent="-212598" algn="l" defTabSz="685800" rtl="0" eaLnBrk="1" latinLnBrk="0" hangingPunct="1">
        <a:lnSpc>
          <a:spcPct val="112000"/>
        </a:lnSpc>
        <a:spcBef>
          <a:spcPts val="675"/>
        </a:spcBef>
        <a:buFont typeface="Corbel" panose="020B0503020204020204" pitchFamily="34" charset="0"/>
        <a:buChar char="–"/>
        <a:defRPr sz="105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543050" indent="-212598" algn="l" defTabSz="685800" rtl="0" eaLnBrk="1" latinLnBrk="0" hangingPunct="1">
        <a:lnSpc>
          <a:spcPct val="112000"/>
        </a:lnSpc>
        <a:spcBef>
          <a:spcPts val="675"/>
        </a:spcBef>
        <a:buFont typeface="Arial" panose="020B0604020202020204" pitchFamily="34" charset="0"/>
        <a:buChar char="•"/>
        <a:defRPr sz="105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885950" indent="-212598" algn="l" defTabSz="685800" rtl="0" eaLnBrk="1" latinLnBrk="0" hangingPunct="1">
        <a:lnSpc>
          <a:spcPct val="112000"/>
        </a:lnSpc>
        <a:spcBef>
          <a:spcPts val="975"/>
        </a:spcBef>
        <a:buFont typeface="Corbel" panose="020B0503020204020204" pitchFamily="34" charset="0"/>
        <a:buChar char="–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228850" indent="-212598" algn="l" defTabSz="685800" rtl="0" eaLnBrk="1" latinLnBrk="0" hangingPunct="1">
        <a:lnSpc>
          <a:spcPct val="112000"/>
        </a:lnSpc>
        <a:spcBef>
          <a:spcPts val="975"/>
        </a:spcBef>
        <a:buFont typeface="Arial" panose="020B0604020202020204" pitchFamily="34" charset="0"/>
        <a:buChar char="•"/>
        <a:defRPr sz="105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571750" indent="-212598" algn="l" defTabSz="685800" rtl="0" eaLnBrk="1" latinLnBrk="0" hangingPunct="1">
        <a:lnSpc>
          <a:spcPct val="112000"/>
        </a:lnSpc>
        <a:spcBef>
          <a:spcPts val="975"/>
        </a:spcBef>
        <a:buFont typeface="Corbel" panose="020B0503020204020204" pitchFamily="34" charset="0"/>
        <a:buChar char="–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914650" indent="-212598" algn="l" defTabSz="685800" rtl="0" eaLnBrk="1" latinLnBrk="0" hangingPunct="1">
        <a:lnSpc>
          <a:spcPct val="112000"/>
        </a:lnSpc>
        <a:spcBef>
          <a:spcPts val="975"/>
        </a:spcBef>
        <a:buFont typeface="Arial" panose="020B0604020202020204" pitchFamily="34" charset="0"/>
        <a:buChar char="•"/>
        <a:defRPr sz="105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World Life Expectancy Statistical Analysis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 smtClean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Roshan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762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4479300" y="0"/>
            <a:ext cx="4664700" cy="58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b="1"/>
              <a:t>Life expectancy at birth (2009) </a:t>
            </a:r>
          </a:p>
          <a:p>
            <a:pPr lvl="0" rtl="0">
              <a:spcBef>
                <a:spcPts val="0"/>
              </a:spcBef>
              <a:buNone/>
            </a:pPr>
            <a:endParaRPr sz="2400" b="1"/>
          </a:p>
        </p:txBody>
      </p:sp>
      <p:sp>
        <p:nvSpPr>
          <p:cNvPr id="115" name="Shape 115"/>
          <p:cNvSpPr txBox="1"/>
          <p:nvPr/>
        </p:nvSpPr>
        <p:spPr>
          <a:xfrm>
            <a:off x="7160750" y="2828400"/>
            <a:ext cx="1805700" cy="58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Asia&amp;Oceanania                        5.9340752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3859250" y="1161175"/>
            <a:ext cx="1505100" cy="74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Europe                                3.0352895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393950" y="3413700"/>
            <a:ext cx="1638900" cy="58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LatinAmerica                          7.2234019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322600" y="1910875"/>
            <a:ext cx="1805700" cy="58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NorthAmerica                          0.0570579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5260425" y="2137225"/>
            <a:ext cx="1505100" cy="58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MiddleEast                            6.5142421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4040600" y="3413725"/>
            <a:ext cx="1142400" cy="58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Africa                           0 (ref)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226550" y="94575"/>
            <a:ext cx="3632700" cy="58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Regression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Coefficients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1585" y="217387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Annual Growth Rate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92472" y="2177565"/>
            <a:ext cx="6858000" cy="1241822"/>
          </a:xfrm>
        </p:spPr>
        <p:txBody>
          <a:bodyPr>
            <a:normAutofit/>
          </a:bodyPr>
          <a:lstStyle/>
          <a:p>
            <a:r>
              <a:rPr lang="en-IN" dirty="0"/>
              <a:t>Faster the population grows, the longer you’d live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88158" y="4297151"/>
            <a:ext cx="7994176" cy="369332"/>
          </a:xfrm>
          <a:prstGeom prst="rect">
            <a:avLst/>
          </a:prstGeom>
          <a:solidFill>
            <a:srgbClr val="0F0F0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Courier"/>
              </a:rPr>
              <a:t>2.0118984  0.4376528   4.597   8.05e-06 ***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88158" y="3588864"/>
            <a:ext cx="7666629" cy="369332"/>
          </a:xfrm>
          <a:prstGeom prst="rect">
            <a:avLst/>
          </a:prstGeom>
          <a:solidFill>
            <a:srgbClr val="0F0F0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Courier"/>
              </a:rPr>
              <a:t>Estimate   Std. Error  t value 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Pr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(&gt;|t|) 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9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419759"/>
            <a:ext cx="5808752" cy="3714369"/>
          </a:xfrm>
        </p:spPr>
        <p:txBody>
          <a:bodyPr>
            <a:normAutofit/>
          </a:bodyPr>
          <a:lstStyle/>
          <a:p>
            <a:r>
              <a:rPr lang="en-IN" dirty="0"/>
              <a:t>3 C</a:t>
            </a:r>
            <a:r>
              <a:rPr lang="en-IN" dirty="0" smtClean="0"/>
              <a:t>ountries </a:t>
            </a:r>
            <a:r>
              <a:rPr lang="en-IN" dirty="0"/>
              <a:t>with </a:t>
            </a:r>
            <a:r>
              <a:rPr lang="en-IN" dirty="0" smtClean="0"/>
              <a:t>the highest </a:t>
            </a:r>
            <a:r>
              <a:rPr lang="en-IN" dirty="0"/>
              <a:t>growth rate from </a:t>
            </a:r>
            <a:r>
              <a:rPr lang="en-IN" dirty="0" smtClean="0"/>
              <a:t>our dataset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838028"/>
              </p:ext>
            </p:extLst>
          </p:nvPr>
        </p:nvGraphicFramePr>
        <p:xfrm>
          <a:off x="1811741" y="2149522"/>
          <a:ext cx="5558051" cy="22028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6220"/>
                <a:gridCol w="1525137"/>
                <a:gridCol w="2026694"/>
              </a:tblGrid>
              <a:tr h="8215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dirty="0">
                          <a:solidFill>
                            <a:schemeClr val="tx1"/>
                          </a:solidFill>
                          <a:effectLst/>
                        </a:rPr>
                        <a:t>State</a:t>
                      </a:r>
                      <a:endParaRPr lang="en-IN" sz="15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dirty="0">
                          <a:solidFill>
                            <a:schemeClr val="tx1"/>
                          </a:solidFill>
                          <a:effectLst/>
                        </a:rPr>
                        <a:t>Region</a:t>
                      </a:r>
                      <a:endParaRPr lang="en-IN" sz="15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500" dirty="0">
                          <a:solidFill>
                            <a:schemeClr val="tx1"/>
                          </a:solidFill>
                          <a:effectLst/>
                        </a:rPr>
                        <a:t>Annual growth rate (%)</a:t>
                      </a:r>
                      <a:endParaRPr lang="en-IN" sz="15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</a:tr>
              <a:tr h="4892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dirty="0">
                          <a:solidFill>
                            <a:schemeClr val="tx1"/>
                          </a:solidFill>
                          <a:effectLst/>
                        </a:rPr>
                        <a:t>United Arab Emirates</a:t>
                      </a:r>
                      <a:endParaRPr lang="en-IN" sz="15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dirty="0" smtClean="0">
                          <a:solidFill>
                            <a:schemeClr val="tx1"/>
                          </a:solidFill>
                          <a:effectLst/>
                        </a:rPr>
                        <a:t>Middle East</a:t>
                      </a:r>
                      <a:endParaRPr lang="en-IN" sz="15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4.7</a:t>
                      </a:r>
                      <a:endParaRPr lang="en-IN" sz="15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</a:tr>
              <a:tr h="4460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dirty="0">
                          <a:solidFill>
                            <a:schemeClr val="tx1"/>
                          </a:solidFill>
                          <a:effectLst/>
                        </a:rPr>
                        <a:t>Kuwait</a:t>
                      </a:r>
                      <a:endParaRPr lang="en-IN" sz="15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dirty="0" smtClean="0">
                          <a:solidFill>
                            <a:schemeClr val="tx1"/>
                          </a:solidFill>
                          <a:effectLst/>
                        </a:rPr>
                        <a:t>Middle East</a:t>
                      </a:r>
                      <a:endParaRPr lang="en-IN" sz="15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500" dirty="0">
                          <a:solidFill>
                            <a:schemeClr val="tx1"/>
                          </a:solidFill>
                          <a:effectLst/>
                        </a:rPr>
                        <a:t>4.4</a:t>
                      </a:r>
                      <a:endParaRPr lang="en-IN" sz="15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</a:tr>
              <a:tr h="4460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Qatar</a:t>
                      </a:r>
                      <a:endParaRPr lang="en-IN" sz="15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dirty="0" smtClean="0">
                          <a:solidFill>
                            <a:schemeClr val="tx1"/>
                          </a:solidFill>
                          <a:effectLst/>
                        </a:rPr>
                        <a:t>Middle East</a:t>
                      </a:r>
                      <a:endParaRPr lang="en-IN" sz="15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500" dirty="0">
                          <a:solidFill>
                            <a:schemeClr val="tx1"/>
                          </a:solidFill>
                          <a:effectLst/>
                        </a:rPr>
                        <a:t>4.2</a:t>
                      </a:r>
                      <a:endParaRPr lang="en-IN" sz="15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01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9" y="419759"/>
            <a:ext cx="5777929" cy="3714369"/>
          </a:xfrm>
        </p:spPr>
        <p:txBody>
          <a:bodyPr/>
          <a:lstStyle/>
          <a:p>
            <a:r>
              <a:rPr lang="en-IN" dirty="0" smtClean="0"/>
              <a:t>Population growth rate</a:t>
            </a:r>
            <a:endParaRPr lang="en-IN" dirty="0"/>
          </a:p>
        </p:txBody>
      </p:sp>
      <p:pic>
        <p:nvPicPr>
          <p:cNvPr id="4" name="Picture 3" descr="C:\Users\Roshan\Downloads\char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817" y="1155213"/>
            <a:ext cx="6765878" cy="3988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859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419759"/>
            <a:ext cx="4236806" cy="3714369"/>
          </a:xfrm>
        </p:spPr>
        <p:txBody>
          <a:bodyPr/>
          <a:lstStyle/>
          <a:p>
            <a:r>
              <a:rPr lang="en-IN" dirty="0"/>
              <a:t>Life </a:t>
            </a:r>
            <a:r>
              <a:rPr lang="en-IN" dirty="0" smtClean="0"/>
              <a:t>Expectancy</a:t>
            </a:r>
            <a:endParaRPr lang="en-IN" dirty="0"/>
          </a:p>
        </p:txBody>
      </p:sp>
      <p:pic>
        <p:nvPicPr>
          <p:cNvPr id="4" name="Picture 3" descr="C:\Users\Roshan\Downloads\chart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16" y="1067276"/>
            <a:ext cx="6714699" cy="40814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152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9" y="419759"/>
            <a:ext cx="7360149" cy="3714369"/>
          </a:xfrm>
        </p:spPr>
        <p:txBody>
          <a:bodyPr/>
          <a:lstStyle/>
          <a:p>
            <a:r>
              <a:rPr lang="en-IN" dirty="0"/>
              <a:t>Life </a:t>
            </a:r>
            <a:r>
              <a:rPr lang="en-IN" dirty="0" smtClean="0"/>
              <a:t>Expectancy </a:t>
            </a:r>
            <a:r>
              <a:rPr lang="en-IN" dirty="0"/>
              <a:t>in Zimbabwe</a:t>
            </a:r>
          </a:p>
        </p:txBody>
      </p:sp>
      <p:pic>
        <p:nvPicPr>
          <p:cNvPr id="4" name="Picture 3" descr="C:\Users\Roshan\Downloads\chart (2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742" y="1268016"/>
            <a:ext cx="6167936" cy="3844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95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Statistical proof</a:t>
            </a: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587" y="2124359"/>
            <a:ext cx="8693834" cy="265457"/>
          </a:xfrm>
          <a:prstGeom prst="rect">
            <a:avLst/>
          </a:prstGeom>
          <a:solidFill>
            <a:srgbClr val="0F0F0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25" dirty="0">
                <a:solidFill>
                  <a:srgbClr val="FFFFFF"/>
                </a:solidFill>
                <a:latin typeface="Courier"/>
              </a:rPr>
              <a:t>RegionMiddleEast:Annual.growth.rate 4.339 1.758 2.469 0.014482 *</a:t>
            </a:r>
            <a:endParaRPr lang="en-US" sz="1725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519" y="1396290"/>
            <a:ext cx="4572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050" dirty="0"/>
              <a:t>Interaction between life expectancy of Middle east and annual growth rate:</a:t>
            </a:r>
          </a:p>
        </p:txBody>
      </p:sp>
      <p:sp>
        <p:nvSpPr>
          <p:cNvPr id="8" name="Rectangle 7"/>
          <p:cNvSpPr/>
          <p:nvPr/>
        </p:nvSpPr>
        <p:spPr>
          <a:xfrm>
            <a:off x="362520" y="2737381"/>
            <a:ext cx="94609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50" dirty="0"/>
              <a:t>ANOVA test: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25391" y="3126893"/>
            <a:ext cx="8175315" cy="1615827"/>
          </a:xfrm>
          <a:prstGeom prst="rect">
            <a:avLst/>
          </a:prstGeom>
          <a:solidFill>
            <a:srgbClr val="0F0F0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FFFFFF"/>
                </a:solidFill>
                <a:latin typeface="Courier"/>
              </a:rPr>
              <a:t>Model 1: </a:t>
            </a:r>
            <a:r>
              <a:rPr lang="en-US" sz="1050" dirty="0" err="1">
                <a:solidFill>
                  <a:srgbClr val="FFFFFF"/>
                </a:solidFill>
                <a:latin typeface="Courier"/>
              </a:rPr>
              <a:t>Life.Exp</a:t>
            </a:r>
            <a:r>
              <a:rPr lang="en-US" sz="1050" dirty="0">
                <a:solidFill>
                  <a:srgbClr val="FFFFFF"/>
                </a:solidFill>
                <a:latin typeface="Courier"/>
              </a:rPr>
              <a:t> ~ Region + </a:t>
            </a:r>
            <a:r>
              <a:rPr lang="en-US" sz="1050" dirty="0" err="1">
                <a:solidFill>
                  <a:srgbClr val="FFFFFF"/>
                </a:solidFill>
                <a:latin typeface="Courier"/>
              </a:rPr>
              <a:t>Per.capita.expenditure.on.health</a:t>
            </a:r>
            <a:r>
              <a:rPr lang="en-US" sz="1050" dirty="0">
                <a:solidFill>
                  <a:srgbClr val="FFFFFF"/>
                </a:solidFill>
                <a:latin typeface="Courier"/>
              </a:rPr>
              <a:t>.... + Over.60.... + </a:t>
            </a:r>
            <a:r>
              <a:rPr lang="en-US" sz="1050" dirty="0" err="1">
                <a:solidFill>
                  <a:srgbClr val="FFFFFF"/>
                </a:solidFill>
                <a:latin typeface="Courier"/>
              </a:rPr>
              <a:t>Living.in.urban</a:t>
            </a:r>
            <a:r>
              <a:rPr lang="en-US" sz="1050" dirty="0">
                <a:solidFill>
                  <a:srgbClr val="FFFFFF"/>
                </a:solidFill>
                <a:latin typeface="Courier"/>
              </a:rPr>
              <a:t>....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FFFFFF"/>
                </a:solidFill>
                <a:latin typeface="Courier"/>
              </a:rPr>
              <a:t>+ Total.fertility.rate..</a:t>
            </a:r>
            <a:r>
              <a:rPr lang="en-US" sz="1050" dirty="0" err="1">
                <a:solidFill>
                  <a:srgbClr val="FFFFFF"/>
                </a:solidFill>
                <a:latin typeface="Courier"/>
              </a:rPr>
              <a:t>per.woman</a:t>
            </a:r>
            <a:r>
              <a:rPr lang="en-US" sz="1050" dirty="0">
                <a:solidFill>
                  <a:srgbClr val="FFFFFF"/>
                </a:solidFill>
                <a:latin typeface="Courier"/>
              </a:rPr>
              <a:t>.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FFFFFF"/>
                </a:solidFill>
                <a:latin typeface="Courier"/>
              </a:rPr>
              <a:t>+ Adolescent.fertility.rate..per.1000.women. + Longitude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FFFFFF"/>
                </a:solidFill>
                <a:latin typeface="Courier"/>
              </a:rPr>
              <a:t>Model 2: </a:t>
            </a:r>
            <a:r>
              <a:rPr lang="en-US" sz="1050" dirty="0" err="1">
                <a:solidFill>
                  <a:srgbClr val="FFFFFF"/>
                </a:solidFill>
                <a:latin typeface="Courier"/>
              </a:rPr>
              <a:t>Life.Exp</a:t>
            </a:r>
            <a:r>
              <a:rPr lang="en-US" sz="1050" dirty="0">
                <a:solidFill>
                  <a:srgbClr val="FFFFFF"/>
                </a:solidFill>
                <a:latin typeface="Courier"/>
              </a:rPr>
              <a:t> ~ Region + </a:t>
            </a:r>
            <a:r>
              <a:rPr lang="en-US" sz="1050" dirty="0" err="1">
                <a:solidFill>
                  <a:srgbClr val="FFFFFF"/>
                </a:solidFill>
                <a:latin typeface="Courier"/>
              </a:rPr>
              <a:t>Per.capita.expenditure.on.health</a:t>
            </a:r>
            <a:r>
              <a:rPr lang="en-US" sz="1050" dirty="0">
                <a:solidFill>
                  <a:srgbClr val="FFFFFF"/>
                </a:solidFill>
                <a:latin typeface="Courier"/>
              </a:rPr>
              <a:t>.... + Over.60....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FFFFFF"/>
                </a:solidFill>
                <a:latin typeface="Courier"/>
              </a:rPr>
              <a:t>+ </a:t>
            </a:r>
            <a:r>
              <a:rPr lang="en-US" sz="1050" dirty="0" err="1">
                <a:solidFill>
                  <a:srgbClr val="FFFF00"/>
                </a:solidFill>
                <a:latin typeface="Courier"/>
              </a:rPr>
              <a:t>Annual.growth.rate</a:t>
            </a:r>
            <a:r>
              <a:rPr lang="en-US" sz="1050" dirty="0">
                <a:solidFill>
                  <a:srgbClr val="FFFF00"/>
                </a:solidFill>
                <a:latin typeface="Courier"/>
              </a:rPr>
              <a:t>.... </a:t>
            </a:r>
            <a:r>
              <a:rPr lang="en-US" sz="1050" dirty="0">
                <a:solidFill>
                  <a:srgbClr val="FFFFFF"/>
                </a:solidFill>
                <a:latin typeface="Courier"/>
              </a:rPr>
              <a:t>+ </a:t>
            </a:r>
            <a:r>
              <a:rPr lang="en-US" sz="1050" dirty="0" err="1">
                <a:solidFill>
                  <a:srgbClr val="FFFFFF"/>
                </a:solidFill>
                <a:latin typeface="Courier"/>
              </a:rPr>
              <a:t>Living.in.urban</a:t>
            </a:r>
            <a:r>
              <a:rPr lang="en-US" sz="1050" dirty="0">
                <a:solidFill>
                  <a:srgbClr val="FFFFFF"/>
                </a:solidFill>
                <a:latin typeface="Courier"/>
              </a:rPr>
              <a:t>.... + Total.fertility.rate..</a:t>
            </a:r>
            <a:r>
              <a:rPr lang="en-US" sz="1050" dirty="0" err="1">
                <a:solidFill>
                  <a:srgbClr val="FFFFFF"/>
                </a:solidFill>
                <a:latin typeface="Courier"/>
              </a:rPr>
              <a:t>per.woman</a:t>
            </a:r>
            <a:r>
              <a:rPr lang="en-US" sz="1050" dirty="0">
                <a:solidFill>
                  <a:srgbClr val="FFFFFF"/>
                </a:solidFill>
                <a:latin typeface="Courier"/>
              </a:rPr>
              <a:t>.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FFFFFF"/>
                </a:solidFill>
                <a:latin typeface="Courier"/>
              </a:rPr>
              <a:t>+ Adolescent.fertility.rate..per.1000.women. + Longitude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rgbClr val="FFFFFF"/>
              </a:solidFill>
              <a:latin typeface="Courier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FFFFFF"/>
                </a:solidFill>
                <a:latin typeface="Courier"/>
              </a:rPr>
              <a:t>  </a:t>
            </a:r>
            <a:r>
              <a:rPr lang="en-US" sz="1050" dirty="0" err="1">
                <a:solidFill>
                  <a:srgbClr val="FFFFFF"/>
                </a:solidFill>
                <a:latin typeface="Courier"/>
              </a:rPr>
              <a:t>Res.Df</a:t>
            </a:r>
            <a:r>
              <a:rPr lang="en-US" sz="1050" dirty="0">
                <a:solidFill>
                  <a:srgbClr val="FFFFFF"/>
                </a:solidFill>
                <a:latin typeface="Courier"/>
              </a:rPr>
              <a:t> RSS    </a:t>
            </a:r>
            <a:r>
              <a:rPr lang="en-US" sz="1050" dirty="0" err="1">
                <a:solidFill>
                  <a:srgbClr val="FFFFFF"/>
                </a:solidFill>
                <a:latin typeface="Courier"/>
              </a:rPr>
              <a:t>Df</a:t>
            </a:r>
            <a:r>
              <a:rPr lang="en-US" sz="1050" dirty="0">
                <a:solidFill>
                  <a:srgbClr val="FFFFFF"/>
                </a:solidFill>
                <a:latin typeface="Courier"/>
              </a:rPr>
              <a:t> Sum of </a:t>
            </a:r>
            <a:r>
              <a:rPr lang="en-US" sz="1050" dirty="0" err="1">
                <a:solidFill>
                  <a:srgbClr val="FFFFFF"/>
                </a:solidFill>
                <a:latin typeface="Courier"/>
              </a:rPr>
              <a:t>Sq</a:t>
            </a:r>
            <a:r>
              <a:rPr lang="en-US" sz="1050" dirty="0">
                <a:solidFill>
                  <a:srgbClr val="FFFFFF"/>
                </a:solidFill>
                <a:latin typeface="Courier"/>
              </a:rPr>
              <a:t> </a:t>
            </a:r>
            <a:r>
              <a:rPr lang="en-US" sz="1050" dirty="0" err="1">
                <a:solidFill>
                  <a:srgbClr val="FFFFFF"/>
                </a:solidFill>
                <a:latin typeface="Courier"/>
              </a:rPr>
              <a:t>Pr</a:t>
            </a:r>
            <a:r>
              <a:rPr lang="en-US" sz="1050" dirty="0">
                <a:solidFill>
                  <a:srgbClr val="FFFFFF"/>
                </a:solidFill>
                <a:latin typeface="Courier"/>
              </a:rPr>
              <a:t>(&gt;Chi)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FFFFFF"/>
                </a:solidFill>
                <a:latin typeface="Courier"/>
              </a:rPr>
              <a:t>1 181    3182.9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FFFFFF"/>
                </a:solidFill>
                <a:latin typeface="Courier"/>
              </a:rPr>
              <a:t>2 180    2848.5 1     334.42 </a:t>
            </a:r>
            <a:r>
              <a:rPr lang="en-US" sz="1050" dirty="0">
                <a:solidFill>
                  <a:srgbClr val="FFFF00"/>
                </a:solidFill>
                <a:latin typeface="Courier"/>
              </a:rPr>
              <a:t>4.286e-06 ***</a:t>
            </a:r>
            <a:endParaRPr lang="en-US" sz="1800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63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419759"/>
            <a:ext cx="4154612" cy="3714369"/>
          </a:xfrm>
        </p:spPr>
        <p:txBody>
          <a:bodyPr/>
          <a:lstStyle/>
          <a:p>
            <a:r>
              <a:rPr lang="en-IN" dirty="0" smtClean="0"/>
              <a:t>Literature proof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4974"/>
            <a:ext cx="7886700" cy="3263504"/>
          </a:xfrm>
        </p:spPr>
        <p:txBody>
          <a:bodyPr>
            <a:normAutofit fontScale="25000" lnSpcReduction="20000"/>
          </a:bodyPr>
          <a:lstStyle/>
          <a:p>
            <a:r>
              <a:rPr lang="en-IN" sz="4800" i="1" dirty="0" smtClean="0"/>
              <a:t>Africa </a:t>
            </a:r>
            <a:r>
              <a:rPr lang="en-IN" sz="4800" i="1" dirty="0"/>
              <a:t>&amp; the Middle East: A Continental Overview of Environmental Issues (The World's </a:t>
            </a:r>
            <a:r>
              <a:rPr lang="en-IN" sz="4800" i="1" dirty="0" smtClean="0"/>
              <a:t>Environments), Nov </a:t>
            </a:r>
            <a:r>
              <a:rPr lang="en-IN" sz="4800" i="1" dirty="0"/>
              <a:t>17, </a:t>
            </a:r>
            <a:r>
              <a:rPr lang="en-IN" sz="4800" i="1" dirty="0" smtClean="0"/>
              <a:t>2003, by </a:t>
            </a:r>
            <a:r>
              <a:rPr lang="en-IN" sz="4800" i="1" dirty="0"/>
              <a:t>Kevin </a:t>
            </a:r>
            <a:r>
              <a:rPr lang="en-IN" sz="4800" i="1" dirty="0" err="1"/>
              <a:t>Hillstrom</a:t>
            </a:r>
            <a:r>
              <a:rPr lang="en-IN" sz="4800" i="1" dirty="0"/>
              <a:t> and Laurie Collier </a:t>
            </a:r>
            <a:r>
              <a:rPr lang="en-IN" sz="4800" i="1" dirty="0" err="1"/>
              <a:t>Hillstrom</a:t>
            </a:r>
            <a:endParaRPr lang="en-IN" sz="4800" dirty="0"/>
          </a:p>
          <a:p>
            <a:endParaRPr lang="en-IN" dirty="0"/>
          </a:p>
          <a:p>
            <a:pPr lvl="3"/>
            <a:r>
              <a:rPr lang="en-IN" sz="4800" dirty="0"/>
              <a:t>In terms of </a:t>
            </a:r>
            <a:r>
              <a:rPr lang="en-IN" sz="4800" b="1" dirty="0"/>
              <a:t>population growth</a:t>
            </a:r>
            <a:r>
              <a:rPr lang="en-IN" sz="4800" dirty="0"/>
              <a:t>, Africa and </a:t>
            </a:r>
            <a:r>
              <a:rPr lang="en-IN" sz="4800" b="1" dirty="0"/>
              <a:t>Middle East </a:t>
            </a:r>
            <a:r>
              <a:rPr lang="en-IN" sz="4800" dirty="0"/>
              <a:t>are among the </a:t>
            </a:r>
            <a:r>
              <a:rPr lang="en-IN" sz="4800" b="1" dirty="0"/>
              <a:t>fastest</a:t>
            </a:r>
            <a:r>
              <a:rPr lang="en-IN" sz="4800" dirty="0"/>
              <a:t> growing regions in the world. In the Middle East, the presence of the </a:t>
            </a:r>
            <a:r>
              <a:rPr lang="en-IN" sz="4800" b="1" dirty="0"/>
              <a:t>World’s largest oil reserves </a:t>
            </a:r>
            <a:r>
              <a:rPr lang="en-IN" sz="4800" dirty="0"/>
              <a:t>has produced </a:t>
            </a:r>
            <a:r>
              <a:rPr lang="en-IN" sz="4800" b="1" dirty="0"/>
              <a:t>notable standard of living </a:t>
            </a:r>
            <a:r>
              <a:rPr lang="en-IN" sz="4800" dirty="0"/>
              <a:t>gains in </a:t>
            </a:r>
            <a:r>
              <a:rPr lang="en-IN" sz="4800" b="1" dirty="0"/>
              <a:t>health and education </a:t>
            </a:r>
            <a:r>
              <a:rPr lang="en-IN" sz="4800" dirty="0"/>
              <a:t>as well as in infrastructure investment. </a:t>
            </a:r>
          </a:p>
          <a:p>
            <a:pPr marL="342900" lvl="3"/>
            <a:endParaRPr lang="en-IN" sz="4800" dirty="0"/>
          </a:p>
          <a:p>
            <a:pPr lvl="3"/>
            <a:r>
              <a:rPr lang="en-IN" sz="4800" b="1" dirty="0"/>
              <a:t>Middle Eastern </a:t>
            </a:r>
            <a:r>
              <a:rPr lang="en-IN" sz="4800" dirty="0"/>
              <a:t>have now dramatically </a:t>
            </a:r>
            <a:r>
              <a:rPr lang="en-IN" sz="4800" b="1" dirty="0"/>
              <a:t>upgraded their health services sector </a:t>
            </a:r>
            <a:r>
              <a:rPr lang="en-IN" sz="4800" dirty="0"/>
              <a:t>in the past half-century. </a:t>
            </a:r>
            <a:r>
              <a:rPr lang="en-IN" sz="4800" b="1" dirty="0"/>
              <a:t>Infant mortality rates </a:t>
            </a:r>
            <a:r>
              <a:rPr lang="en-IN" sz="4800" dirty="0"/>
              <a:t>in oil rich Persian Gulf states such as </a:t>
            </a:r>
            <a:r>
              <a:rPr lang="en-IN" sz="4800" b="1" dirty="0"/>
              <a:t>Kuwait</a:t>
            </a:r>
            <a:r>
              <a:rPr lang="en-IN" sz="4800" dirty="0"/>
              <a:t> are now roughly comparable to those in the </a:t>
            </a:r>
            <a:r>
              <a:rPr lang="en-IN" sz="4800" b="1" dirty="0"/>
              <a:t>developed countries</a:t>
            </a:r>
            <a:r>
              <a:rPr lang="en-IN" sz="4800" dirty="0"/>
              <a:t>.</a:t>
            </a:r>
          </a:p>
          <a:p>
            <a:pPr marL="342900" lvl="3"/>
            <a:endParaRPr lang="en-IN" sz="4800" dirty="0"/>
          </a:p>
          <a:p>
            <a:pPr lvl="3"/>
            <a:r>
              <a:rPr lang="en-IN" sz="4800" b="1" dirty="0"/>
              <a:t>Life expectancy </a:t>
            </a:r>
            <a:r>
              <a:rPr lang="en-IN" sz="4800" dirty="0"/>
              <a:t>in the </a:t>
            </a:r>
            <a:r>
              <a:rPr lang="en-IN" sz="4800" b="1" dirty="0"/>
              <a:t>Middle East </a:t>
            </a:r>
            <a:r>
              <a:rPr lang="en-IN" sz="4800" dirty="0"/>
              <a:t>and North Africa is considerably </a:t>
            </a:r>
            <a:r>
              <a:rPr lang="en-IN" sz="4800" b="1" dirty="0"/>
              <a:t>higher than the regional average </a:t>
            </a:r>
            <a:r>
              <a:rPr lang="en-IN" sz="4800" dirty="0"/>
              <a:t>of two decades earlier, but these numbers are lower than the average for developed countries and only slightly higher than the average for all developing nations.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595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419759"/>
            <a:ext cx="4401192" cy="3714369"/>
          </a:xfrm>
        </p:spPr>
        <p:txBody>
          <a:bodyPr/>
          <a:lstStyle/>
          <a:p>
            <a:r>
              <a:rPr lang="en-IN" dirty="0" smtClean="0"/>
              <a:t>Cluster Analysis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389666"/>
              </p:ext>
            </p:extLst>
          </p:nvPr>
        </p:nvGraphicFramePr>
        <p:xfrm>
          <a:off x="214952" y="1268017"/>
          <a:ext cx="8669743" cy="3440460"/>
        </p:xfrm>
        <a:graphic>
          <a:graphicData uri="http://schemas.openxmlformats.org/drawingml/2006/table">
            <a:tbl>
              <a:tblPr/>
              <a:tblGrid>
                <a:gridCol w="634621"/>
                <a:gridCol w="593678"/>
                <a:gridCol w="1361594"/>
                <a:gridCol w="480854"/>
                <a:gridCol w="1115705"/>
                <a:gridCol w="696036"/>
                <a:gridCol w="1266231"/>
                <a:gridCol w="1773462"/>
                <a:gridCol w="747562"/>
              </a:tblGrid>
              <a:tr h="68809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</a:t>
                      </a:r>
                    </a:p>
                  </a:txBody>
                  <a:tcPr marL="6515" marR="6515" marT="6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Life.Exp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5" marR="6515" marT="6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Per.capita.expenditure.on.health</a:t>
                      </a:r>
                    </a:p>
                  </a:txBody>
                  <a:tcPr marL="6515" marR="6515" marT="6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Over.60</a:t>
                      </a:r>
                    </a:p>
                  </a:txBody>
                  <a:tcPr marL="6515" marR="6515" marT="6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Annual.growth.rate</a:t>
                      </a:r>
                    </a:p>
                  </a:txBody>
                  <a:tcPr marL="6515" marR="6515" marT="6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Living.in.urban</a:t>
                      </a:r>
                    </a:p>
                  </a:txBody>
                  <a:tcPr marL="6515" marR="6515" marT="6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Total.fertility.rate..per.woman.</a:t>
                      </a:r>
                    </a:p>
                  </a:txBody>
                  <a:tcPr marL="6515" marR="6515" marT="6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Adolescent.fertility.rate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5" marR="6515" marT="6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Longitude</a:t>
                      </a:r>
                    </a:p>
                  </a:txBody>
                  <a:tcPr marL="6515" marR="6515" marT="6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8092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15" marR="6515" marT="6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74.03</a:t>
                      </a:r>
                    </a:p>
                  </a:txBody>
                  <a:tcPr marL="6515" marR="6515" marT="6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916.10</a:t>
                      </a:r>
                    </a:p>
                  </a:txBody>
                  <a:tcPr marL="6515" marR="6515" marT="6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13.53</a:t>
                      </a:r>
                    </a:p>
                  </a:txBody>
                  <a:tcPr marL="6515" marR="6515" marT="6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6515" marR="6515" marT="6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68.00</a:t>
                      </a:r>
                    </a:p>
                  </a:txBody>
                  <a:tcPr marL="6515" marR="6515" marT="6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1.97</a:t>
                      </a:r>
                    </a:p>
                  </a:txBody>
                  <a:tcPr marL="6515" marR="6515" marT="6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29.90</a:t>
                      </a:r>
                    </a:p>
                  </a:txBody>
                  <a:tcPr marL="6515" marR="6515" marT="6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16.87</a:t>
                      </a:r>
                    </a:p>
                  </a:txBody>
                  <a:tcPr marL="6515" marR="6515" marT="6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8092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15" marR="6515" marT="6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64.09</a:t>
                      </a:r>
                    </a:p>
                  </a:txBody>
                  <a:tcPr marL="6515" marR="6515" marT="6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146.09</a:t>
                      </a:r>
                    </a:p>
                  </a:txBody>
                  <a:tcPr marL="6515" marR="6515" marT="6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7.79</a:t>
                      </a:r>
                    </a:p>
                  </a:txBody>
                  <a:tcPr marL="6515" marR="6515" marT="6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1.63</a:t>
                      </a:r>
                    </a:p>
                  </a:txBody>
                  <a:tcPr marL="6515" marR="6515" marT="6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47.65</a:t>
                      </a:r>
                    </a:p>
                  </a:txBody>
                  <a:tcPr marL="6515" marR="6515" marT="6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3.42</a:t>
                      </a:r>
                    </a:p>
                  </a:txBody>
                  <a:tcPr marL="6515" marR="6515" marT="6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70.50</a:t>
                      </a:r>
                    </a:p>
                  </a:txBody>
                  <a:tcPr marL="6515" marR="6515" marT="6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21.48</a:t>
                      </a:r>
                    </a:p>
                  </a:txBody>
                  <a:tcPr marL="6515" marR="6515" marT="6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8092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15" marR="6515" marT="6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80.53</a:t>
                      </a:r>
                    </a:p>
                  </a:txBody>
                  <a:tcPr marL="6515" marR="6515" marT="6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3292.79</a:t>
                      </a:r>
                    </a:p>
                  </a:txBody>
                  <a:tcPr marL="6515" marR="6515" marT="6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21.21</a:t>
                      </a:r>
                    </a:p>
                  </a:txBody>
                  <a:tcPr marL="6515" marR="6515" marT="6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6515" marR="6515" marT="6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78.95</a:t>
                      </a:r>
                    </a:p>
                  </a:txBody>
                  <a:tcPr marL="6515" marR="6515" marT="6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</a:t>
                      </a:r>
                    </a:p>
                  </a:txBody>
                  <a:tcPr marL="6515" marR="6515" marT="6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11.68</a:t>
                      </a:r>
                    </a:p>
                  </a:txBody>
                  <a:tcPr marL="6515" marR="6515" marT="6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26.90</a:t>
                      </a:r>
                    </a:p>
                  </a:txBody>
                  <a:tcPr marL="6515" marR="6515" marT="6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88092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15" marR="6515" marT="6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80.29</a:t>
                      </a:r>
                    </a:p>
                  </a:txBody>
                  <a:tcPr marL="6515" marR="6515" marT="6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5992.29</a:t>
                      </a:r>
                    </a:p>
                  </a:txBody>
                  <a:tcPr marL="6515" marR="6515" marT="6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19.71</a:t>
                      </a:r>
                    </a:p>
                  </a:txBody>
                  <a:tcPr marL="6515" marR="6515" marT="6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6515" marR="6515" marT="6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84.57</a:t>
                      </a:r>
                    </a:p>
                  </a:txBody>
                  <a:tcPr marL="6515" marR="6515" marT="6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</a:t>
                      </a:r>
                    </a:p>
                  </a:txBody>
                  <a:tcPr marL="6515" marR="6515" marT="6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20.14</a:t>
                      </a:r>
                    </a:p>
                  </a:txBody>
                  <a:tcPr marL="6515" marR="6515" marT="6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-10.49</a:t>
                      </a:r>
                    </a:p>
                  </a:txBody>
                  <a:tcPr marL="6515" marR="6515" marT="65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240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9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0436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What are the contributing factors to life expectancy worldwide?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And how to interpret it.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35500" y="283800"/>
            <a:ext cx="8673000" cy="313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Raw Data from WHO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and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statvision.com 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62" y="3903375"/>
            <a:ext cx="3489624" cy="11204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4235250" y="3814675"/>
            <a:ext cx="4564500" cy="112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solidFill>
                  <a:srgbClr val="006621"/>
                </a:solidFill>
                <a:highlight>
                  <a:srgbClr val="FFFFFF"/>
                </a:highlight>
              </a:rPr>
              <a:t>www.statvision.com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762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4479300" y="0"/>
            <a:ext cx="4664700" cy="58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b="1"/>
              <a:t>Life expectancy at birth (2009) </a:t>
            </a:r>
          </a:p>
          <a:p>
            <a:pPr lvl="0">
              <a:spcBef>
                <a:spcPts val="0"/>
              </a:spcBef>
              <a:buNone/>
            </a:pPr>
            <a:endParaRPr sz="2400" b="1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Structure of WHO Raw Data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06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193 States, Nine Sections, </a:t>
            </a:r>
            <a:br>
              <a:rPr lang="en"/>
            </a:br>
            <a:r>
              <a:rPr lang="en"/>
              <a:t>Year 1997, 2000, </a:t>
            </a:r>
            <a:r>
              <a:rPr lang="en" u="sng"/>
              <a:t>2007 </a:t>
            </a:r>
            <a:r>
              <a:rPr lang="en"/>
              <a:t>(selected), </a:t>
            </a:r>
            <a:br>
              <a:rPr lang="en"/>
            </a:br>
            <a:r>
              <a:rPr lang="en"/>
              <a:t>Male, Female, </a:t>
            </a:r>
            <a:r>
              <a:rPr lang="en" u="sng"/>
              <a:t>Both </a:t>
            </a:r>
            <a:r>
              <a:rPr lang="en"/>
              <a:t>(selected): 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Mortality and burden of disease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Selected </a:t>
            </a:r>
            <a:r>
              <a:rPr lang="en" sz="1800" u="sng">
                <a:solidFill>
                  <a:srgbClr val="0000FF"/>
                </a:solidFill>
              </a:rPr>
              <a:t>Life expectancy at birth (years)</a:t>
            </a:r>
            <a:r>
              <a:rPr lang="en"/>
              <a:t> as dependent variable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Selected the following as independent variables: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</a:pPr>
            <a:r>
              <a:rPr lang="en">
                <a:solidFill>
                  <a:srgbClr val="0000FF"/>
                </a:solidFill>
              </a:rPr>
              <a:t>Infant mortality rate (probability of dying between birth and age 1 per 1000 live births)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</a:pPr>
            <a:r>
              <a:rPr lang="en">
                <a:solidFill>
                  <a:srgbClr val="0000FF"/>
                </a:solidFill>
              </a:rPr>
              <a:t>Under-5 mortality rate (probability of dying by age 5 per 1000 live births)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</a:pPr>
            <a:r>
              <a:rPr lang="en">
                <a:solidFill>
                  <a:srgbClr val="0000FF"/>
                </a:solidFill>
              </a:rPr>
              <a:t>Adult mortality rate probability of dying between 15 to 60 years per 1000 population)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Cause-specific mortality and morbidity (ignored)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Selected infectious diseases (ignored)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Health service coverage (ignored)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22899"/>
          <a:stretch/>
        </p:blipFill>
        <p:spPr>
          <a:xfrm>
            <a:off x="4579124" y="146125"/>
            <a:ext cx="4413125" cy="230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Structure of WHO Raw Data (Cont’d)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63125"/>
            <a:ext cx="8520600" cy="406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 startAt="5"/>
            </a:pPr>
            <a:r>
              <a:rPr lang="en"/>
              <a:t>Risk factors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8571"/>
              <a:buFont typeface="Playfair Display"/>
            </a:pPr>
            <a:r>
              <a:rPr lang="en">
                <a:solidFill>
                  <a:srgbClr val="0000FF"/>
                </a:solidFill>
              </a:rPr>
              <a:t>Access to improved drinking-water source (%)	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8571"/>
              <a:buFont typeface="Playfair Display"/>
            </a:pPr>
            <a:r>
              <a:rPr lang="en">
                <a:solidFill>
                  <a:srgbClr val="0000FF"/>
                </a:solidFill>
              </a:rPr>
              <a:t>Access to improved sanitation (%)	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8571"/>
              <a:buFont typeface="Playfair Display"/>
            </a:pPr>
            <a:r>
              <a:rPr lang="en">
                <a:solidFill>
                  <a:srgbClr val="0000FF"/>
                </a:solidFill>
              </a:rPr>
              <a:t>Alcohol consumption among adults aged ≥ 15 years (litres per person per year)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8571"/>
              <a:buFont typeface="Playfair Display"/>
            </a:pPr>
            <a:r>
              <a:rPr lang="en">
                <a:solidFill>
                  <a:srgbClr val="0000FF"/>
                </a:solidFill>
              </a:rPr>
              <a:t>Prevalence of current tobacco use (%) Adults (≥ 15 years)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8571"/>
              <a:buFont typeface="Playfair Display"/>
            </a:pPr>
            <a:r>
              <a:rPr lang="en">
                <a:solidFill>
                  <a:srgbClr val="0000FF"/>
                </a:solidFill>
              </a:rPr>
              <a:t>Prevalence of current tobacco use (%) Adolescents (13-15 years)</a:t>
            </a:r>
            <a:br>
              <a:rPr lang="en">
                <a:solidFill>
                  <a:srgbClr val="0000FF"/>
                </a:solidFill>
              </a:rPr>
            </a:br>
            <a:endParaRPr lang="en">
              <a:solidFill>
                <a:srgbClr val="0000FF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 startAt="5"/>
            </a:pPr>
            <a:r>
              <a:rPr lang="en"/>
              <a:t>Health workforce, infrastructure, essential medicines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</a:pPr>
            <a:r>
              <a:rPr lang="en">
                <a:solidFill>
                  <a:srgbClr val="0000FF"/>
                </a:solidFill>
              </a:rPr>
              <a:t>Physicians Density (per 10 000 population)	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</a:pPr>
            <a:r>
              <a:rPr lang="en">
                <a:solidFill>
                  <a:srgbClr val="0000FF"/>
                </a:solidFill>
              </a:rPr>
              <a:t>Nursing and midwifery personnel Density (per 10 000 population)	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</a:pPr>
            <a:r>
              <a:rPr lang="en">
                <a:solidFill>
                  <a:srgbClr val="0000FF"/>
                </a:solidFill>
              </a:rPr>
              <a:t>Hospital beds (per 10 000 population)</a:t>
            </a:r>
            <a:br>
              <a:rPr lang="en">
                <a:solidFill>
                  <a:srgbClr val="0000FF"/>
                </a:solidFill>
              </a:rPr>
            </a:br>
            <a:endParaRPr lang="en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Structure of WHO Raw Data (Cont’d)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63125"/>
            <a:ext cx="8520600" cy="406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 startAt="7"/>
            </a:pPr>
            <a:r>
              <a:rPr lang="en"/>
              <a:t>Health expenditure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</a:pPr>
            <a:r>
              <a:rPr lang="en">
                <a:solidFill>
                  <a:srgbClr val="0000FF"/>
                </a:solidFill>
              </a:rPr>
              <a:t>Total expenditure on health as % of gross domestic product 	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</a:pPr>
            <a:r>
              <a:rPr lang="en">
                <a:solidFill>
                  <a:srgbClr val="0000FF"/>
                </a:solidFill>
              </a:rPr>
              <a:t>Per capita total expenditure on health at average exchange rate (US$) 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 startAt="7"/>
            </a:pPr>
            <a:r>
              <a:rPr lang="en"/>
              <a:t>Health inequities (ignored)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 startAt="7"/>
            </a:pPr>
            <a:r>
              <a:rPr lang="en"/>
              <a:t>Demographic and socioeconomic statistics</a:t>
            </a:r>
          </a:p>
          <a:p>
            <a:pPr marL="914400" lvl="1" indent="-228600" rtl="0">
              <a:spcBef>
                <a:spcPts val="0"/>
              </a:spcBef>
              <a:buClr>
                <a:srgbClr val="0000FF"/>
              </a:buClr>
            </a:pPr>
            <a:r>
              <a:rPr lang="en">
                <a:solidFill>
                  <a:srgbClr val="0000FF"/>
                </a:solidFill>
              </a:rPr>
              <a:t>Total Population ('000s)	</a:t>
            </a:r>
          </a:p>
          <a:p>
            <a:pPr marL="914400" lvl="1" indent="-228600" rtl="0">
              <a:spcBef>
                <a:spcPts val="0"/>
              </a:spcBef>
              <a:buClr>
                <a:srgbClr val="0000FF"/>
              </a:buClr>
            </a:pPr>
            <a:r>
              <a:rPr lang="en">
                <a:solidFill>
                  <a:srgbClr val="0000FF"/>
                </a:solidFill>
              </a:rPr>
              <a:t>Median age	</a:t>
            </a:r>
          </a:p>
          <a:p>
            <a:pPr marL="914400" lvl="1" indent="-228600" rtl="0">
              <a:spcBef>
                <a:spcPts val="0"/>
              </a:spcBef>
              <a:buClr>
                <a:srgbClr val="0000FF"/>
              </a:buClr>
            </a:pPr>
            <a:r>
              <a:rPr lang="en">
                <a:solidFill>
                  <a:srgbClr val="0000FF"/>
                </a:solidFill>
              </a:rPr>
              <a:t>Under 15 (%)	</a:t>
            </a:r>
          </a:p>
          <a:p>
            <a:pPr marL="914400" lvl="1" indent="-228600" rtl="0">
              <a:spcBef>
                <a:spcPts val="0"/>
              </a:spcBef>
              <a:buClr>
                <a:srgbClr val="0000FF"/>
              </a:buClr>
            </a:pPr>
            <a:r>
              <a:rPr lang="en">
                <a:solidFill>
                  <a:srgbClr val="0000FF"/>
                </a:solidFill>
              </a:rPr>
              <a:t>Over 60 (%)	</a:t>
            </a:r>
          </a:p>
          <a:p>
            <a:pPr marL="914400" lvl="1" indent="-228600" rtl="0">
              <a:spcBef>
                <a:spcPts val="0"/>
              </a:spcBef>
              <a:buClr>
                <a:srgbClr val="0000FF"/>
              </a:buClr>
            </a:pPr>
            <a:r>
              <a:rPr lang="en">
                <a:solidFill>
                  <a:srgbClr val="0000FF"/>
                </a:solidFill>
              </a:rPr>
              <a:t>Annual growth rate (%)	</a:t>
            </a:r>
          </a:p>
          <a:p>
            <a:pPr marL="914400" lvl="1" indent="-228600" rtl="0">
              <a:spcBef>
                <a:spcPts val="0"/>
              </a:spcBef>
              <a:buClr>
                <a:srgbClr val="0000FF"/>
              </a:buClr>
            </a:pPr>
            <a:r>
              <a:rPr lang="en">
                <a:solidFill>
                  <a:srgbClr val="0000FF"/>
                </a:solidFill>
              </a:rPr>
              <a:t>Living in urban areas (%)	</a:t>
            </a:r>
          </a:p>
          <a:p>
            <a:pPr marL="914400" lvl="1" indent="-228600" rtl="0">
              <a:spcBef>
                <a:spcPts val="0"/>
              </a:spcBef>
              <a:buClr>
                <a:srgbClr val="0000FF"/>
              </a:buClr>
            </a:pPr>
            <a:r>
              <a:rPr lang="en">
                <a:solidFill>
                  <a:srgbClr val="0000FF"/>
                </a:solidFill>
              </a:rPr>
              <a:t>Total fertility rate (per woman)	</a:t>
            </a:r>
          </a:p>
          <a:p>
            <a:pPr marL="914400" lvl="1" indent="-228600" rtl="0">
              <a:spcBef>
                <a:spcPts val="0"/>
              </a:spcBef>
              <a:buClr>
                <a:srgbClr val="0000FF"/>
              </a:buClr>
            </a:pPr>
            <a:r>
              <a:rPr lang="en">
                <a:solidFill>
                  <a:srgbClr val="0000FF"/>
                </a:solidFill>
              </a:rPr>
              <a:t>MDG 5 Adolescent fertility rate (per 1000 women)	</a:t>
            </a:r>
          </a:p>
          <a:p>
            <a:pPr marL="914400" lvl="1" indent="-228600" rtl="0">
              <a:spcBef>
                <a:spcPts val="0"/>
              </a:spcBef>
              <a:buClr>
                <a:srgbClr val="0000FF"/>
              </a:buClr>
            </a:pPr>
            <a:r>
              <a:rPr lang="en">
                <a:solidFill>
                  <a:srgbClr val="0000FF"/>
                </a:solidFill>
              </a:rPr>
              <a:t>Adult literacy rate (%)	</a:t>
            </a:r>
          </a:p>
          <a:p>
            <a:pPr marL="914400" lvl="1" indent="-228600" rtl="0">
              <a:spcBef>
                <a:spcPts val="0"/>
              </a:spcBef>
              <a:buClr>
                <a:srgbClr val="0000FF"/>
              </a:buClr>
            </a:pPr>
            <a:r>
              <a:rPr lang="en">
                <a:solidFill>
                  <a:srgbClr val="0000FF"/>
                </a:solidFill>
              </a:rPr>
              <a:t>Gross national income per capita (PPP int. $)</a:t>
            </a:r>
            <a:br>
              <a:rPr lang="en">
                <a:solidFill>
                  <a:srgbClr val="0000FF"/>
                </a:solidFill>
              </a:rPr>
            </a:br>
            <a:endParaRPr lang="en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Additional Columns (Independent Variables)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>
                <a:solidFill>
                  <a:srgbClr val="0000FF"/>
                </a:solidFill>
              </a:rPr>
              <a:t>Region</a:t>
            </a:r>
            <a:r>
              <a:rPr lang="en"/>
              <a:t>	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Africa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Asia&amp;Oceanania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Europe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LatinAmerica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MiddleEast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NorthAmerica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>
                <a:solidFill>
                  <a:srgbClr val="0000FF"/>
                </a:solidFill>
              </a:rPr>
              <a:t>Latitude (average)</a:t>
            </a:r>
            <a:r>
              <a:rPr lang="en"/>
              <a:t>	 from  statvision.com </a:t>
            </a:r>
          </a:p>
          <a:p>
            <a:pPr marL="457200" lvl="0" indent="-228600">
              <a:spcBef>
                <a:spcPts val="0"/>
              </a:spcBef>
            </a:pPr>
            <a:r>
              <a:rPr lang="en">
                <a:solidFill>
                  <a:srgbClr val="0000FF"/>
                </a:solidFill>
              </a:rPr>
              <a:t>Longitude (average)</a:t>
            </a:r>
            <a:r>
              <a:rPr lang="en"/>
              <a:t> from  statvision.com</a:t>
            </a:r>
            <a:br>
              <a:rPr lang="en"/>
            </a:br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Correlation Table (Absolute value)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00" y="1017725"/>
            <a:ext cx="8832625" cy="384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20</TotalTime>
  <Words>500</Words>
  <Application>Microsoft Office PowerPoint</Application>
  <PresentationFormat>On-screen Show (16:9)</PresentationFormat>
  <Paragraphs>156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Playfair Display</vt:lpstr>
      <vt:lpstr>Courier</vt:lpstr>
      <vt:lpstr>Calibri</vt:lpstr>
      <vt:lpstr>Corbel</vt:lpstr>
      <vt:lpstr>Roboto Mono</vt:lpstr>
      <vt:lpstr>Times New Roman</vt:lpstr>
      <vt:lpstr>Century Schoolbook</vt:lpstr>
      <vt:lpstr>Headlines</vt:lpstr>
      <vt:lpstr>World Life Expectancy Statistical Analysis</vt:lpstr>
      <vt:lpstr>What are the contributing factors to life expectancy worldwide?  And how to interpret it.</vt:lpstr>
      <vt:lpstr>The Raw Data from WHO and  statvision.com </vt:lpstr>
      <vt:lpstr>PowerPoint Presentation</vt:lpstr>
      <vt:lpstr>Structure of WHO Raw Data</vt:lpstr>
      <vt:lpstr>Structure of WHO Raw Data (Cont’d)</vt:lpstr>
      <vt:lpstr>Structure of WHO Raw Data (Cont’d)</vt:lpstr>
      <vt:lpstr>Additional Columns (Independent Variables)</vt:lpstr>
      <vt:lpstr>Correlation Table (Absolute value)</vt:lpstr>
      <vt:lpstr>PowerPoint Presentation</vt:lpstr>
      <vt:lpstr> Annual Growth Rate </vt:lpstr>
      <vt:lpstr>3 Countries with the highest growth rate from our dataset</vt:lpstr>
      <vt:lpstr>Population growth rate</vt:lpstr>
      <vt:lpstr>Life Expectancy</vt:lpstr>
      <vt:lpstr>Life Expectancy in Zimbabwe</vt:lpstr>
      <vt:lpstr>Statistical proof</vt:lpstr>
      <vt:lpstr>Literature proof</vt:lpstr>
      <vt:lpstr>Cluster Analysis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Life Expectancy Statistical Analysis</dc:title>
  <dc:creator>Roshini Tirumala Neelakantan</dc:creator>
  <cp:lastModifiedBy>Roshan Neelakantan</cp:lastModifiedBy>
  <cp:revision>6</cp:revision>
  <dcterms:modified xsi:type="dcterms:W3CDTF">2016-08-22T18:59:12Z</dcterms:modified>
</cp:coreProperties>
</file>