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75"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7" r:id="rId19"/>
    <p:sldId id="272" r:id="rId20"/>
    <p:sldId id="273" r:id="rId21"/>
    <p:sldId id="274" r:id="rId22"/>
  </p:sldIdLst>
  <p:sldSz cx="9144000" cy="5143500" type="screen16x9"/>
  <p:notesSz cx="6858000" cy="9144000"/>
  <p:embeddedFontLst>
    <p:embeddedFont>
      <p:font typeface="Maven Pro" panose="020B0604020202020204" charset="0"/>
      <p:regular r:id="rId24"/>
      <p:bold r:id="rId25"/>
    </p:embeddedFont>
    <p:embeddedFont>
      <p:font typeface="Nuni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850749-1855-4E03-9FE7-E363A69C1E58}" v="1" dt="2021-04-13T22:10:45.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userId="bed9f81e-39d7-491b-b3cc-7e4f0d9b8f27" providerId="ADAL" clId="{5C850749-1855-4E03-9FE7-E363A69C1E58}"/>
    <pc:docChg chg="modSld">
      <pc:chgData name="Aniket" userId="bed9f81e-39d7-491b-b3cc-7e4f0d9b8f27" providerId="ADAL" clId="{5C850749-1855-4E03-9FE7-E363A69C1E58}" dt="2021-04-13T22:11:01.808" v="53" actId="404"/>
      <pc:docMkLst>
        <pc:docMk/>
      </pc:docMkLst>
      <pc:sldChg chg="addSp modSp mod">
        <pc:chgData name="Aniket" userId="bed9f81e-39d7-491b-b3cc-7e4f0d9b8f27" providerId="ADAL" clId="{5C850749-1855-4E03-9FE7-E363A69C1E58}" dt="2021-04-13T22:11:01.808" v="53" actId="404"/>
        <pc:sldMkLst>
          <pc:docMk/>
          <pc:sldMk cId="0" sldId="256"/>
        </pc:sldMkLst>
        <pc:spChg chg="add mod">
          <ac:chgData name="Aniket" userId="bed9f81e-39d7-491b-b3cc-7e4f0d9b8f27" providerId="ADAL" clId="{5C850749-1855-4E03-9FE7-E363A69C1E58}" dt="2021-04-13T22:11:01.808" v="53" actId="404"/>
          <ac:spMkLst>
            <pc:docMk/>
            <pc:sldMk cId="0" sldId="256"/>
            <ac:spMk id="2" creationId="{56AE2042-B1FC-4B35-BC36-F64E055B9402}"/>
          </ac:spMkLst>
        </pc:spChg>
        <pc:spChg chg="mod">
          <ac:chgData name="Aniket" userId="bed9f81e-39d7-491b-b3cc-7e4f0d9b8f27" providerId="ADAL" clId="{5C850749-1855-4E03-9FE7-E363A69C1E58}" dt="2021-04-13T22:10:26.058" v="2" actId="14100"/>
          <ac:spMkLst>
            <pc:docMk/>
            <pc:sldMk cId="0" sldId="256"/>
            <ac:spMk id="27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e65ec1664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e65ec1664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7e88360ea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e88360ea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7e65b91157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7e65b91157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e65ec1664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7e65ec1664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7e88360ea1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7e88360ea1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e65b91157_0_1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7e65b91157_0_1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7e65ec166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7e65ec166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7e65ec1664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7e65ec1664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7e88360ea1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7e88360ea1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e7d5a86a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7e7d5a86a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7e88360ea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7e88360ea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7e7d5a86ab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7e7d5a86a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7e65ec1664_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7e65ec1664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e65b91157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e65b91157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e65ec1664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7e65ec1664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e88360ea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7e88360ea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7e65b91157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7e65b91157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B6D7-973C-4A39-AE82-A143A5FF995D}"/>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C13DC9-F291-4B82-882D-0B8AB562107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9F20D-0E2F-41FC-A4C5-D85C3B1F7A0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F94C62-8789-488C-8FD9-09C49353228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B858B51-2551-4EAE-AA15-F79BD062570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41E028-E3B6-486E-A3D2-C0ED3DC6FF4A}"/>
              </a:ext>
            </a:extLst>
          </p:cNvPr>
          <p:cNvSpPr>
            <a:spLocks noGrp="1"/>
          </p:cNvSpPr>
          <p:nvPr>
            <p:ph type="dt" sz="half" idx="10"/>
          </p:nvPr>
        </p:nvSpPr>
        <p:spPr/>
        <p:txBody>
          <a:bodyPr/>
          <a:lstStyle/>
          <a:p>
            <a:fld id="{762D3F67-9CB8-4C55-B832-946CB5A50AE3}" type="datetimeFigureOut">
              <a:rPr lang="en-US" smtClean="0"/>
              <a:t>4/13/2021</a:t>
            </a:fld>
            <a:endParaRPr lang="en-US"/>
          </a:p>
        </p:txBody>
      </p:sp>
      <p:sp>
        <p:nvSpPr>
          <p:cNvPr id="8" name="Footer Placeholder 7">
            <a:extLst>
              <a:ext uri="{FF2B5EF4-FFF2-40B4-BE49-F238E27FC236}">
                <a16:creationId xmlns:a16="http://schemas.microsoft.com/office/drawing/2014/main" id="{2074CD91-C422-40AB-B098-909B829F2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EA650-4CC8-4FAD-A9C7-1815103ED865}"/>
              </a:ext>
            </a:extLst>
          </p:cNvPr>
          <p:cNvSpPr>
            <a:spLocks noGrp="1"/>
          </p:cNvSpPr>
          <p:nvPr>
            <p:ph type="sldNum" sz="quarter" idx="12"/>
          </p:nvPr>
        </p:nvSpPr>
        <p:spPr/>
        <p:txBody>
          <a:bodyPr/>
          <a:lstStyle/>
          <a:p>
            <a:fld id="{2DD8AFCA-3A68-4372-B884-C9FF77EF8810}" type="slidenum">
              <a:rPr lang="en-US" smtClean="0"/>
              <a:t>‹#›</a:t>
            </a:fld>
            <a:endParaRPr lang="en-US"/>
          </a:p>
        </p:txBody>
      </p:sp>
    </p:spTree>
    <p:extLst>
      <p:ext uri="{BB962C8B-B14F-4D97-AF65-F5344CB8AC3E}">
        <p14:creationId xmlns:p14="http://schemas.microsoft.com/office/powerpoint/2010/main" val="341303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33350" y="1580799"/>
            <a:ext cx="4255500" cy="98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ISDS 415</a:t>
            </a:r>
            <a:endParaRPr sz="4800"/>
          </a:p>
        </p:txBody>
      </p:sp>
      <p:sp>
        <p:nvSpPr>
          <p:cNvPr id="278" name="Google Shape;278;p13"/>
          <p:cNvSpPr txBox="1">
            <a:spLocks noGrp="1"/>
          </p:cNvSpPr>
          <p:nvPr>
            <p:ph type="subTitle" idx="1"/>
          </p:nvPr>
        </p:nvSpPr>
        <p:spPr>
          <a:xfrm>
            <a:off x="833350" y="2431600"/>
            <a:ext cx="4255500" cy="70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Project #1 Voting Behavior for Gaming Data</a:t>
            </a:r>
            <a:endParaRPr/>
          </a:p>
        </p:txBody>
      </p:sp>
      <p:sp>
        <p:nvSpPr>
          <p:cNvPr id="279" name="Google Shape;279;p13"/>
          <p:cNvSpPr txBox="1"/>
          <p:nvPr/>
        </p:nvSpPr>
        <p:spPr>
          <a:xfrm>
            <a:off x="833349" y="3310600"/>
            <a:ext cx="3817231" cy="12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latin typeface="Nunito"/>
                <a:ea typeface="Nunito"/>
                <a:cs typeface="Nunito"/>
                <a:sym typeface="Nunito"/>
              </a:rPr>
              <a:t>Created by Group 5: </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 dirty="0">
                <a:solidFill>
                  <a:schemeClr val="lt1"/>
                </a:solidFill>
                <a:latin typeface="Nunito"/>
                <a:ea typeface="Nunito"/>
                <a:cs typeface="Nunito"/>
                <a:sym typeface="Nunito"/>
              </a:rPr>
              <a:t>Aniket Kodre</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 dirty="0">
                <a:solidFill>
                  <a:schemeClr val="lt1"/>
                </a:solidFill>
                <a:latin typeface="Nunito"/>
                <a:ea typeface="Nunito"/>
                <a:cs typeface="Nunito"/>
                <a:sym typeface="Nunito"/>
              </a:rPr>
              <a:t>Dennis Chen</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 dirty="0">
                <a:solidFill>
                  <a:schemeClr val="lt1"/>
                </a:solidFill>
                <a:latin typeface="Nunito"/>
                <a:ea typeface="Nunito"/>
                <a:cs typeface="Nunito"/>
                <a:sym typeface="Nunito"/>
              </a:rPr>
              <a:t>Matthew Le</a:t>
            </a:r>
            <a:endParaRPr dirty="0">
              <a:solidFill>
                <a:schemeClr val="lt1"/>
              </a:solidFill>
              <a:latin typeface="Nunito"/>
              <a:ea typeface="Nunito"/>
              <a:cs typeface="Nunito"/>
              <a:sym typeface="Nunito"/>
            </a:endParaRPr>
          </a:p>
          <a:p>
            <a:pPr marL="0" lvl="0" indent="0" algn="l" rtl="0">
              <a:spcBef>
                <a:spcPts val="0"/>
              </a:spcBef>
              <a:spcAft>
                <a:spcPts val="0"/>
              </a:spcAft>
              <a:buNone/>
            </a:pPr>
            <a:r>
              <a:rPr lang="en" dirty="0">
                <a:solidFill>
                  <a:schemeClr val="lt1"/>
                </a:solidFill>
                <a:latin typeface="Nunito"/>
                <a:ea typeface="Nunito"/>
                <a:cs typeface="Nunito"/>
                <a:sym typeface="Nunito"/>
              </a:rPr>
              <a:t>Naveen Kumar</a:t>
            </a:r>
            <a:endParaRPr dirty="0">
              <a:solidFill>
                <a:schemeClr val="lt1"/>
              </a:solidFill>
              <a:latin typeface="Nunito"/>
              <a:ea typeface="Nunito"/>
              <a:cs typeface="Nunito"/>
              <a:sym typeface="Nunito"/>
            </a:endParaRPr>
          </a:p>
        </p:txBody>
      </p:sp>
      <p:sp>
        <p:nvSpPr>
          <p:cNvPr id="2" name="TextBox 1">
            <a:extLst>
              <a:ext uri="{FF2B5EF4-FFF2-40B4-BE49-F238E27FC236}">
                <a16:creationId xmlns:a16="http://schemas.microsoft.com/office/drawing/2014/main" id="{56AE2042-B1FC-4B35-BC36-F64E055B9402}"/>
              </a:ext>
            </a:extLst>
          </p:cNvPr>
          <p:cNvSpPr txBox="1"/>
          <p:nvPr/>
        </p:nvSpPr>
        <p:spPr>
          <a:xfrm>
            <a:off x="5793581" y="4600900"/>
            <a:ext cx="3143250" cy="461665"/>
          </a:xfrm>
          <a:prstGeom prst="rect">
            <a:avLst/>
          </a:prstGeom>
          <a:noFill/>
        </p:spPr>
        <p:txBody>
          <a:bodyPr wrap="square" rtlCol="0">
            <a:spAutoFit/>
          </a:bodyPr>
          <a:lstStyle/>
          <a:p>
            <a:r>
              <a:rPr lang="en-US" sz="1200" dirty="0"/>
              <a:t>California State University, Fullerton</a:t>
            </a:r>
          </a:p>
          <a:p>
            <a:r>
              <a:rPr lang="en-US" sz="1200" dirty="0"/>
              <a:t>ISDS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#2</a:t>
            </a:r>
            <a:endParaRPr/>
          </a:p>
        </p:txBody>
      </p:sp>
      <p:sp>
        <p:nvSpPr>
          <p:cNvPr id="340" name="Google Shape;340;p22"/>
          <p:cNvSpPr txBox="1">
            <a:spLocks noGrp="1"/>
          </p:cNvSpPr>
          <p:nvPr>
            <p:ph type="body" idx="1"/>
          </p:nvPr>
        </p:nvSpPr>
        <p:spPr>
          <a:xfrm>
            <a:off x="1303800" y="1300950"/>
            <a:ext cx="7030500" cy="3273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Question: Does the </a:t>
            </a:r>
            <a:r>
              <a:rPr lang="en" b="1"/>
              <a:t>per capita income</a:t>
            </a:r>
            <a:r>
              <a:rPr lang="en"/>
              <a:t> affect the outcome number of votes in favor of the ballots ?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i="1"/>
              <a:t>Null Hypothesis:</a:t>
            </a:r>
            <a:r>
              <a:rPr lang="en"/>
              <a:t> There is no linear relationship between per capita income and </a:t>
            </a:r>
            <a:endParaRPr/>
          </a:p>
          <a:p>
            <a:pPr marL="914400" lvl="0" indent="457200" algn="l" rtl="0">
              <a:lnSpc>
                <a:spcPct val="100000"/>
              </a:lnSpc>
              <a:spcBef>
                <a:spcPts val="0"/>
              </a:spcBef>
              <a:spcAft>
                <a:spcPts val="0"/>
              </a:spcAft>
              <a:buNone/>
            </a:pPr>
            <a:r>
              <a:rPr lang="en"/>
              <a:t>Votes for.</a:t>
            </a:r>
            <a:endParaRPr/>
          </a:p>
          <a:p>
            <a:pPr marL="0" lvl="0" indent="0" algn="l" rtl="0">
              <a:lnSpc>
                <a:spcPct val="100000"/>
              </a:lnSpc>
              <a:spcBef>
                <a:spcPts val="0"/>
              </a:spcBef>
              <a:spcAft>
                <a:spcPts val="0"/>
              </a:spcAft>
              <a:buNone/>
            </a:pPr>
            <a:r>
              <a:rPr lang="en" i="1"/>
              <a:t>Alternative Hypothesis:</a:t>
            </a:r>
            <a:r>
              <a:rPr lang="en"/>
              <a:t> There is a linear relationship between per capita income and </a:t>
            </a:r>
            <a:endParaRPr/>
          </a:p>
          <a:p>
            <a:pPr marL="914400" lvl="0" indent="457200" algn="l" rtl="0">
              <a:lnSpc>
                <a:spcPct val="100000"/>
              </a:lnSpc>
              <a:spcBef>
                <a:spcPts val="0"/>
              </a:spcBef>
              <a:spcAft>
                <a:spcPts val="0"/>
              </a:spcAft>
              <a:buNone/>
            </a:pPr>
            <a:r>
              <a:rPr lang="en"/>
              <a:t>Votes for.</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Visualization</a:t>
            </a:r>
            <a:endParaRPr/>
          </a:p>
        </p:txBody>
      </p:sp>
      <p:sp>
        <p:nvSpPr>
          <p:cNvPr id="346" name="Google Shape;346;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47" name="Google Shape;347;p23"/>
          <p:cNvPicPr preferRelativeResize="0"/>
          <p:nvPr/>
        </p:nvPicPr>
        <p:blipFill>
          <a:blip r:embed="rId3">
            <a:alphaModFix/>
          </a:blip>
          <a:stretch>
            <a:fillRect/>
          </a:stretch>
        </p:blipFill>
        <p:spPr>
          <a:xfrm>
            <a:off x="4908375" y="1375350"/>
            <a:ext cx="3590577" cy="3587751"/>
          </a:xfrm>
          <a:prstGeom prst="rect">
            <a:avLst/>
          </a:prstGeom>
          <a:noFill/>
          <a:ln>
            <a:noFill/>
          </a:ln>
        </p:spPr>
      </p:pic>
      <p:pic>
        <p:nvPicPr>
          <p:cNvPr id="348" name="Google Shape;348;p23"/>
          <p:cNvPicPr preferRelativeResize="0"/>
          <p:nvPr/>
        </p:nvPicPr>
        <p:blipFill>
          <a:blip r:embed="rId4">
            <a:alphaModFix/>
          </a:blip>
          <a:stretch>
            <a:fillRect/>
          </a:stretch>
        </p:blipFill>
        <p:spPr>
          <a:xfrm>
            <a:off x="314800" y="1320375"/>
            <a:ext cx="3748025" cy="3697711"/>
          </a:xfrm>
          <a:prstGeom prst="rect">
            <a:avLst/>
          </a:prstGeom>
          <a:noFill/>
          <a:ln>
            <a:noFill/>
          </a:ln>
        </p:spPr>
      </p:pic>
      <p:pic>
        <p:nvPicPr>
          <p:cNvPr id="349" name="Google Shape;349;p23"/>
          <p:cNvPicPr preferRelativeResize="0"/>
          <p:nvPr/>
        </p:nvPicPr>
        <p:blipFill>
          <a:blip r:embed="rId5">
            <a:alphaModFix/>
          </a:blip>
          <a:stretch>
            <a:fillRect/>
          </a:stretch>
        </p:blipFill>
        <p:spPr>
          <a:xfrm>
            <a:off x="2396225" y="1177025"/>
            <a:ext cx="2512150" cy="552825"/>
          </a:xfrm>
          <a:prstGeom prst="rect">
            <a:avLst/>
          </a:prstGeom>
          <a:noFill/>
          <a:ln>
            <a:noFill/>
          </a:ln>
        </p:spPr>
      </p:pic>
      <p:pic>
        <p:nvPicPr>
          <p:cNvPr id="350" name="Google Shape;350;p23"/>
          <p:cNvPicPr preferRelativeResize="0"/>
          <p:nvPr/>
        </p:nvPicPr>
        <p:blipFill>
          <a:blip r:embed="rId6">
            <a:alphaModFix/>
          </a:blip>
          <a:stretch>
            <a:fillRect/>
          </a:stretch>
        </p:blipFill>
        <p:spPr>
          <a:xfrm>
            <a:off x="6884500" y="1150400"/>
            <a:ext cx="2259500" cy="606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a:t>
            </a:r>
            <a:endParaRPr/>
          </a:p>
        </p:txBody>
      </p:sp>
      <p:sp>
        <p:nvSpPr>
          <p:cNvPr id="356" name="Google Shape;356;p24"/>
          <p:cNvSpPr txBox="1">
            <a:spLocks noGrp="1"/>
          </p:cNvSpPr>
          <p:nvPr>
            <p:ph type="body" idx="1"/>
          </p:nvPr>
        </p:nvSpPr>
        <p:spPr>
          <a:xfrm>
            <a:off x="1303800" y="1704975"/>
            <a:ext cx="7030500" cy="254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p>
          <a:p>
            <a:pPr marL="0" indent="0">
              <a:lnSpc>
                <a:spcPct val="100000"/>
              </a:lnSpc>
              <a:buNone/>
            </a:pPr>
            <a:r>
              <a:rPr lang="en" b="1" dirty="0"/>
              <a:t>Ballot 1: </a:t>
            </a:r>
            <a:r>
              <a:rPr lang="en" dirty="0"/>
              <a:t>With a p-value &lt;0.05, we can reject the null hypothesis that there is no linear relationship between per capita income and Votes for. However, the </a:t>
            </a:r>
            <a:r>
              <a:rPr lang="en-US" dirty="0"/>
              <a:t>R</a:t>
            </a:r>
            <a:r>
              <a:rPr lang="en-US" baseline="30000" dirty="0"/>
              <a:t>2 </a:t>
            </a:r>
            <a:r>
              <a:rPr lang="en" dirty="0"/>
              <a:t>value of 0.099 is quite low and the relationship is almost insignificant and does not represent the proportion of  variance in Votes for. </a:t>
            </a:r>
            <a:endParaRPr dirty="0"/>
          </a:p>
          <a:p>
            <a:pPr marL="0" lvl="0" indent="0" algn="l" rtl="0">
              <a:lnSpc>
                <a:spcPct val="100000"/>
              </a:lnSpc>
              <a:spcBef>
                <a:spcPts val="0"/>
              </a:spcBef>
              <a:spcAft>
                <a:spcPts val="0"/>
              </a:spcAft>
              <a:buNone/>
            </a:pPr>
            <a:endParaRPr dirty="0"/>
          </a:p>
          <a:p>
            <a:pPr marL="0" indent="0">
              <a:lnSpc>
                <a:spcPct val="100000"/>
              </a:lnSpc>
              <a:buNone/>
            </a:pPr>
            <a:r>
              <a:rPr lang="en" b="1" dirty="0"/>
              <a:t>Ballot 2:</a:t>
            </a:r>
            <a:r>
              <a:rPr lang="en" dirty="0"/>
              <a:t> With a P-Value &lt; 0.05,  we can reject the null hypothesis that there is no linear relationship between per capita income and Votes for. However, with such a low </a:t>
            </a:r>
            <a:r>
              <a:rPr lang="en-US" dirty="0"/>
              <a:t>R</a:t>
            </a:r>
            <a:r>
              <a:rPr lang="en-US" baseline="30000" dirty="0"/>
              <a:t>2</a:t>
            </a:r>
            <a:endParaRPr lang="en-US" dirty="0"/>
          </a:p>
          <a:p>
            <a:pPr marL="0" lvl="0" indent="0" algn="l" rtl="0">
              <a:lnSpc>
                <a:spcPct val="100000"/>
              </a:lnSpc>
              <a:spcBef>
                <a:spcPts val="0"/>
              </a:spcBef>
              <a:spcAft>
                <a:spcPts val="0"/>
              </a:spcAft>
              <a:buNone/>
            </a:pPr>
            <a:r>
              <a:rPr lang="en" dirty="0"/>
              <a:t>value of 0.027, we are left with the knowledge that predictions of future values may not be accurate and have a high range of variability.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#3</a:t>
            </a:r>
            <a:endParaRPr/>
          </a:p>
        </p:txBody>
      </p:sp>
      <p:sp>
        <p:nvSpPr>
          <p:cNvPr id="362" name="Google Shape;362;p25"/>
          <p:cNvSpPr txBox="1">
            <a:spLocks noGrp="1"/>
          </p:cNvSpPr>
          <p:nvPr>
            <p:ph type="body" idx="1"/>
          </p:nvPr>
        </p:nvSpPr>
        <p:spPr>
          <a:xfrm>
            <a:off x="1303800" y="1300950"/>
            <a:ext cx="7030500" cy="3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Does </a:t>
            </a:r>
            <a:r>
              <a:rPr lang="en" b="1"/>
              <a:t>Size of County </a:t>
            </a:r>
            <a:r>
              <a:rPr lang="en"/>
              <a:t>and </a:t>
            </a:r>
            <a:r>
              <a:rPr lang="en" b="1"/>
              <a:t>Population </a:t>
            </a:r>
            <a:r>
              <a:rPr lang="en"/>
              <a:t>affect the votes in favor of each of the ballots ?</a:t>
            </a:r>
            <a:endParaRPr/>
          </a:p>
          <a:p>
            <a:pPr marL="0" lvl="0" indent="0" algn="l" rtl="0">
              <a:lnSpc>
                <a:spcPct val="100000"/>
              </a:lnSpc>
              <a:spcBef>
                <a:spcPts val="1600"/>
              </a:spcBef>
              <a:spcAft>
                <a:spcPts val="0"/>
              </a:spcAft>
              <a:buNone/>
            </a:pPr>
            <a:r>
              <a:rPr lang="en" i="1"/>
              <a:t>Null Hypothesis:</a:t>
            </a:r>
            <a:r>
              <a:rPr lang="en"/>
              <a:t> There is no linear relationship between Size of County</a:t>
            </a:r>
            <a:r>
              <a:rPr lang="en" b="1"/>
              <a:t> </a:t>
            </a:r>
            <a:r>
              <a:rPr lang="en"/>
              <a:t>and Population with </a:t>
            </a:r>
            <a:endParaRPr/>
          </a:p>
          <a:p>
            <a:pPr marL="914400" lvl="0" indent="457200" algn="l" rtl="0">
              <a:lnSpc>
                <a:spcPct val="100000"/>
              </a:lnSpc>
              <a:spcBef>
                <a:spcPts val="0"/>
              </a:spcBef>
              <a:spcAft>
                <a:spcPts val="0"/>
              </a:spcAft>
              <a:buNone/>
            </a:pPr>
            <a:r>
              <a:rPr lang="en"/>
              <a:t>Votes for.</a:t>
            </a:r>
            <a:endParaRPr/>
          </a:p>
          <a:p>
            <a:pPr marL="0" lvl="0" indent="0" algn="l" rtl="0">
              <a:lnSpc>
                <a:spcPct val="100000"/>
              </a:lnSpc>
              <a:spcBef>
                <a:spcPts val="0"/>
              </a:spcBef>
              <a:spcAft>
                <a:spcPts val="0"/>
              </a:spcAft>
              <a:buNone/>
            </a:pPr>
            <a:r>
              <a:rPr lang="en" i="1"/>
              <a:t>Alternative Hypothesis:</a:t>
            </a:r>
            <a:r>
              <a:rPr lang="en"/>
              <a:t> There is a linear relationship between Size of County</a:t>
            </a:r>
            <a:r>
              <a:rPr lang="en" b="1"/>
              <a:t> </a:t>
            </a:r>
            <a:r>
              <a:rPr lang="en"/>
              <a:t>and Population </a:t>
            </a:r>
            <a:endParaRPr/>
          </a:p>
          <a:p>
            <a:pPr marL="914400" lvl="0" indent="457200" algn="l" rtl="0">
              <a:lnSpc>
                <a:spcPct val="100000"/>
              </a:lnSpc>
              <a:spcBef>
                <a:spcPts val="0"/>
              </a:spcBef>
              <a:spcAft>
                <a:spcPts val="0"/>
              </a:spcAft>
              <a:buNone/>
            </a:pPr>
            <a:r>
              <a:rPr lang="en"/>
              <a:t>with Votes for.</a:t>
            </a:r>
            <a:endParaRPr/>
          </a:p>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ctr" rtl="0">
              <a:lnSpc>
                <a:spcPct val="100000"/>
              </a:lnSpc>
              <a:spcBef>
                <a:spcPts val="1600"/>
              </a:spcBef>
              <a:spcAft>
                <a:spcPts val="0"/>
              </a:spcAft>
              <a:buNone/>
            </a:pPr>
            <a:r>
              <a:rPr lang="en"/>
              <a:t>*Explain why we chose these variables here*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6"/>
          <p:cNvSpPr txBox="1">
            <a:spLocks noGrp="1"/>
          </p:cNvSpPr>
          <p:nvPr>
            <p:ph type="title"/>
          </p:nvPr>
        </p:nvSpPr>
        <p:spPr>
          <a:xfrm>
            <a:off x="1282535" y="725065"/>
            <a:ext cx="4572000" cy="499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pic>
        <p:nvPicPr>
          <p:cNvPr id="9" name="Picture 8">
            <a:extLst>
              <a:ext uri="{FF2B5EF4-FFF2-40B4-BE49-F238E27FC236}">
                <a16:creationId xmlns:a16="http://schemas.microsoft.com/office/drawing/2014/main" id="{38390B30-A464-444B-A0EE-6CCFB5671A09}"/>
              </a:ext>
            </a:extLst>
          </p:cNvPr>
          <p:cNvPicPr>
            <a:picLocks noChangeAspect="1"/>
          </p:cNvPicPr>
          <p:nvPr/>
        </p:nvPicPr>
        <p:blipFill rotWithShape="1">
          <a:blip r:embed="rId3"/>
          <a:srcRect r="11958"/>
          <a:stretch/>
        </p:blipFill>
        <p:spPr>
          <a:xfrm>
            <a:off x="0" y="2000639"/>
            <a:ext cx="4476307" cy="2167971"/>
          </a:xfrm>
          <a:prstGeom prst="rect">
            <a:avLst/>
          </a:prstGeom>
        </p:spPr>
      </p:pic>
      <p:pic>
        <p:nvPicPr>
          <p:cNvPr id="10" name="Picture 9">
            <a:extLst>
              <a:ext uri="{FF2B5EF4-FFF2-40B4-BE49-F238E27FC236}">
                <a16:creationId xmlns:a16="http://schemas.microsoft.com/office/drawing/2014/main" id="{E449AF4B-0DB8-4951-A28A-E2F894347696}"/>
              </a:ext>
            </a:extLst>
          </p:cNvPr>
          <p:cNvPicPr>
            <a:picLocks noChangeAspect="1"/>
          </p:cNvPicPr>
          <p:nvPr/>
        </p:nvPicPr>
        <p:blipFill rotWithShape="1">
          <a:blip r:embed="rId4"/>
          <a:srcRect r="9138"/>
          <a:stretch/>
        </p:blipFill>
        <p:spPr>
          <a:xfrm>
            <a:off x="4667694" y="2000639"/>
            <a:ext cx="4476306" cy="2167970"/>
          </a:xfrm>
          <a:prstGeom prst="rect">
            <a:avLst/>
          </a:prstGeom>
        </p:spPr>
      </p:pic>
      <p:sp>
        <p:nvSpPr>
          <p:cNvPr id="11" name="TextBox 10">
            <a:extLst>
              <a:ext uri="{FF2B5EF4-FFF2-40B4-BE49-F238E27FC236}">
                <a16:creationId xmlns:a16="http://schemas.microsoft.com/office/drawing/2014/main" id="{61FE155E-0C76-4CC3-8F58-4109791A3897}"/>
              </a:ext>
            </a:extLst>
          </p:cNvPr>
          <p:cNvSpPr txBox="1"/>
          <p:nvPr/>
        </p:nvSpPr>
        <p:spPr>
          <a:xfrm>
            <a:off x="255181" y="1692862"/>
            <a:ext cx="1403498" cy="307777"/>
          </a:xfrm>
          <a:prstGeom prst="rect">
            <a:avLst/>
          </a:prstGeom>
          <a:noFill/>
        </p:spPr>
        <p:txBody>
          <a:bodyPr wrap="square" rtlCol="0">
            <a:spAutoFit/>
          </a:bodyPr>
          <a:lstStyle/>
          <a:p>
            <a:r>
              <a:rPr lang="en-US" dirty="0"/>
              <a:t>Ballot 1</a:t>
            </a:r>
          </a:p>
        </p:txBody>
      </p:sp>
      <p:sp>
        <p:nvSpPr>
          <p:cNvPr id="17" name="TextBox 16">
            <a:extLst>
              <a:ext uri="{FF2B5EF4-FFF2-40B4-BE49-F238E27FC236}">
                <a16:creationId xmlns:a16="http://schemas.microsoft.com/office/drawing/2014/main" id="{0FFAB863-9395-456B-A9C9-31126E27F2BA}"/>
              </a:ext>
            </a:extLst>
          </p:cNvPr>
          <p:cNvSpPr txBox="1"/>
          <p:nvPr/>
        </p:nvSpPr>
        <p:spPr>
          <a:xfrm>
            <a:off x="4830725" y="1692861"/>
            <a:ext cx="1403498" cy="307777"/>
          </a:xfrm>
          <a:prstGeom prst="rect">
            <a:avLst/>
          </a:prstGeom>
          <a:noFill/>
        </p:spPr>
        <p:txBody>
          <a:bodyPr wrap="square" rtlCol="0">
            <a:spAutoFit/>
          </a:bodyPr>
          <a:lstStyle/>
          <a:p>
            <a:r>
              <a:rPr lang="en-US" dirty="0"/>
              <a:t>Ballot 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a:t>
            </a:r>
            <a:endParaRPr/>
          </a:p>
        </p:txBody>
      </p:sp>
      <p:sp>
        <p:nvSpPr>
          <p:cNvPr id="377" name="Google Shape;377;p27"/>
          <p:cNvSpPr txBox="1">
            <a:spLocks noGrp="1"/>
          </p:cNvSpPr>
          <p:nvPr>
            <p:ph type="body" idx="1"/>
          </p:nvPr>
        </p:nvSpPr>
        <p:spPr>
          <a:xfrm>
            <a:off x="1148316" y="1597874"/>
            <a:ext cx="7185984" cy="27402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2"/>
                </a:solidFill>
                <a:latin typeface="Nunito" panose="020B0604020202020204" charset="0"/>
              </a:rPr>
              <a:t>We will be using the normalized data set, since the Size of County and Population are on different scales. With a correlation of -0.019, there is very less overlap between the two variables which indicates that they can be a good set of predictor variables </a:t>
            </a:r>
            <a:r>
              <a:rPr lang="en-US">
                <a:solidFill>
                  <a:schemeClr val="bg2"/>
                </a:solidFill>
                <a:latin typeface="Nunito" panose="020B0604020202020204" charset="0"/>
              </a:rPr>
              <a:t>to be used. </a:t>
            </a:r>
            <a:endParaRPr dirty="0">
              <a:solidFill>
                <a:schemeClr val="bg2"/>
              </a:solidFill>
              <a:latin typeface="Nunito" panose="020B0604020202020204" charset="0"/>
            </a:endParaRPr>
          </a:p>
          <a:p>
            <a:pPr marL="0" indent="0">
              <a:spcBef>
                <a:spcPts val="1600"/>
              </a:spcBef>
              <a:buNone/>
            </a:pPr>
            <a:r>
              <a:rPr lang="en" b="1" dirty="0">
                <a:solidFill>
                  <a:schemeClr val="bg2"/>
                </a:solidFill>
                <a:latin typeface="Nunito" panose="020B0604020202020204" charset="0"/>
              </a:rPr>
              <a:t>Ballot 1:</a:t>
            </a:r>
            <a:r>
              <a:rPr lang="en" dirty="0">
                <a:solidFill>
                  <a:schemeClr val="bg2"/>
                </a:solidFill>
                <a:latin typeface="Nunito" panose="020B0604020202020204" charset="0"/>
              </a:rPr>
              <a:t> WIth a p value &lt;0.05, we can reject the null hypothesis that there is no linear linear relationship between Size of County, Population and the Votes for. With a high </a:t>
            </a:r>
            <a:r>
              <a:rPr lang="en-US" dirty="0"/>
              <a:t>R</a:t>
            </a:r>
            <a:r>
              <a:rPr lang="en-US" baseline="30000" dirty="0"/>
              <a:t>2</a:t>
            </a:r>
            <a:r>
              <a:rPr lang="en" dirty="0">
                <a:solidFill>
                  <a:schemeClr val="bg2"/>
                </a:solidFill>
                <a:latin typeface="Nunito" panose="020B0604020202020204" charset="0"/>
              </a:rPr>
              <a:t> value of </a:t>
            </a:r>
            <a:r>
              <a:rPr lang="en" sz="1400" dirty="0">
                <a:solidFill>
                  <a:schemeClr val="bg2"/>
                </a:solidFill>
                <a:latin typeface="Nunito" panose="020B0604020202020204" charset="0"/>
              </a:rPr>
              <a:t>0.657 , the relationship is also significant. </a:t>
            </a:r>
            <a:endParaRPr sz="1400" dirty="0">
              <a:solidFill>
                <a:schemeClr val="bg2"/>
              </a:solidFill>
              <a:latin typeface="Nunito" panose="020B0604020202020204" charset="0"/>
            </a:endParaRPr>
          </a:p>
          <a:p>
            <a:pPr marL="0" indent="0">
              <a:spcBef>
                <a:spcPts val="1600"/>
              </a:spcBef>
              <a:spcAft>
                <a:spcPts val="1600"/>
              </a:spcAft>
              <a:buNone/>
            </a:pPr>
            <a:r>
              <a:rPr lang="en" b="1" dirty="0">
                <a:solidFill>
                  <a:schemeClr val="bg2"/>
                </a:solidFill>
                <a:latin typeface="Nunito" panose="020B0604020202020204" charset="0"/>
              </a:rPr>
              <a:t>Ballot 2:</a:t>
            </a:r>
            <a:r>
              <a:rPr lang="en" dirty="0">
                <a:solidFill>
                  <a:schemeClr val="bg2"/>
                </a:solidFill>
                <a:highlight>
                  <a:srgbClr val="F0F0F0"/>
                </a:highlight>
                <a:latin typeface="Nunito" panose="020B0604020202020204" charset="0"/>
                <a:ea typeface="Verdana"/>
                <a:cs typeface="Verdana"/>
                <a:sym typeface="Verdana"/>
              </a:rPr>
              <a:t> </a:t>
            </a:r>
            <a:r>
              <a:rPr lang="en" dirty="0">
                <a:solidFill>
                  <a:schemeClr val="bg2"/>
                </a:solidFill>
                <a:latin typeface="Nunito" panose="020B0604020202020204" charset="0"/>
              </a:rPr>
              <a:t>WIth a p value &lt;0.05, we can reject the null hypothesis that there is no linear linear relationship between Size of County, Population and the Votes for. With a high </a:t>
            </a:r>
            <a:r>
              <a:rPr lang="en-US" dirty="0"/>
              <a:t>R</a:t>
            </a:r>
            <a:r>
              <a:rPr lang="en-US" baseline="30000" dirty="0"/>
              <a:t>2</a:t>
            </a:r>
            <a:r>
              <a:rPr lang="en" dirty="0">
                <a:solidFill>
                  <a:schemeClr val="bg2"/>
                </a:solidFill>
                <a:latin typeface="Nunito" panose="020B0604020202020204" charset="0"/>
              </a:rPr>
              <a:t> value of 0.705 , the relationship is quite significant</a:t>
            </a:r>
            <a:r>
              <a:rPr lang="en" sz="1400" dirty="0">
                <a:solidFill>
                  <a:schemeClr val="bg2"/>
                </a:solidFill>
                <a:latin typeface="Nunito" panose="020B0604020202020204" charset="0"/>
              </a:rPr>
              <a:t>. </a:t>
            </a:r>
            <a:endParaRPr sz="1200" dirty="0">
              <a:solidFill>
                <a:schemeClr val="bg2"/>
              </a:solidFill>
              <a:highlight>
                <a:srgbClr val="F0F0F0"/>
              </a:highlight>
              <a:latin typeface="Nunito" panose="020B0604020202020204" charset="0"/>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lvl="0"/>
            <a:r>
              <a:rPr lang="en-US" dirty="0"/>
              <a:t>Results and Summary for Question 1</a:t>
            </a:r>
            <a:endParaRPr dirty="0"/>
          </a:p>
        </p:txBody>
      </p:sp>
      <p:sp>
        <p:nvSpPr>
          <p:cNvPr id="383" name="Google Shape;383;p28"/>
          <p:cNvSpPr txBox="1">
            <a:spLocks noGrp="1"/>
          </p:cNvSpPr>
          <p:nvPr>
            <p:ph type="body" idx="1"/>
          </p:nvPr>
        </p:nvSpPr>
        <p:spPr>
          <a:xfrm>
            <a:off x="1303800" y="1300950"/>
            <a:ext cx="7030500" cy="25416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The majority of churches have less than 10,000 church members as shown by both graphs. Most of the data points are within 0 to 10,000 members. The graph shows linear relationship between votes for and church members. The relationship is stronger in Ballot 2 and more linear. What we can gather from this is that the high the church members, the higher the votes. Although the votes for both ballots are linear with the number of church members, there are few counties in which number of votes are less with more church members for ballot 1.</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DF1C-B584-4D63-B686-710C4935C47B}"/>
              </a:ext>
            </a:extLst>
          </p:cNvPr>
          <p:cNvSpPr>
            <a:spLocks noGrp="1"/>
          </p:cNvSpPr>
          <p:nvPr>
            <p:ph type="title"/>
          </p:nvPr>
        </p:nvSpPr>
        <p:spPr/>
        <p:txBody>
          <a:bodyPr/>
          <a:lstStyle/>
          <a:p>
            <a:r>
              <a:rPr lang="en-US" dirty="0"/>
              <a:t>Results and Summary for Question 2</a:t>
            </a:r>
          </a:p>
        </p:txBody>
      </p:sp>
      <p:sp>
        <p:nvSpPr>
          <p:cNvPr id="3" name="Text Placeholder 2">
            <a:extLst>
              <a:ext uri="{FF2B5EF4-FFF2-40B4-BE49-F238E27FC236}">
                <a16:creationId xmlns:a16="http://schemas.microsoft.com/office/drawing/2014/main" id="{1604071E-EF7D-4211-BD61-40A8A1E106C3}"/>
              </a:ext>
            </a:extLst>
          </p:cNvPr>
          <p:cNvSpPr>
            <a:spLocks noGrp="1"/>
          </p:cNvSpPr>
          <p:nvPr>
            <p:ph type="body" idx="1"/>
          </p:nvPr>
        </p:nvSpPr>
        <p:spPr/>
        <p:txBody>
          <a:bodyPr/>
          <a:lstStyle/>
          <a:p>
            <a:pPr marL="146050" indent="0">
              <a:buNone/>
            </a:pPr>
            <a:r>
              <a:rPr lang="en-US" dirty="0"/>
              <a:t>For both Ballot 1 and Ballot 2, we can see that the majority of voters are in the between the income range of $10,000 and $25,000. This makes sense because if you have less than $10,000, people don’t want to risk losing what little money they have. Most of the voters are concentrated in the middle of the graph, and the number of votes gets higher the closer it is to the middle. For ballot 1, number of voters(greater than 8,000) was greater than the number of voters for ballot 2, within the income range of $10,000 and $25,000. Number of votes were spread evenly in income range $20,000 to $25,000 for ballot 1, but the votes were very less in the same range for ballot 2.</a:t>
            </a:r>
          </a:p>
        </p:txBody>
      </p:sp>
    </p:spTree>
    <p:extLst>
      <p:ext uri="{BB962C8B-B14F-4D97-AF65-F5344CB8AC3E}">
        <p14:creationId xmlns:p14="http://schemas.microsoft.com/office/powerpoint/2010/main" val="965528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FA74-BD6A-42A2-9B11-C65012F5629C}"/>
              </a:ext>
            </a:extLst>
          </p:cNvPr>
          <p:cNvSpPr>
            <a:spLocks noGrp="1"/>
          </p:cNvSpPr>
          <p:nvPr>
            <p:ph type="title"/>
          </p:nvPr>
        </p:nvSpPr>
        <p:spPr/>
        <p:txBody>
          <a:bodyPr/>
          <a:lstStyle/>
          <a:p>
            <a:r>
              <a:rPr lang="en-US" dirty="0"/>
              <a:t>Results and Summary for Question 3</a:t>
            </a:r>
          </a:p>
        </p:txBody>
      </p:sp>
      <p:sp>
        <p:nvSpPr>
          <p:cNvPr id="3" name="Text Placeholder 2">
            <a:extLst>
              <a:ext uri="{FF2B5EF4-FFF2-40B4-BE49-F238E27FC236}">
                <a16:creationId xmlns:a16="http://schemas.microsoft.com/office/drawing/2014/main" id="{5E815E97-E46E-4115-B082-9B3C7F6AAF5E}"/>
              </a:ext>
            </a:extLst>
          </p:cNvPr>
          <p:cNvSpPr>
            <a:spLocks noGrp="1"/>
          </p:cNvSpPr>
          <p:nvPr>
            <p:ph type="body" idx="1"/>
          </p:nvPr>
        </p:nvSpPr>
        <p:spPr/>
        <p:txBody>
          <a:bodyPr/>
          <a:lstStyle/>
          <a:p>
            <a:pPr marL="146050" indent="0">
              <a:buNone/>
            </a:pPr>
            <a:r>
              <a:rPr lang="en-US" dirty="0"/>
              <a:t>We can see that most of the population/size of county are in the low range of voting. The majority of data points are concentrated in the lower left corner. Most of these points are between 1 and -1 for Votes For. There are however points that above 1, but the frequency of these points are significantly less than the points lower than 1. We can gather that the majority of the population/size of county don’t vote for “Votes for” a lot.</a:t>
            </a:r>
          </a:p>
        </p:txBody>
      </p:sp>
    </p:spTree>
    <p:extLst>
      <p:ext uri="{BB962C8B-B14F-4D97-AF65-F5344CB8AC3E}">
        <p14:creationId xmlns:p14="http://schemas.microsoft.com/office/powerpoint/2010/main" val="2081038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9"/>
          <p:cNvSpPr txBox="1">
            <a:spLocks noGrp="1"/>
          </p:cNvSpPr>
          <p:nvPr>
            <p:ph type="title"/>
          </p:nvPr>
        </p:nvSpPr>
        <p:spPr>
          <a:xfrm>
            <a:off x="0" y="357650"/>
            <a:ext cx="6099000" cy="3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0">
                <a:solidFill>
                  <a:srgbClr val="000000"/>
                </a:solidFill>
                <a:latin typeface="Arial"/>
                <a:ea typeface="Arial"/>
                <a:cs typeface="Arial"/>
                <a:sym typeface="Arial"/>
              </a:rPr>
              <a:t>Pre-processing – R screenshot</a:t>
            </a:r>
            <a:endParaRPr sz="1200"/>
          </a:p>
        </p:txBody>
      </p:sp>
      <p:pic>
        <p:nvPicPr>
          <p:cNvPr id="389" name="Google Shape;389;p29"/>
          <p:cNvPicPr preferRelativeResize="0"/>
          <p:nvPr/>
        </p:nvPicPr>
        <p:blipFill>
          <a:blip r:embed="rId3">
            <a:alphaModFix/>
          </a:blip>
          <a:stretch>
            <a:fillRect/>
          </a:stretch>
        </p:blipFill>
        <p:spPr>
          <a:xfrm>
            <a:off x="0" y="716161"/>
            <a:ext cx="6098999" cy="4427339"/>
          </a:xfrm>
          <a:prstGeom prst="rect">
            <a:avLst/>
          </a:prstGeom>
          <a:noFill/>
          <a:ln>
            <a:noFill/>
          </a:ln>
        </p:spPr>
      </p:pic>
      <p:sp>
        <p:nvSpPr>
          <p:cNvPr id="390" name="Google Shape;390;p29"/>
          <p:cNvSpPr txBox="1"/>
          <p:nvPr/>
        </p:nvSpPr>
        <p:spPr>
          <a:xfrm>
            <a:off x="3377575" y="0"/>
            <a:ext cx="2891100" cy="135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Nunito"/>
                <a:ea typeface="Nunito"/>
                <a:cs typeface="Nunito"/>
                <a:sym typeface="Nunito"/>
              </a:rPr>
              <a:t>Appendix</a:t>
            </a:r>
            <a:endParaRPr sz="3600" b="1">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8ADDB-2F86-48B0-B018-6F8309B0EC71}"/>
              </a:ext>
            </a:extLst>
          </p:cNvPr>
          <p:cNvSpPr>
            <a:spLocks noGrp="1"/>
          </p:cNvSpPr>
          <p:nvPr>
            <p:ph type="title"/>
          </p:nvPr>
        </p:nvSpPr>
        <p:spPr/>
        <p:txBody>
          <a:bodyPr/>
          <a:lstStyle/>
          <a:p>
            <a:r>
              <a:rPr lang="en-US" dirty="0"/>
              <a:t>Data Cleaning and Pre-Processing</a:t>
            </a:r>
          </a:p>
        </p:txBody>
      </p:sp>
      <p:sp>
        <p:nvSpPr>
          <p:cNvPr id="5" name="Text Placeholder 4">
            <a:extLst>
              <a:ext uri="{FF2B5EF4-FFF2-40B4-BE49-F238E27FC236}">
                <a16:creationId xmlns:a16="http://schemas.microsoft.com/office/drawing/2014/main" id="{C7A927DB-320C-4F7D-A316-C640E7721AD1}"/>
              </a:ext>
            </a:extLst>
          </p:cNvPr>
          <p:cNvSpPr>
            <a:spLocks noGrp="1"/>
          </p:cNvSpPr>
          <p:nvPr>
            <p:ph type="body" idx="1"/>
          </p:nvPr>
        </p:nvSpPr>
        <p:spPr>
          <a:xfrm>
            <a:off x="627459" y="1243386"/>
            <a:ext cx="3445559" cy="326453"/>
          </a:xfrm>
        </p:spPr>
        <p:txBody>
          <a:bodyPr/>
          <a:lstStyle/>
          <a:p>
            <a:r>
              <a:rPr lang="en-US" dirty="0"/>
              <a:t>Errors and Anomalies</a:t>
            </a:r>
          </a:p>
        </p:txBody>
      </p:sp>
      <p:sp>
        <p:nvSpPr>
          <p:cNvPr id="6" name="Content Placeholder 5">
            <a:extLst>
              <a:ext uri="{FF2B5EF4-FFF2-40B4-BE49-F238E27FC236}">
                <a16:creationId xmlns:a16="http://schemas.microsoft.com/office/drawing/2014/main" id="{1BD3785D-C46F-4A49-AD96-735A7F9A1B26}"/>
              </a:ext>
            </a:extLst>
          </p:cNvPr>
          <p:cNvSpPr>
            <a:spLocks noGrp="1"/>
          </p:cNvSpPr>
          <p:nvPr>
            <p:ph sz="half" idx="2"/>
          </p:nvPr>
        </p:nvSpPr>
        <p:spPr>
          <a:xfrm>
            <a:off x="201409" y="1569839"/>
            <a:ext cx="4062247" cy="3072408"/>
          </a:xfrm>
        </p:spPr>
        <p:txBody>
          <a:bodyPr>
            <a:noAutofit/>
          </a:bodyPr>
          <a:lstStyle/>
          <a:p>
            <a:pPr marL="385763" indent="-385763" fontAlgn="base">
              <a:lnSpc>
                <a:spcPct val="170000"/>
              </a:lnSpc>
              <a:buFont typeface="+mj-lt"/>
              <a:buAutoNum type="arabicPeriod"/>
            </a:pPr>
            <a:r>
              <a:rPr lang="en-US" sz="900" dirty="0">
                <a:solidFill>
                  <a:schemeClr val="bg2"/>
                </a:solidFill>
              </a:rPr>
              <a:t>Miscalculation in Total Population . Miscalculation in Population Density as a Result</a:t>
            </a:r>
          </a:p>
          <a:p>
            <a:pPr marL="385763" indent="-385763" fontAlgn="base">
              <a:lnSpc>
                <a:spcPct val="170000"/>
              </a:lnSpc>
              <a:buFont typeface="+mj-lt"/>
              <a:buAutoNum type="arabicPeriod"/>
            </a:pPr>
            <a:r>
              <a:rPr lang="en-US" sz="900" dirty="0">
                <a:solidFill>
                  <a:schemeClr val="bg2"/>
                </a:solidFill>
              </a:rPr>
              <a:t>Miscalculations in Total Votes and Votes For/Against</a:t>
            </a:r>
          </a:p>
          <a:p>
            <a:pPr marL="385763" indent="-385763" fontAlgn="base">
              <a:lnSpc>
                <a:spcPct val="170000"/>
              </a:lnSpc>
              <a:buFont typeface="+mj-lt"/>
              <a:buAutoNum type="arabicPeriod"/>
            </a:pPr>
            <a:r>
              <a:rPr lang="en-US" sz="900" dirty="0">
                <a:solidFill>
                  <a:schemeClr val="bg2"/>
                </a:solidFill>
              </a:rPr>
              <a:t>Null Value in No. of Church Members Column (row 498)</a:t>
            </a:r>
          </a:p>
          <a:p>
            <a:pPr marL="385763" indent="-385763" fontAlgn="base">
              <a:lnSpc>
                <a:spcPct val="170000"/>
              </a:lnSpc>
              <a:buFont typeface="+mj-lt"/>
              <a:buAutoNum type="arabicPeriod"/>
            </a:pPr>
            <a:r>
              <a:rPr lang="en-US" sz="900" dirty="0">
                <a:solidFill>
                  <a:schemeClr val="bg2"/>
                </a:solidFill>
              </a:rPr>
              <a:t>Total Votes are more than Total Population for some given counties.</a:t>
            </a:r>
          </a:p>
          <a:p>
            <a:pPr marL="385763" indent="-385763" fontAlgn="base">
              <a:lnSpc>
                <a:spcPct val="170000"/>
              </a:lnSpc>
              <a:buFont typeface="+mj-lt"/>
              <a:buAutoNum type="arabicPeriod"/>
            </a:pPr>
            <a:r>
              <a:rPr lang="en-US" sz="900" dirty="0">
                <a:solidFill>
                  <a:schemeClr val="bg2"/>
                </a:solidFill>
              </a:rPr>
              <a:t>Wrong formats for percent white, percent black, percent other, percent male, percent female, poverty rate, and unemployment rate. </a:t>
            </a:r>
          </a:p>
          <a:p>
            <a:pPr marL="385763" indent="-385763" fontAlgn="base">
              <a:lnSpc>
                <a:spcPct val="170000"/>
              </a:lnSpc>
              <a:buFont typeface="+mj-lt"/>
              <a:buAutoNum type="arabicPeriod"/>
            </a:pPr>
            <a:r>
              <a:rPr lang="en-US" sz="900" dirty="0">
                <a:solidFill>
                  <a:schemeClr val="bg2"/>
                </a:solidFill>
              </a:rPr>
              <a:t>Outliers in the data set can affect the accuracy of the regression equation. </a:t>
            </a:r>
          </a:p>
          <a:p>
            <a:pPr marL="385763" indent="-385763" fontAlgn="base">
              <a:lnSpc>
                <a:spcPct val="170000"/>
              </a:lnSpc>
              <a:buFont typeface="+mj-lt"/>
              <a:buAutoNum type="arabicPeriod"/>
            </a:pPr>
            <a:r>
              <a:rPr lang="en-US" sz="900" dirty="0">
                <a:solidFill>
                  <a:schemeClr val="bg2"/>
                </a:solidFill>
              </a:rPr>
              <a:t>Different variables have varying scales- for example – No. of churches vs. Population which could lead to inaccurate regression equations. </a:t>
            </a:r>
          </a:p>
          <a:p>
            <a:pPr marL="385763" indent="-385763" fontAlgn="base">
              <a:lnSpc>
                <a:spcPct val="170000"/>
              </a:lnSpc>
              <a:buFont typeface="+mj-lt"/>
              <a:buAutoNum type="arabicPeriod"/>
            </a:pPr>
            <a:r>
              <a:rPr lang="en-US" sz="900" dirty="0">
                <a:solidFill>
                  <a:schemeClr val="bg2"/>
                </a:solidFill>
              </a:rPr>
              <a:t>If there is a high overlap in the data contained in the independent variables while running a multiple linear regression and can lead to overfitting. </a:t>
            </a:r>
          </a:p>
          <a:p>
            <a:endParaRPr lang="en-US" sz="900" dirty="0"/>
          </a:p>
        </p:txBody>
      </p:sp>
      <p:sp>
        <p:nvSpPr>
          <p:cNvPr id="7" name="Text Placeholder 6">
            <a:extLst>
              <a:ext uri="{FF2B5EF4-FFF2-40B4-BE49-F238E27FC236}">
                <a16:creationId xmlns:a16="http://schemas.microsoft.com/office/drawing/2014/main" id="{FA3232B5-5E0C-488E-BD86-FF434FCBDDCA}"/>
              </a:ext>
            </a:extLst>
          </p:cNvPr>
          <p:cNvSpPr>
            <a:spLocks noGrp="1"/>
          </p:cNvSpPr>
          <p:nvPr>
            <p:ph type="body" sz="quarter" idx="3"/>
          </p:nvPr>
        </p:nvSpPr>
        <p:spPr>
          <a:xfrm>
            <a:off x="4975289" y="1243385"/>
            <a:ext cx="3445559" cy="326454"/>
          </a:xfrm>
        </p:spPr>
        <p:txBody>
          <a:bodyPr/>
          <a:lstStyle/>
          <a:p>
            <a:r>
              <a:rPr lang="en-US" dirty="0"/>
              <a:t>Remedy</a:t>
            </a:r>
          </a:p>
        </p:txBody>
      </p:sp>
      <p:sp>
        <p:nvSpPr>
          <p:cNvPr id="8" name="Content Placeholder 7">
            <a:extLst>
              <a:ext uri="{FF2B5EF4-FFF2-40B4-BE49-F238E27FC236}">
                <a16:creationId xmlns:a16="http://schemas.microsoft.com/office/drawing/2014/main" id="{D50B4007-2196-4454-AD98-175877FC9061}"/>
              </a:ext>
            </a:extLst>
          </p:cNvPr>
          <p:cNvSpPr>
            <a:spLocks noGrp="1"/>
          </p:cNvSpPr>
          <p:nvPr>
            <p:ph sz="quarter" idx="4"/>
          </p:nvPr>
        </p:nvSpPr>
        <p:spPr>
          <a:xfrm>
            <a:off x="4454294" y="1569840"/>
            <a:ext cx="4285669" cy="3299816"/>
          </a:xfrm>
        </p:spPr>
        <p:txBody>
          <a:bodyPr>
            <a:normAutofit fontScale="32500" lnSpcReduction="20000"/>
          </a:bodyPr>
          <a:lstStyle/>
          <a:p>
            <a:pPr marL="385763" indent="-385763">
              <a:lnSpc>
                <a:spcPct val="170000"/>
              </a:lnSpc>
              <a:buFont typeface="+mj-lt"/>
              <a:buAutoNum type="arabicPeriod"/>
            </a:pPr>
            <a:r>
              <a:rPr lang="en-US" sz="2800" dirty="0">
                <a:solidFill>
                  <a:schemeClr val="bg2"/>
                </a:solidFill>
              </a:rPr>
              <a:t>Re-calculated sum of all age group numbers and replaced values in the population column using a SUM formula in Excel. Re-calculated population density based on the new population and the size of county. </a:t>
            </a:r>
          </a:p>
          <a:p>
            <a:pPr marL="385763" indent="-385763">
              <a:lnSpc>
                <a:spcPct val="170000"/>
              </a:lnSpc>
              <a:buFont typeface="+mj-lt"/>
              <a:buAutoNum type="arabicPeriod"/>
            </a:pPr>
            <a:r>
              <a:rPr lang="en-US" sz="2800" dirty="0">
                <a:solidFill>
                  <a:schemeClr val="bg2"/>
                </a:solidFill>
              </a:rPr>
              <a:t>Re-calculated the total votes as a sum of Votes For / Against and replaced the values using a SUM formula in Excel. </a:t>
            </a:r>
          </a:p>
          <a:p>
            <a:pPr marL="385763" indent="-385763">
              <a:lnSpc>
                <a:spcPct val="170000"/>
              </a:lnSpc>
              <a:buFont typeface="+mj-lt"/>
              <a:buAutoNum type="arabicPeriod"/>
            </a:pPr>
            <a:r>
              <a:rPr lang="en-US" sz="2800" dirty="0">
                <a:solidFill>
                  <a:schemeClr val="bg2"/>
                </a:solidFill>
              </a:rPr>
              <a:t>Checked for missing values and their corresponding rows in R and deleted the row.</a:t>
            </a:r>
          </a:p>
          <a:p>
            <a:pPr marL="385763" indent="-385763">
              <a:lnSpc>
                <a:spcPct val="170000"/>
              </a:lnSpc>
              <a:buFont typeface="+mj-lt"/>
              <a:buAutoNum type="arabicPeriod"/>
            </a:pPr>
            <a:r>
              <a:rPr lang="en-US" sz="2800" dirty="0">
                <a:solidFill>
                  <a:schemeClr val="bg2"/>
                </a:solidFill>
              </a:rPr>
              <a:t>Removed the rows which contained higher Total votes than total population. </a:t>
            </a:r>
          </a:p>
          <a:p>
            <a:pPr marL="385763" indent="-385763">
              <a:lnSpc>
                <a:spcPct val="170000"/>
              </a:lnSpc>
              <a:buFont typeface="+mj-lt"/>
              <a:buAutoNum type="arabicPeriod"/>
            </a:pPr>
            <a:r>
              <a:rPr lang="en-US" sz="2800" dirty="0">
                <a:solidFill>
                  <a:schemeClr val="bg2"/>
                </a:solidFill>
              </a:rPr>
              <a:t>Changed formats of all columns in Excel to the number format. </a:t>
            </a:r>
          </a:p>
          <a:p>
            <a:pPr marL="385763" indent="-385763">
              <a:lnSpc>
                <a:spcPct val="170000"/>
              </a:lnSpc>
              <a:buFont typeface="+mj-lt"/>
              <a:buAutoNum type="arabicPeriod"/>
            </a:pPr>
            <a:r>
              <a:rPr lang="en-US" sz="2800" dirty="0">
                <a:solidFill>
                  <a:schemeClr val="bg2"/>
                </a:solidFill>
              </a:rPr>
              <a:t>Checked for outliers of each variable on R and deleted all rows with outlier values. </a:t>
            </a:r>
          </a:p>
          <a:p>
            <a:pPr marL="385763" indent="-385763">
              <a:lnSpc>
                <a:spcPct val="170000"/>
              </a:lnSpc>
              <a:buFont typeface="+mj-lt"/>
              <a:buAutoNum type="arabicPeriod"/>
            </a:pPr>
            <a:r>
              <a:rPr lang="en-US" sz="2800" dirty="0">
                <a:solidFill>
                  <a:schemeClr val="bg2"/>
                </a:solidFill>
              </a:rPr>
              <a:t>Normalized all continuous variables in R</a:t>
            </a:r>
          </a:p>
          <a:p>
            <a:pPr marL="385763" indent="-385763">
              <a:lnSpc>
                <a:spcPct val="170000"/>
              </a:lnSpc>
              <a:buFont typeface="+mj-lt"/>
              <a:buAutoNum type="arabicPeriod"/>
            </a:pPr>
            <a:r>
              <a:rPr lang="en-US" sz="2800" dirty="0">
                <a:solidFill>
                  <a:schemeClr val="bg2"/>
                </a:solidFill>
              </a:rPr>
              <a:t>Checked the correlation of all the continuous variables in R</a:t>
            </a:r>
          </a:p>
          <a:p>
            <a:pPr marL="385763" indent="-385763">
              <a:buFont typeface="+mj-lt"/>
              <a:buAutoNum type="arabicPeriod"/>
            </a:pPr>
            <a:endParaRPr lang="en-US" sz="2800" dirty="0">
              <a:solidFill>
                <a:schemeClr val="bg2"/>
              </a:solidFill>
            </a:endParaRPr>
          </a:p>
          <a:p>
            <a:pPr marL="385763" indent="-385763">
              <a:buFont typeface="+mj-lt"/>
              <a:buAutoNum type="arabicPeriod"/>
            </a:pPr>
            <a:endParaRPr lang="en-US" sz="2800" dirty="0">
              <a:solidFill>
                <a:schemeClr val="bg2"/>
              </a:solidFill>
            </a:endParaRPr>
          </a:p>
          <a:p>
            <a:pPr marL="385763" indent="-385763">
              <a:buFont typeface="+mj-lt"/>
              <a:buAutoNum type="arabicPeriod"/>
            </a:pPr>
            <a:endParaRPr lang="en-US" dirty="0"/>
          </a:p>
        </p:txBody>
      </p:sp>
    </p:spTree>
    <p:extLst>
      <p:ext uri="{BB962C8B-B14F-4D97-AF65-F5344CB8AC3E}">
        <p14:creationId xmlns:p14="http://schemas.microsoft.com/office/powerpoint/2010/main" val="399735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0"/>
          <p:cNvSpPr txBox="1">
            <a:spLocks noGrp="1"/>
          </p:cNvSpPr>
          <p:nvPr>
            <p:ph type="title"/>
          </p:nvPr>
        </p:nvSpPr>
        <p:spPr>
          <a:xfrm>
            <a:off x="0" y="354750"/>
            <a:ext cx="6099000" cy="3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0">
                <a:solidFill>
                  <a:srgbClr val="000000"/>
                </a:solidFill>
                <a:latin typeface="Arial"/>
                <a:ea typeface="Arial"/>
                <a:cs typeface="Arial"/>
                <a:sym typeface="Arial"/>
              </a:rPr>
              <a:t>Pre-processing – R screenshot</a:t>
            </a:r>
            <a:endParaRPr sz="1200"/>
          </a:p>
        </p:txBody>
      </p:sp>
      <p:pic>
        <p:nvPicPr>
          <p:cNvPr id="396" name="Google Shape;396;p30"/>
          <p:cNvPicPr preferRelativeResize="0"/>
          <p:nvPr/>
        </p:nvPicPr>
        <p:blipFill>
          <a:blip r:embed="rId3">
            <a:alphaModFix/>
          </a:blip>
          <a:stretch>
            <a:fillRect/>
          </a:stretch>
        </p:blipFill>
        <p:spPr>
          <a:xfrm>
            <a:off x="0" y="713250"/>
            <a:ext cx="8040450" cy="4430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Alteryx 2019.3 workflow screenshot</a:t>
            </a:r>
            <a:endParaRPr/>
          </a:p>
        </p:txBody>
      </p:sp>
      <p:pic>
        <p:nvPicPr>
          <p:cNvPr id="402" name="Google Shape;402;p31"/>
          <p:cNvPicPr preferRelativeResize="0"/>
          <p:nvPr/>
        </p:nvPicPr>
        <p:blipFill>
          <a:blip r:embed="rId3">
            <a:alphaModFix/>
          </a:blip>
          <a:stretch>
            <a:fillRect/>
          </a:stretch>
        </p:blipFill>
        <p:spPr>
          <a:xfrm>
            <a:off x="1173850" y="1852904"/>
            <a:ext cx="7450425" cy="2708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5"/>
          <p:cNvSpPr txBox="1">
            <a:spLocks noGrp="1"/>
          </p:cNvSpPr>
          <p:nvPr>
            <p:ph type="title"/>
          </p:nvPr>
        </p:nvSpPr>
        <p:spPr>
          <a:xfrm>
            <a:off x="1239500" y="2020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Cleaned dataset (without unused variables)</a:t>
            </a:r>
            <a:endParaRPr sz="2400"/>
          </a:p>
        </p:txBody>
      </p:sp>
      <p:pic>
        <p:nvPicPr>
          <p:cNvPr id="294" name="Google Shape;294;p15"/>
          <p:cNvPicPr preferRelativeResize="0"/>
          <p:nvPr/>
        </p:nvPicPr>
        <p:blipFill>
          <a:blip r:embed="rId3">
            <a:alphaModFix/>
          </a:blip>
          <a:stretch>
            <a:fillRect/>
          </a:stretch>
        </p:blipFill>
        <p:spPr>
          <a:xfrm>
            <a:off x="1781175" y="925150"/>
            <a:ext cx="4523773" cy="3637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Cleaned dataset</a:t>
            </a:r>
            <a:endParaRPr/>
          </a:p>
        </p:txBody>
      </p:sp>
      <p:pic>
        <p:nvPicPr>
          <p:cNvPr id="300" name="Google Shape;300;p16"/>
          <p:cNvPicPr preferRelativeResize="0"/>
          <p:nvPr/>
        </p:nvPicPr>
        <p:blipFill>
          <a:blip r:embed="rId3">
            <a:alphaModFix/>
          </a:blip>
          <a:stretch>
            <a:fillRect/>
          </a:stretch>
        </p:blipFill>
        <p:spPr>
          <a:xfrm>
            <a:off x="0" y="1452825"/>
            <a:ext cx="9144000" cy="32696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1127500" y="17582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Normalized/Cleaned Dataset</a:t>
            </a:r>
            <a:endParaRPr/>
          </a:p>
        </p:txBody>
      </p:sp>
      <p:pic>
        <p:nvPicPr>
          <p:cNvPr id="306" name="Google Shape;306;p17"/>
          <p:cNvPicPr preferRelativeResize="0"/>
          <p:nvPr/>
        </p:nvPicPr>
        <p:blipFill>
          <a:blip r:embed="rId3">
            <a:alphaModFix/>
          </a:blip>
          <a:stretch>
            <a:fillRect/>
          </a:stretch>
        </p:blipFill>
        <p:spPr>
          <a:xfrm>
            <a:off x="152400" y="794125"/>
            <a:ext cx="8839200" cy="34758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0" y="3507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Correlation table</a:t>
            </a:r>
            <a:endParaRPr sz="2400"/>
          </a:p>
        </p:txBody>
      </p:sp>
      <p:pic>
        <p:nvPicPr>
          <p:cNvPr id="312" name="Google Shape;312;p18"/>
          <p:cNvPicPr preferRelativeResize="0"/>
          <p:nvPr/>
        </p:nvPicPr>
        <p:blipFill>
          <a:blip r:embed="rId3">
            <a:alphaModFix/>
          </a:blip>
          <a:stretch>
            <a:fillRect/>
          </a:stretch>
        </p:blipFill>
        <p:spPr>
          <a:xfrm>
            <a:off x="0" y="1762675"/>
            <a:ext cx="9144001" cy="29965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#1</a:t>
            </a:r>
            <a:endParaRPr/>
          </a:p>
        </p:txBody>
      </p:sp>
      <p:sp>
        <p:nvSpPr>
          <p:cNvPr id="318" name="Google Shape;318;p19"/>
          <p:cNvSpPr txBox="1">
            <a:spLocks noGrp="1"/>
          </p:cNvSpPr>
          <p:nvPr>
            <p:ph type="body" idx="1"/>
          </p:nvPr>
        </p:nvSpPr>
        <p:spPr>
          <a:xfrm>
            <a:off x="1263525" y="1391825"/>
            <a:ext cx="7030500" cy="3202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t>Question:</a:t>
            </a:r>
            <a:r>
              <a:rPr lang="en"/>
              <a:t> Does religion play a role when it comes to voting in favor of the ballots. In other words, does the </a:t>
            </a:r>
            <a:r>
              <a:rPr lang="en" b="1"/>
              <a:t>number of church members</a:t>
            </a:r>
            <a:r>
              <a:rPr lang="en"/>
              <a:t> affect the outcome in </a:t>
            </a:r>
            <a:r>
              <a:rPr lang="en" b="1"/>
              <a:t>Votes for</a:t>
            </a:r>
            <a:r>
              <a:rPr lang="en"/>
              <a:t> </a:t>
            </a:r>
            <a:r>
              <a:rPr lang="en" u="sng"/>
              <a:t>Ballots 1 and 2</a:t>
            </a:r>
            <a:r>
              <a:rPr lang="en"/>
              <a: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i="1"/>
              <a:t>Null Hypothesis:</a:t>
            </a:r>
            <a:r>
              <a:rPr lang="en"/>
              <a:t> There is no linear relationship between number of church members and </a:t>
            </a:r>
            <a:endParaRPr/>
          </a:p>
          <a:p>
            <a:pPr marL="914400" lvl="0" indent="457200" algn="l" rtl="0">
              <a:lnSpc>
                <a:spcPct val="100000"/>
              </a:lnSpc>
              <a:spcBef>
                <a:spcPts val="0"/>
              </a:spcBef>
              <a:spcAft>
                <a:spcPts val="0"/>
              </a:spcAft>
              <a:buNone/>
            </a:pPr>
            <a:r>
              <a:rPr lang="en"/>
              <a:t>Votes for. </a:t>
            </a:r>
            <a:endParaRPr/>
          </a:p>
          <a:p>
            <a:pPr marL="0" lvl="0" indent="0" algn="l" rtl="0">
              <a:lnSpc>
                <a:spcPct val="100000"/>
              </a:lnSpc>
              <a:spcBef>
                <a:spcPts val="0"/>
              </a:spcBef>
              <a:spcAft>
                <a:spcPts val="0"/>
              </a:spcAft>
              <a:buNone/>
            </a:pPr>
            <a:r>
              <a:rPr lang="en" i="1"/>
              <a:t>Alternative Hypothesis:</a:t>
            </a:r>
            <a:r>
              <a:rPr lang="en"/>
              <a:t> There is a linear relationship between number of church members </a:t>
            </a:r>
            <a:endParaRPr/>
          </a:p>
          <a:p>
            <a:pPr marL="914400" lvl="0" indent="457200" algn="l" rtl="0">
              <a:lnSpc>
                <a:spcPct val="100000"/>
              </a:lnSpc>
              <a:spcBef>
                <a:spcPts val="0"/>
              </a:spcBef>
              <a:spcAft>
                <a:spcPts val="0"/>
              </a:spcAft>
              <a:buNone/>
            </a:pPr>
            <a:r>
              <a:rPr lang="en"/>
              <a:t>and Votes for. </a:t>
            </a:r>
            <a:endParaRPr/>
          </a:p>
          <a:p>
            <a:pPr marL="91440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ctr" rtl="0">
              <a:lnSpc>
                <a:spcPct val="100000"/>
              </a:lnSpc>
              <a:spcBef>
                <a:spcPts val="0"/>
              </a:spcBef>
              <a:spcAft>
                <a:spcPts val="0"/>
              </a:spcAft>
              <a:buNone/>
            </a:pPr>
            <a:endParaRPr b="1"/>
          </a:p>
          <a:p>
            <a:pPr marL="914400" lvl="0" indent="45720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ctr" rtl="0">
              <a:lnSpc>
                <a:spcPct val="100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Visualization </a:t>
            </a:r>
            <a:endParaRPr/>
          </a:p>
        </p:txBody>
      </p:sp>
      <p:sp>
        <p:nvSpPr>
          <p:cNvPr id="324" name="Google Shape;324;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25" name="Google Shape;325;p20"/>
          <p:cNvPicPr preferRelativeResize="0"/>
          <p:nvPr/>
        </p:nvPicPr>
        <p:blipFill>
          <a:blip r:embed="rId3">
            <a:alphaModFix/>
          </a:blip>
          <a:stretch>
            <a:fillRect/>
          </a:stretch>
        </p:blipFill>
        <p:spPr>
          <a:xfrm>
            <a:off x="293775" y="1431075"/>
            <a:ext cx="4005277" cy="3392275"/>
          </a:xfrm>
          <a:prstGeom prst="rect">
            <a:avLst/>
          </a:prstGeom>
          <a:noFill/>
          <a:ln>
            <a:noFill/>
          </a:ln>
        </p:spPr>
      </p:pic>
      <p:pic>
        <p:nvPicPr>
          <p:cNvPr id="326" name="Google Shape;326;p20"/>
          <p:cNvPicPr preferRelativeResize="0"/>
          <p:nvPr/>
        </p:nvPicPr>
        <p:blipFill>
          <a:blip r:embed="rId4">
            <a:alphaModFix/>
          </a:blip>
          <a:stretch>
            <a:fillRect/>
          </a:stretch>
        </p:blipFill>
        <p:spPr>
          <a:xfrm>
            <a:off x="4500625" y="1431075"/>
            <a:ext cx="4246027" cy="3392276"/>
          </a:xfrm>
          <a:prstGeom prst="rect">
            <a:avLst/>
          </a:prstGeom>
          <a:noFill/>
          <a:ln>
            <a:noFill/>
          </a:ln>
        </p:spPr>
      </p:pic>
      <p:pic>
        <p:nvPicPr>
          <p:cNvPr id="327" name="Google Shape;327;p20"/>
          <p:cNvPicPr preferRelativeResize="0"/>
          <p:nvPr/>
        </p:nvPicPr>
        <p:blipFill>
          <a:blip r:embed="rId5">
            <a:alphaModFix/>
          </a:blip>
          <a:stretch>
            <a:fillRect/>
          </a:stretch>
        </p:blipFill>
        <p:spPr>
          <a:xfrm>
            <a:off x="1971226" y="1200950"/>
            <a:ext cx="2487975" cy="516750"/>
          </a:xfrm>
          <a:prstGeom prst="rect">
            <a:avLst/>
          </a:prstGeom>
          <a:noFill/>
          <a:ln>
            <a:noFill/>
          </a:ln>
        </p:spPr>
      </p:pic>
      <p:pic>
        <p:nvPicPr>
          <p:cNvPr id="328" name="Google Shape;328;p20"/>
          <p:cNvPicPr preferRelativeResize="0"/>
          <p:nvPr/>
        </p:nvPicPr>
        <p:blipFill>
          <a:blip r:embed="rId6">
            <a:alphaModFix/>
          </a:blip>
          <a:stretch>
            <a:fillRect/>
          </a:stretch>
        </p:blipFill>
        <p:spPr>
          <a:xfrm>
            <a:off x="6217650" y="1200962"/>
            <a:ext cx="2754850" cy="51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a:t>
            </a:r>
            <a:endParaRPr/>
          </a:p>
        </p:txBody>
      </p:sp>
      <p:sp>
        <p:nvSpPr>
          <p:cNvPr id="334" name="Google Shape;334;p21"/>
          <p:cNvSpPr txBox="1">
            <a:spLocks noGrp="1"/>
          </p:cNvSpPr>
          <p:nvPr>
            <p:ph type="body" idx="1"/>
          </p:nvPr>
        </p:nvSpPr>
        <p:spPr>
          <a:xfrm>
            <a:off x="1303800" y="1717400"/>
            <a:ext cx="7030500" cy="2541600"/>
          </a:xfrm>
          <a:prstGeom prst="rect">
            <a:avLst/>
          </a:prstGeom>
        </p:spPr>
        <p:txBody>
          <a:bodyPr spcFirstLastPara="1" wrap="square" lIns="91425" tIns="91425" rIns="91425" bIns="91425" anchor="t" anchorCtr="0">
            <a:noAutofit/>
          </a:bodyPr>
          <a:lstStyle/>
          <a:p>
            <a:pPr marL="0" indent="0">
              <a:lnSpc>
                <a:spcPct val="100000"/>
              </a:lnSpc>
              <a:buNone/>
            </a:pPr>
            <a:r>
              <a:rPr lang="en" b="1" dirty="0"/>
              <a:t>Ballot 1: </a:t>
            </a:r>
            <a:r>
              <a:rPr lang="en" dirty="0"/>
              <a:t>With a p-value &lt;0.05 ,we can reject the null hypothesis that there is no linear relationship between the number of church members and Votes for. However, the </a:t>
            </a:r>
            <a:r>
              <a:rPr lang="en-US" dirty="0"/>
              <a:t>R</a:t>
            </a:r>
            <a:r>
              <a:rPr lang="en-US" baseline="30000" dirty="0"/>
              <a:t>2</a:t>
            </a:r>
            <a:r>
              <a:rPr lang="en" dirty="0"/>
              <a:t> value is only 0.24 and the relationship is not as significant as Ballot 2.</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indent="0">
              <a:lnSpc>
                <a:spcPct val="100000"/>
              </a:lnSpc>
              <a:buNone/>
            </a:pPr>
            <a:r>
              <a:rPr lang="en" b="1" dirty="0"/>
              <a:t>Ballot 2:</a:t>
            </a:r>
            <a:r>
              <a:rPr lang="en" dirty="0"/>
              <a:t> With a P-value &lt; 0.05  , we can reject the null hypothesis that there is no linear relationship between Number of Church Members and Votes For when it comes to Ballot 2. With a high </a:t>
            </a:r>
            <a:r>
              <a:rPr lang="en-US" dirty="0"/>
              <a:t>R</a:t>
            </a:r>
            <a:r>
              <a:rPr lang="en-US" baseline="30000" dirty="0"/>
              <a:t>2</a:t>
            </a:r>
            <a:r>
              <a:rPr lang="en" dirty="0"/>
              <a:t> value of of 0.61, this linear relationship is also significant.</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dirty="0"/>
              <a:t> </a:t>
            </a:r>
            <a:endParaRPr dirty="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1274</Words>
  <Application>Microsoft Office PowerPoint</Application>
  <PresentationFormat>On-screen Show (16:9)</PresentationFormat>
  <Paragraphs>103</Paragraphs>
  <Slides>21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Nunito</vt:lpstr>
      <vt:lpstr>Maven Pro</vt:lpstr>
      <vt:lpstr>Momentum</vt:lpstr>
      <vt:lpstr>ISDS 415</vt:lpstr>
      <vt:lpstr>Data Cleaning and Pre-Processing</vt:lpstr>
      <vt:lpstr>Cleaned dataset (without unused variables)</vt:lpstr>
      <vt:lpstr>Cleaned dataset</vt:lpstr>
      <vt:lpstr>Normalized/Cleaned Dataset</vt:lpstr>
      <vt:lpstr>Correlation table</vt:lpstr>
      <vt:lpstr>Question #1</vt:lpstr>
      <vt:lpstr>Data Visualization </vt:lpstr>
      <vt:lpstr>Analysis </vt:lpstr>
      <vt:lpstr>Question #2</vt:lpstr>
      <vt:lpstr>Data Visualization</vt:lpstr>
      <vt:lpstr>Analysis</vt:lpstr>
      <vt:lpstr>Question #3</vt:lpstr>
      <vt:lpstr>Data Visualization</vt:lpstr>
      <vt:lpstr>Analysis</vt:lpstr>
      <vt:lpstr>Results and Summary for Question 1</vt:lpstr>
      <vt:lpstr>Results and Summary for Question 2</vt:lpstr>
      <vt:lpstr>Results and Summary for Question 3</vt:lpstr>
      <vt:lpstr>Pre-processing – R screenshot</vt:lpstr>
      <vt:lpstr>Pre-processing – R screenshot</vt:lpstr>
      <vt:lpstr>Alteryx 2019.3 workflow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ISDS 415</dc:title>
  <cp:lastModifiedBy>Aniket Kodre</cp:lastModifiedBy>
  <cp:revision>6</cp:revision>
  <dcterms:modified xsi:type="dcterms:W3CDTF">2021-04-13T22:11:03Z</dcterms:modified>
</cp:coreProperties>
</file>