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2387600" y="2298700"/>
            <a:ext cx="19621500" cy="46482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2387600" y="7073900"/>
            <a:ext cx="196215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2387600" y="8953500"/>
            <a:ext cx="19621500" cy="6858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b="1" sz="3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2387600" y="6007100"/>
            <a:ext cx="19621500" cy="9525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3400"/>
              </a:spcBef>
              <a:buSzTx/>
              <a:buNone/>
              <a:defRPr sz="5600"/>
            </a:lvl1pPr>
          </a:lstStyle>
          <a:p>
            <a:pPr/>
            <a:r>
              <a:t>“Type a quote here.”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2933700" y="891704"/>
            <a:ext cx="18542000" cy="8318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2387600" y="9448800"/>
            <a:ext cx="19621500" cy="20066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2387600" y="11518900"/>
            <a:ext cx="19621500" cy="1714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2387600" y="4533900"/>
            <a:ext cx="19621500" cy="46482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12496800" y="1068296"/>
            <a:ext cx="10223500" cy="115951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1790700" y="1066800"/>
            <a:ext cx="10007600" cy="56261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1790700" y="7035800"/>
            <a:ext cx="10007600" cy="5626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12598400" y="3641951"/>
            <a:ext cx="10007600" cy="88519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1790700" y="3644900"/>
            <a:ext cx="10007600" cy="8839200"/>
          </a:xfrm>
          <a:prstGeom prst="rect">
            <a:avLst/>
          </a:prstGeom>
        </p:spPr>
        <p:txBody>
          <a:bodyPr/>
          <a:lstStyle>
            <a:lvl1pPr marL="431800" indent="-431800">
              <a:spcBef>
                <a:spcPts val="5300"/>
              </a:spcBef>
              <a:defRPr sz="3800"/>
            </a:lvl1pPr>
            <a:lvl2pPr marL="863600" indent="-431800">
              <a:spcBef>
                <a:spcPts val="5300"/>
              </a:spcBef>
              <a:defRPr sz="3800"/>
            </a:lvl2pPr>
            <a:lvl3pPr marL="1295400" indent="-431800">
              <a:spcBef>
                <a:spcPts val="5300"/>
              </a:spcBef>
              <a:defRPr sz="3800"/>
            </a:lvl3pPr>
            <a:lvl4pPr marL="1727200" indent="-431800">
              <a:spcBef>
                <a:spcPts val="5300"/>
              </a:spcBef>
              <a:defRPr sz="3800"/>
            </a:lvl4pPr>
            <a:lvl5pPr marL="2159000" indent="-431800">
              <a:spcBef>
                <a:spcPts val="5300"/>
              </a:spcBef>
              <a:defRPr sz="3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1790700" y="1790700"/>
            <a:ext cx="20815300" cy="101473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12496800" y="7162800"/>
            <a:ext cx="10185400" cy="548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12496800" y="1066800"/>
            <a:ext cx="10185400" cy="548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1701800" y="1071716"/>
            <a:ext cx="10185400" cy="115824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1790700" y="571500"/>
            <a:ext cx="20815300" cy="2984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1790700" y="3644900"/>
            <a:ext cx="20815300" cy="883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11955253" y="13004800"/>
            <a:ext cx="453238" cy="469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6096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12192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8288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24384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30480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36576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42672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48768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54864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/>
        </p:nvSpPr>
        <p:spPr>
          <a:xfrm>
            <a:off x="4867018" y="346749"/>
            <a:ext cx="12937491" cy="185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1500"/>
            </a:lvl1pPr>
          </a:lstStyle>
          <a:p>
            <a:pPr/>
            <a:r>
              <a:t>Exception Handling</a:t>
            </a:r>
          </a:p>
        </p:txBody>
      </p:sp>
      <p:sp>
        <p:nvSpPr>
          <p:cNvPr id="120" name="Shape 120"/>
          <p:cNvSpPr/>
          <p:nvPr/>
        </p:nvSpPr>
        <p:spPr>
          <a:xfrm>
            <a:off x="1037238" y="4034905"/>
            <a:ext cx="11662411" cy="162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0"/>
            </a:lvl1pPr>
          </a:lstStyle>
          <a:p>
            <a:pPr/>
            <a:r>
              <a:t>Compile Time Errors</a:t>
            </a:r>
          </a:p>
        </p:txBody>
      </p:sp>
      <p:sp>
        <p:nvSpPr>
          <p:cNvPr id="121" name="Shape 121"/>
          <p:cNvSpPr/>
          <p:nvPr/>
        </p:nvSpPr>
        <p:spPr>
          <a:xfrm>
            <a:off x="1307555" y="6674773"/>
            <a:ext cx="7994651" cy="162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0"/>
            </a:lvl1pPr>
          </a:lstStyle>
          <a:p>
            <a:pPr/>
            <a:r>
              <a:t>Logical Errors</a:t>
            </a:r>
          </a:p>
        </p:txBody>
      </p:sp>
      <p:sp>
        <p:nvSpPr>
          <p:cNvPr id="122" name="Shape 122"/>
          <p:cNvSpPr/>
          <p:nvPr/>
        </p:nvSpPr>
        <p:spPr>
          <a:xfrm>
            <a:off x="1060540" y="9314641"/>
            <a:ext cx="8488681" cy="162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0"/>
            </a:lvl1pPr>
          </a:lstStyle>
          <a:p>
            <a:pPr/>
            <a:r>
              <a:t>Runtime Errors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1" grpId="3"/>
      <p:bldP build="whole" bldLvl="1" animBg="1" rev="0" advAuto="0" spid="119" grpId="1"/>
      <p:bldP build="whole" bldLvl="1" animBg="1" rev="0" advAuto="0" spid="120" grpId="2"/>
      <p:bldP build="whole" bldLvl="1" animBg="1" rev="0" advAuto="0" spid="122" grpId="4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/>
        </p:nvSpPr>
        <p:spPr>
          <a:xfrm>
            <a:off x="367139" y="721642"/>
            <a:ext cx="11662411" cy="162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0"/>
            </a:lvl1pPr>
          </a:lstStyle>
          <a:p>
            <a:pPr/>
            <a:r>
              <a:t>Compile Time Errors</a:t>
            </a:r>
          </a:p>
        </p:txBody>
      </p:sp>
      <p:sp>
        <p:nvSpPr>
          <p:cNvPr id="125" name="Shape 125"/>
          <p:cNvSpPr/>
          <p:nvPr/>
        </p:nvSpPr>
        <p:spPr>
          <a:xfrm>
            <a:off x="3137769" y="4020460"/>
            <a:ext cx="9204453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Can not find symbol</a:t>
            </a:r>
          </a:p>
        </p:txBody>
      </p:sp>
      <p:sp>
        <p:nvSpPr>
          <p:cNvPr id="126" name="Shape 126"/>
          <p:cNvSpPr/>
          <p:nvPr/>
        </p:nvSpPr>
        <p:spPr>
          <a:xfrm>
            <a:off x="3383554" y="6158242"/>
            <a:ext cx="9457437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In Compatible Types</a:t>
            </a:r>
          </a:p>
        </p:txBody>
      </p:sp>
      <p:sp>
        <p:nvSpPr>
          <p:cNvPr id="127" name="Shape 127"/>
          <p:cNvSpPr/>
          <p:nvPr/>
        </p:nvSpPr>
        <p:spPr>
          <a:xfrm>
            <a:off x="3498741" y="8296024"/>
            <a:ext cx="12310365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Invalid Method Declaration</a:t>
            </a:r>
          </a:p>
        </p:txBody>
      </p:sp>
      <p:sp>
        <p:nvSpPr>
          <p:cNvPr id="128" name="Shape 128"/>
          <p:cNvSpPr/>
          <p:nvPr/>
        </p:nvSpPr>
        <p:spPr>
          <a:xfrm>
            <a:off x="3457162" y="10433805"/>
            <a:ext cx="19541237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this can not be used inside a static context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6" grpId="3"/>
      <p:bldP build="whole" bldLvl="1" animBg="1" rev="0" advAuto="0" spid="127" grpId="4"/>
      <p:bldP build="whole" bldLvl="1" animBg="1" rev="0" advAuto="0" spid="128" grpId="5"/>
      <p:bldP build="whole" bldLvl="1" animBg="1" rev="0" advAuto="0" spid="125" grpId="2"/>
      <p:bldP build="whole" bldLvl="1" animBg="1" rev="0" advAuto="0" spid="124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/>
        </p:nvSpPr>
        <p:spPr>
          <a:xfrm>
            <a:off x="786368" y="647187"/>
            <a:ext cx="7994651" cy="162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0"/>
            </a:lvl1pPr>
          </a:lstStyle>
          <a:p>
            <a:pPr/>
            <a:r>
              <a:t>Logical Errors</a:t>
            </a:r>
          </a:p>
        </p:txBody>
      </p:sp>
      <p:sp>
        <p:nvSpPr>
          <p:cNvPr id="131" name="Shape 131"/>
          <p:cNvSpPr/>
          <p:nvPr/>
        </p:nvSpPr>
        <p:spPr>
          <a:xfrm>
            <a:off x="5196329" y="3815028"/>
            <a:ext cx="4907789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int i = 567;</a:t>
            </a:r>
          </a:p>
        </p:txBody>
      </p:sp>
      <p:sp>
        <p:nvSpPr>
          <p:cNvPr id="132" name="Shape 132"/>
          <p:cNvSpPr/>
          <p:nvPr/>
        </p:nvSpPr>
        <p:spPr>
          <a:xfrm>
            <a:off x="5079802" y="5598660"/>
            <a:ext cx="7672325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byte b = (byte) i;</a:t>
            </a:r>
          </a:p>
        </p:txBody>
      </p:sp>
      <p:sp>
        <p:nvSpPr>
          <p:cNvPr id="133" name="Shape 133"/>
          <p:cNvSpPr/>
          <p:nvPr/>
        </p:nvSpPr>
        <p:spPr>
          <a:xfrm>
            <a:off x="4991050" y="7382291"/>
            <a:ext cx="11349229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System.out.println(b*14);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0" grpId="1"/>
      <p:bldP build="whole" bldLvl="1" animBg="1" rev="0" advAuto="0" spid="132" grpId="3"/>
      <p:bldP build="whole" bldLvl="1" animBg="1" rev="0" advAuto="0" spid="131" grpId="2"/>
      <p:bldP build="whole" bldLvl="1" animBg="1" rev="0" advAuto="0" spid="133" grpId="4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/>
        </p:nvSpPr>
        <p:spPr>
          <a:xfrm>
            <a:off x="288367" y="524164"/>
            <a:ext cx="8841741" cy="162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0"/>
            </a:lvl1pPr>
          </a:lstStyle>
          <a:p>
            <a:pPr/>
            <a:r>
              <a:t>Runtime Errors:</a:t>
            </a:r>
          </a:p>
        </p:txBody>
      </p:sp>
      <p:sp>
        <p:nvSpPr>
          <p:cNvPr id="136" name="Shape 136"/>
          <p:cNvSpPr/>
          <p:nvPr/>
        </p:nvSpPr>
        <p:spPr>
          <a:xfrm>
            <a:off x="1110213" y="2923309"/>
            <a:ext cx="8463789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/>
            </a:lvl1pPr>
          </a:lstStyle>
          <a:p>
            <a:pPr/>
            <a:r>
              <a:t>Exception will cause:</a:t>
            </a:r>
          </a:p>
        </p:txBody>
      </p:sp>
      <p:sp>
        <p:nvSpPr>
          <p:cNvPr id="137" name="Shape 137"/>
          <p:cNvSpPr/>
          <p:nvPr/>
        </p:nvSpPr>
        <p:spPr>
          <a:xfrm>
            <a:off x="4329745" y="4725554"/>
            <a:ext cx="14012038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/>
            </a:lvl1pPr>
          </a:lstStyle>
          <a:p>
            <a:pPr/>
            <a:r>
              <a:t>Abnormal termination of a program</a:t>
            </a:r>
          </a:p>
        </p:txBody>
      </p:sp>
      <p:sp>
        <p:nvSpPr>
          <p:cNvPr id="138" name="Shape 138"/>
          <p:cNvSpPr/>
          <p:nvPr/>
        </p:nvSpPr>
        <p:spPr>
          <a:xfrm>
            <a:off x="4372674" y="6378889"/>
            <a:ext cx="19019775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/>
            </a:lvl1pPr>
          </a:lstStyle>
          <a:p>
            <a:pPr/>
            <a:r>
              <a:t>Informal/Un Friendly information to the end user</a:t>
            </a:r>
          </a:p>
        </p:txBody>
      </p:sp>
      <p:sp>
        <p:nvSpPr>
          <p:cNvPr id="139" name="Shape 139"/>
          <p:cNvSpPr/>
          <p:nvPr/>
        </p:nvSpPr>
        <p:spPr>
          <a:xfrm>
            <a:off x="4349864" y="8032224"/>
            <a:ext cx="14492987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/>
            </a:lvl1pPr>
          </a:lstStyle>
          <a:p>
            <a:pPr/>
            <a:r>
              <a:t>Improper shutdown of the resources</a:t>
            </a:r>
          </a:p>
        </p:txBody>
      </p:sp>
      <p:sp>
        <p:nvSpPr>
          <p:cNvPr id="140" name="Shape 140"/>
          <p:cNvSpPr/>
          <p:nvPr/>
        </p:nvSpPr>
        <p:spPr>
          <a:xfrm>
            <a:off x="1146325" y="10852803"/>
            <a:ext cx="8019289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/>
            </a:lvl1pPr>
          </a:lstStyle>
          <a:p>
            <a:pPr/>
            <a:r>
              <a:t>Exception is a class</a:t>
            </a:r>
          </a:p>
        </p:txBody>
      </p:sp>
      <p:sp>
        <p:nvSpPr>
          <p:cNvPr id="141" name="Shape 141"/>
          <p:cNvSpPr/>
          <p:nvPr/>
        </p:nvSpPr>
        <p:spPr>
          <a:xfrm>
            <a:off x="9969245" y="9685559"/>
            <a:ext cx="4445509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/>
            </a:lvl1pPr>
          </a:lstStyle>
          <a:p>
            <a:pPr/>
            <a:r>
              <a:t>predefined</a:t>
            </a:r>
          </a:p>
        </p:txBody>
      </p:sp>
      <p:sp>
        <p:nvSpPr>
          <p:cNvPr id="142" name="Shape 142"/>
          <p:cNvSpPr/>
          <p:nvPr/>
        </p:nvSpPr>
        <p:spPr>
          <a:xfrm>
            <a:off x="10012147" y="11993674"/>
            <a:ext cx="5104258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/>
            </a:lvl1pPr>
          </a:lstStyle>
          <a:p>
            <a:pPr/>
            <a:r>
              <a:t>user defined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8" grpId="4"/>
      <p:bldP build="whole" bldLvl="1" animBg="1" rev="0" advAuto="0" spid="142" grpId="8"/>
      <p:bldP build="whole" bldLvl="1" animBg="1" rev="0" advAuto="0" spid="140" grpId="6"/>
      <p:bldP build="whole" bldLvl="1" animBg="1" rev="0" advAuto="0" spid="136" grpId="2"/>
      <p:bldP build="whole" bldLvl="1" animBg="1" rev="0" advAuto="0" spid="137" grpId="3"/>
      <p:bldP build="whole" bldLvl="1" animBg="1" rev="0" advAuto="0" spid="139" grpId="5"/>
      <p:bldP build="whole" bldLvl="1" animBg="1" rev="0" advAuto="0" spid="135" grpId="1"/>
      <p:bldP build="whole" bldLvl="1" animBg="1" rev="0" advAuto="0" spid="141" grpId="7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