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17603" y="513505"/>
            <a:ext cx="91851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Lambda Expression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2006120" y="3465498"/>
            <a:ext cx="733181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Functional Programming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12843877" y="3465498"/>
            <a:ext cx="916904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anonymous function or closure</a:t>
            </a:r>
          </a:p>
        </p:txBody>
      </p:sp>
      <p:sp>
        <p:nvSpPr>
          <p:cNvPr id="122" name="Shape 122"/>
          <p:cNvSpPr/>
          <p:nvPr/>
        </p:nvSpPr>
        <p:spPr>
          <a:xfrm>
            <a:off x="4393923" y="5518256"/>
            <a:ext cx="63511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public void display(){</a:t>
            </a:r>
          </a:p>
        </p:txBody>
      </p:sp>
      <p:sp>
        <p:nvSpPr>
          <p:cNvPr id="123" name="Shape 123"/>
          <p:cNvSpPr/>
          <p:nvPr/>
        </p:nvSpPr>
        <p:spPr>
          <a:xfrm>
            <a:off x="5197071" y="8533895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6016197" y="6995015"/>
            <a:ext cx="46651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sop(“Bharath”);</a:t>
            </a:r>
          </a:p>
        </p:txBody>
      </p:sp>
      <p:sp>
        <p:nvSpPr>
          <p:cNvPr id="125" name="Shape 125"/>
          <p:cNvSpPr/>
          <p:nvPr/>
        </p:nvSpPr>
        <p:spPr>
          <a:xfrm>
            <a:off x="14946032" y="5331893"/>
            <a:ext cx="55412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()</a:t>
            </a:r>
          </a:p>
        </p:txBody>
      </p:sp>
      <p:sp>
        <p:nvSpPr>
          <p:cNvPr id="126" name="Shape 126"/>
          <p:cNvSpPr/>
          <p:nvPr/>
        </p:nvSpPr>
        <p:spPr>
          <a:xfrm>
            <a:off x="15815098" y="5331893"/>
            <a:ext cx="77007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-&gt;</a:t>
            </a:r>
          </a:p>
        </p:txBody>
      </p:sp>
      <p:sp>
        <p:nvSpPr>
          <p:cNvPr id="127" name="Shape 127"/>
          <p:cNvSpPr/>
          <p:nvPr/>
        </p:nvSpPr>
        <p:spPr>
          <a:xfrm>
            <a:off x="16900115" y="5331893"/>
            <a:ext cx="46651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sop(“Bharath”);</a:t>
            </a:r>
          </a:p>
        </p:txBody>
      </p:sp>
      <p:sp>
        <p:nvSpPr>
          <p:cNvPr id="128" name="Shape 128"/>
          <p:cNvSpPr/>
          <p:nvPr/>
        </p:nvSpPr>
        <p:spPr>
          <a:xfrm>
            <a:off x="2281929" y="9558895"/>
            <a:ext cx="92139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public void multiply(int a,int b){</a:t>
            </a:r>
          </a:p>
        </p:txBody>
      </p:sp>
      <p:sp>
        <p:nvSpPr>
          <p:cNvPr id="129" name="Shape 129"/>
          <p:cNvSpPr/>
          <p:nvPr/>
        </p:nvSpPr>
        <p:spPr>
          <a:xfrm>
            <a:off x="5510434" y="12574534"/>
            <a:ext cx="33421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30" name="Shape 130"/>
          <p:cNvSpPr/>
          <p:nvPr/>
        </p:nvSpPr>
        <p:spPr>
          <a:xfrm>
            <a:off x="7229025" y="11035654"/>
            <a:ext cx="28661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sop(a*b);</a:t>
            </a:r>
          </a:p>
        </p:txBody>
      </p:sp>
      <p:sp>
        <p:nvSpPr>
          <p:cNvPr id="131" name="Shape 131"/>
          <p:cNvSpPr/>
          <p:nvPr/>
        </p:nvSpPr>
        <p:spPr>
          <a:xfrm>
            <a:off x="14733093" y="9558895"/>
            <a:ext cx="64944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(int a,int b)-&gt;sop(a*b)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5"/>
      <p:bldP build="whole" bldLvl="1" animBg="1" rev="0" advAuto="0" spid="120" grpId="2"/>
      <p:bldP build="whole" bldLvl="1" animBg="1" rev="0" advAuto="0" spid="122" grpId="4"/>
      <p:bldP build="whole" bldLvl="1" animBg="1" rev="0" advAuto="0" spid="126" grpId="8"/>
      <p:bldP build="whole" bldLvl="1" animBg="1" rev="0" advAuto="0" spid="125" grpId="7"/>
      <p:bldP build="whole" bldLvl="1" animBg="1" rev="0" advAuto="0" spid="119" grpId="1"/>
      <p:bldP build="whole" bldLvl="1" animBg="1" rev="0" advAuto="0" spid="127" grpId="9"/>
      <p:bldP build="whole" bldLvl="1" animBg="1" rev="0" advAuto="0" spid="130" grpId="11"/>
      <p:bldP build="whole" bldLvl="1" animBg="1" rev="0" advAuto="0" spid="128" grpId="10"/>
      <p:bldP build="whole" bldLvl="1" animBg="1" rev="0" advAuto="0" spid="129" grpId="12"/>
      <p:bldP build="whole" bldLvl="1" animBg="1" rev="0" advAuto="0" spid="123" grpId="6"/>
      <p:bldP build="whole" bldLvl="1" animBg="1" rev="0" advAuto="0" spid="131" grpId="13"/>
      <p:bldP build="whole" bldLvl="1" animBg="1" rev="0" advAuto="0" spid="12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052086" y="761990"/>
            <a:ext cx="2090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Why</a:t>
            </a:r>
          </a:p>
        </p:txBody>
      </p:sp>
      <p:sp>
        <p:nvSpPr>
          <p:cNvPr id="134" name="Shape 134"/>
          <p:cNvSpPr/>
          <p:nvPr/>
        </p:nvSpPr>
        <p:spPr>
          <a:xfrm>
            <a:off x="3249120" y="3774871"/>
            <a:ext cx="5026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Less Code</a:t>
            </a:r>
          </a:p>
        </p:txBody>
      </p:sp>
      <p:sp>
        <p:nvSpPr>
          <p:cNvPr id="135" name="Shape 135"/>
          <p:cNvSpPr/>
          <p:nvPr/>
        </p:nvSpPr>
        <p:spPr>
          <a:xfrm>
            <a:off x="3143251" y="6650736"/>
            <a:ext cx="202717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Easy to implement anonymous inner classes</a:t>
            </a:r>
          </a:p>
        </p:txBody>
      </p:sp>
      <p:sp>
        <p:nvSpPr>
          <p:cNvPr id="136" name="Shape 136"/>
          <p:cNvSpPr/>
          <p:nvPr/>
        </p:nvSpPr>
        <p:spPr>
          <a:xfrm>
            <a:off x="3190560" y="9526601"/>
            <a:ext cx="106725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Parameters to methods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4"/>
      <p:bldP build="whole" bldLvl="1" animBg="1" rev="0" advAuto="0" spid="134" grpId="2"/>
      <p:bldP build="whole" bldLvl="1" animBg="1" rev="0" advAuto="0" spid="135" grpId="3"/>
      <p:bldP build="whole" bldLvl="1" animBg="1" rev="0" advAuto="0" spid="13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