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884158" y="526599"/>
            <a:ext cx="338886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Linking</a:t>
            </a:r>
          </a:p>
        </p:txBody>
      </p:sp>
      <p:sp>
        <p:nvSpPr>
          <p:cNvPr id="120" name="Shape 120"/>
          <p:cNvSpPr/>
          <p:nvPr/>
        </p:nvSpPr>
        <p:spPr>
          <a:xfrm>
            <a:off x="8987934" y="3777198"/>
            <a:ext cx="2598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Verify</a:t>
            </a:r>
          </a:p>
        </p:txBody>
      </p:sp>
      <p:sp>
        <p:nvSpPr>
          <p:cNvPr id="121" name="Shape 121"/>
          <p:cNvSpPr/>
          <p:nvPr/>
        </p:nvSpPr>
        <p:spPr>
          <a:xfrm>
            <a:off x="8896727" y="7213600"/>
            <a:ext cx="36906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Prepare</a:t>
            </a:r>
          </a:p>
        </p:txBody>
      </p:sp>
      <p:sp>
        <p:nvSpPr>
          <p:cNvPr id="122" name="Shape 122"/>
          <p:cNvSpPr/>
          <p:nvPr/>
        </p:nvSpPr>
        <p:spPr>
          <a:xfrm>
            <a:off x="8877931" y="10187418"/>
            <a:ext cx="372821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Resolve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2"/>
      <p:bldP build="whole" bldLvl="1" animBg="1" rev="0" advAuto="0" spid="119" grpId="1"/>
      <p:bldP build="whole" bldLvl="1" animBg="1" rev="0" advAuto="0" spid="121" grpId="3"/>
      <p:bldP build="whole" bldLvl="1" animBg="1" rev="0" advAuto="0" spid="122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885142" y="678230"/>
            <a:ext cx="2598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Verify</a:t>
            </a:r>
          </a:p>
        </p:txBody>
      </p:sp>
      <p:sp>
        <p:nvSpPr>
          <p:cNvPr id="125" name="Shape 125"/>
          <p:cNvSpPr/>
          <p:nvPr/>
        </p:nvSpPr>
        <p:spPr>
          <a:xfrm>
            <a:off x="11468172" y="5339382"/>
            <a:ext cx="123158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.class file is properly formatted</a:t>
            </a:r>
          </a:p>
        </p:txBody>
      </p:sp>
      <p:sp>
        <p:nvSpPr>
          <p:cNvPr id="126" name="Shape 126"/>
          <p:cNvSpPr/>
          <p:nvPr/>
        </p:nvSpPr>
        <p:spPr>
          <a:xfrm>
            <a:off x="1528779" y="5339382"/>
            <a:ext cx="727786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byte code verifier:</a:t>
            </a:r>
          </a:p>
        </p:txBody>
      </p:sp>
      <p:sp>
        <p:nvSpPr>
          <p:cNvPr id="127" name="Shape 127"/>
          <p:cNvSpPr/>
          <p:nvPr/>
        </p:nvSpPr>
        <p:spPr>
          <a:xfrm>
            <a:off x="5757342" y="9590747"/>
            <a:ext cx="805129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java.lang.VerifyError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2"/>
      <p:bldP build="whole" bldLvl="1" animBg="1" rev="0" advAuto="0" spid="126" grpId="3"/>
      <p:bldP build="whole" bldLvl="1" animBg="1" rev="0" advAuto="0" spid="127" grpId="4"/>
      <p:bldP build="whole" bldLvl="1" animBg="1" rev="0" advAuto="0" spid="1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658471" y="526599"/>
            <a:ext cx="53467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Preparation</a:t>
            </a:r>
          </a:p>
        </p:txBody>
      </p:sp>
      <p:sp>
        <p:nvSpPr>
          <p:cNvPr id="130" name="Shape 130"/>
          <p:cNvSpPr/>
          <p:nvPr/>
        </p:nvSpPr>
        <p:spPr>
          <a:xfrm>
            <a:off x="2327140" y="5475466"/>
            <a:ext cx="711555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Static Variables</a:t>
            </a:r>
          </a:p>
        </p:txBody>
      </p:sp>
      <p:sp>
        <p:nvSpPr>
          <p:cNvPr id="131" name="Shape 131"/>
          <p:cNvSpPr/>
          <p:nvPr/>
        </p:nvSpPr>
        <p:spPr>
          <a:xfrm>
            <a:off x="13821219" y="5475466"/>
            <a:ext cx="77932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Default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2"/>
      <p:bldP build="whole" bldLvl="1" animBg="1" rev="0" advAuto="0" spid="131" grpId="3"/>
      <p:bldP build="whole" bldLvl="1" animBg="1" rev="0" advAuto="0" spid="1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03274" y="633125"/>
            <a:ext cx="426504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Resolution</a:t>
            </a:r>
          </a:p>
        </p:txBody>
      </p:sp>
      <p:sp>
        <p:nvSpPr>
          <p:cNvPr id="134" name="Shape 134"/>
          <p:cNvSpPr/>
          <p:nvPr/>
        </p:nvSpPr>
        <p:spPr>
          <a:xfrm>
            <a:off x="2028749" y="2871029"/>
            <a:ext cx="51042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Symbolic Names</a:t>
            </a:r>
          </a:p>
        </p:txBody>
      </p:sp>
      <p:sp>
        <p:nvSpPr>
          <p:cNvPr id="135" name="Shape 135"/>
          <p:cNvSpPr/>
          <p:nvPr/>
        </p:nvSpPr>
        <p:spPr>
          <a:xfrm>
            <a:off x="12773220" y="2871029"/>
            <a:ext cx="85548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Original Memory References</a:t>
            </a:r>
          </a:p>
        </p:txBody>
      </p:sp>
      <p:sp>
        <p:nvSpPr>
          <p:cNvPr id="136" name="Shape 136"/>
          <p:cNvSpPr/>
          <p:nvPr/>
        </p:nvSpPr>
        <p:spPr>
          <a:xfrm>
            <a:off x="6466660" y="5484778"/>
            <a:ext cx="436727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 u = new B();</a:t>
            </a:r>
          </a:p>
        </p:txBody>
      </p:sp>
      <p:sp>
        <p:nvSpPr>
          <p:cNvPr id="137" name="Shape 137"/>
          <p:cNvSpPr/>
          <p:nvPr/>
        </p:nvSpPr>
        <p:spPr>
          <a:xfrm>
            <a:off x="13671773" y="9171334"/>
            <a:ext cx="391952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Method Area</a:t>
            </a:r>
          </a:p>
        </p:txBody>
      </p:sp>
      <p:sp>
        <p:nvSpPr>
          <p:cNvPr id="138" name="Shape 138"/>
          <p:cNvSpPr/>
          <p:nvPr/>
        </p:nvSpPr>
        <p:spPr>
          <a:xfrm>
            <a:off x="6384055" y="7158415"/>
            <a:ext cx="689793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String s = new String();</a:t>
            </a:r>
          </a:p>
        </p:txBody>
      </p:sp>
      <p:sp>
        <p:nvSpPr>
          <p:cNvPr id="139" name="Shape 139"/>
          <p:cNvSpPr/>
          <p:nvPr/>
        </p:nvSpPr>
        <p:spPr>
          <a:xfrm>
            <a:off x="2258401" y="5678126"/>
            <a:ext cx="55478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40" name="Shape 140"/>
          <p:cNvSpPr/>
          <p:nvPr/>
        </p:nvSpPr>
        <p:spPr>
          <a:xfrm>
            <a:off x="1995952" y="10073270"/>
            <a:ext cx="2585638" cy="270149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B.class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String.class</a:t>
            </a:r>
          </a:p>
        </p:txBody>
      </p:sp>
      <p:sp>
        <p:nvSpPr>
          <p:cNvPr id="141" name="Shape 141"/>
          <p:cNvSpPr/>
          <p:nvPr/>
        </p:nvSpPr>
        <p:spPr>
          <a:xfrm>
            <a:off x="971922" y="9171334"/>
            <a:ext cx="517956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 Constant Pool</a:t>
            </a:r>
          </a:p>
        </p:txBody>
      </p:sp>
      <p:sp>
        <p:nvSpPr>
          <p:cNvPr id="142" name="Shape 142"/>
          <p:cNvSpPr/>
          <p:nvPr/>
        </p:nvSpPr>
        <p:spPr>
          <a:xfrm>
            <a:off x="14101804" y="10073270"/>
            <a:ext cx="2585637" cy="270149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1234</a:t>
            </a:r>
          </a:p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4567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4"/>
      <p:bldP build="whole" bldLvl="1" animBg="1" rev="0" advAuto="0" spid="141" grpId="7"/>
      <p:bldP build="whole" bldLvl="1" animBg="1" rev="0" advAuto="0" spid="138" grpId="6"/>
      <p:bldP build="whole" bldLvl="1" animBg="1" rev="0" advAuto="0" spid="134" grpId="2"/>
      <p:bldP build="whole" bldLvl="1" animBg="1" rev="0" advAuto="0" spid="133" grpId="1"/>
      <p:bldP build="whole" bldLvl="1" animBg="1" rev="0" advAuto="0" spid="137" grpId="9"/>
      <p:bldP build="whole" bldLvl="1" animBg="1" rev="0" advAuto="0" spid="142" grpId="10"/>
      <p:bldP build="whole" bldLvl="1" animBg="1" rev="0" advAuto="0" spid="135" grpId="3"/>
      <p:bldP build="whole" bldLvl="1" animBg="1" rev="0" advAuto="0" spid="136" grpId="5"/>
      <p:bldP build="whole" bldLvl="1" animBg="1" rev="0" advAuto="0" spid="140" grpId="8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