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29384" y="1538266"/>
            <a:ext cx="90055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 defTabSz="914400"/>
            <a:r>
              <a:t>Static Members</a:t>
            </a:r>
          </a:p>
        </p:txBody>
      </p:sp>
      <p:sp>
        <p:nvSpPr>
          <p:cNvPr id="120" name="Shape 120"/>
          <p:cNvSpPr/>
          <p:nvPr/>
        </p:nvSpPr>
        <p:spPr>
          <a:xfrm>
            <a:off x="11951123" y="1538266"/>
            <a:ext cx="117576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 defTabSz="914400"/>
            <a:r>
              <a:t>Non-Static Members</a:t>
            </a:r>
          </a:p>
        </p:txBody>
      </p:sp>
      <p:sp>
        <p:nvSpPr>
          <p:cNvPr id="121" name="Shape 121"/>
          <p:cNvSpPr/>
          <p:nvPr/>
        </p:nvSpPr>
        <p:spPr>
          <a:xfrm>
            <a:off x="1230433" y="4147849"/>
            <a:ext cx="5549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defTabSz="914400"/>
            <a:r>
              <a:t>Belong to the class</a:t>
            </a:r>
          </a:p>
        </p:txBody>
      </p:sp>
      <p:sp>
        <p:nvSpPr>
          <p:cNvPr id="122" name="Shape 122"/>
          <p:cNvSpPr/>
          <p:nvPr/>
        </p:nvSpPr>
        <p:spPr>
          <a:xfrm>
            <a:off x="1266039" y="5995432"/>
            <a:ext cx="83362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defTabSz="914400"/>
            <a:r>
              <a:t>Accessed using Class Name</a:t>
            </a:r>
          </a:p>
        </p:txBody>
      </p:sp>
      <p:sp>
        <p:nvSpPr>
          <p:cNvPr id="123" name="Shape 123"/>
          <p:cNvSpPr/>
          <p:nvPr/>
        </p:nvSpPr>
        <p:spPr>
          <a:xfrm>
            <a:off x="1221273" y="7843015"/>
            <a:ext cx="90436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sz="5000"/>
            </a:pPr>
            <a:r>
              <a:t>Static block is Executed at the </a:t>
            </a:r>
          </a:p>
          <a:p>
            <a:pPr defTabSz="914400">
              <a:defRPr sz="5000"/>
            </a:pPr>
            <a:r>
              <a:t>time of class loading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1251362" y="10452598"/>
            <a:ext cx="113004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sz="5000"/>
            </a:pPr>
            <a:r>
              <a:t>Memory is allocated and variables are </a:t>
            </a:r>
          </a:p>
          <a:p>
            <a:pPr defTabSz="914400">
              <a:defRPr sz="5000"/>
            </a:pPr>
            <a:r>
              <a:t>initialized during class loading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13677999" y="3974076"/>
            <a:ext cx="58324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defTabSz="914400"/>
            <a:r>
              <a:t>Belong to the object</a:t>
            </a:r>
          </a:p>
        </p:txBody>
      </p:sp>
      <p:sp>
        <p:nvSpPr>
          <p:cNvPr id="126" name="Shape 126"/>
          <p:cNvSpPr/>
          <p:nvPr/>
        </p:nvSpPr>
        <p:spPr>
          <a:xfrm>
            <a:off x="13752819" y="6188512"/>
            <a:ext cx="94672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defTabSz="914400"/>
            <a:r>
              <a:t>Accessed using the object name</a:t>
            </a:r>
          </a:p>
        </p:txBody>
      </p:sp>
      <p:sp>
        <p:nvSpPr>
          <p:cNvPr id="127" name="Shape 127"/>
          <p:cNvSpPr/>
          <p:nvPr/>
        </p:nvSpPr>
        <p:spPr>
          <a:xfrm>
            <a:off x="13836355" y="8402949"/>
            <a:ext cx="65970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defTabSz="914400"/>
            <a:r>
              <a:t>Time of object creation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13961094" y="10617385"/>
            <a:ext cx="71970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defTabSz="914400"/>
            <a:r>
              <a:t>At time of object creation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6"/>
      <p:bldP build="whole" bldLvl="1" animBg="1" rev="0" advAuto="0" spid="127" grpId="8"/>
      <p:bldP build="whole" bldLvl="1" animBg="1" rev="0" advAuto="0" spid="121" grpId="3"/>
      <p:bldP build="whole" bldLvl="1" animBg="1" rev="0" advAuto="0" spid="123" grpId="7"/>
      <p:bldP build="whole" bldLvl="1" animBg="1" rev="0" advAuto="0" spid="119" grpId="1"/>
      <p:bldP build="whole" bldLvl="1" animBg="1" rev="0" advAuto="0" spid="122" grpId="5"/>
      <p:bldP build="whole" bldLvl="1" animBg="1" rev="0" advAuto="0" spid="125" grpId="4"/>
      <p:bldP build="whole" bldLvl="1" animBg="1" rev="0" advAuto="0" spid="120" grpId="2"/>
      <p:bldP build="whole" bldLvl="1" animBg="1" rev="0" advAuto="0" spid="124" grpId="9"/>
      <p:bldP build="whole" bldLvl="1" animBg="1" rev="0" advAuto="0" spid="128" grpId="10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