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00321" y="267720"/>
            <a:ext cx="5195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Immutable:</a:t>
            </a:r>
          </a:p>
        </p:txBody>
      </p:sp>
      <p:sp>
        <p:nvSpPr>
          <p:cNvPr id="120" name="Shape 120"/>
          <p:cNvSpPr/>
          <p:nvPr/>
        </p:nvSpPr>
        <p:spPr>
          <a:xfrm>
            <a:off x="12395346" y="1923200"/>
            <a:ext cx="9913063" cy="1144988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21" name="Shape 121"/>
          <p:cNvSpPr/>
          <p:nvPr/>
        </p:nvSpPr>
        <p:spPr>
          <a:xfrm>
            <a:off x="13331966" y="2620484"/>
            <a:ext cx="7941979" cy="677999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797718" y="3087003"/>
            <a:ext cx="646099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6000"/>
            </a:lvl1pPr>
          </a:lstStyle>
          <a:p>
            <a:pPr/>
            <a:r>
              <a:t>String s1 = “hello”;</a:t>
            </a:r>
          </a:p>
        </p:txBody>
      </p:sp>
      <p:sp>
        <p:nvSpPr>
          <p:cNvPr id="123" name="Shape 123"/>
          <p:cNvSpPr/>
          <p:nvPr/>
        </p:nvSpPr>
        <p:spPr>
          <a:xfrm>
            <a:off x="16490055" y="3821629"/>
            <a:ext cx="172364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6000"/>
            </a:lvl1pPr>
          </a:lstStyle>
          <a:p>
            <a:pPr/>
            <a:r>
              <a:t>hello</a:t>
            </a:r>
          </a:p>
        </p:txBody>
      </p:sp>
      <p:sp>
        <p:nvSpPr>
          <p:cNvPr id="124" name="Shape 124"/>
          <p:cNvSpPr/>
          <p:nvPr/>
        </p:nvSpPr>
        <p:spPr>
          <a:xfrm>
            <a:off x="938023" y="7918553"/>
            <a:ext cx="524560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000"/>
            </a:lvl1pPr>
          </a:lstStyle>
          <a:p>
            <a:pPr/>
            <a:r>
              <a:t>s1 = “world”;</a:t>
            </a:r>
          </a:p>
        </p:txBody>
      </p:sp>
      <p:sp>
        <p:nvSpPr>
          <p:cNvPr id="125" name="Shape 125"/>
          <p:cNvSpPr/>
          <p:nvPr/>
        </p:nvSpPr>
        <p:spPr>
          <a:xfrm>
            <a:off x="16363563" y="7316992"/>
            <a:ext cx="197662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6000"/>
            </a:lvl1pPr>
          </a:lstStyle>
          <a:p>
            <a:pPr/>
            <a:r>
              <a:t>world</a:t>
            </a:r>
          </a:p>
        </p:txBody>
      </p:sp>
      <p:sp>
        <p:nvSpPr>
          <p:cNvPr id="126" name="Shape 126"/>
          <p:cNvSpPr/>
          <p:nvPr/>
        </p:nvSpPr>
        <p:spPr>
          <a:xfrm>
            <a:off x="7424068" y="3834545"/>
            <a:ext cx="8902296" cy="45281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 flipV="1">
            <a:off x="6557484" y="7859858"/>
            <a:ext cx="9434634" cy="717609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5973895" y="818428"/>
            <a:ext cx="1867206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100"/>
            </a:lvl1pPr>
          </a:lstStyle>
          <a:p>
            <a:pPr/>
            <a:r>
              <a:t>JVM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4"/>
      <p:bldP build="whole" bldLvl="1" animBg="1" rev="0" advAuto="0" spid="128" grpId="3"/>
      <p:bldP build="whole" bldLvl="1" animBg="1" rev="0" advAuto="0" spid="123" grpId="7"/>
      <p:bldP build="whole" bldLvl="1" animBg="1" rev="0" advAuto="0" spid="124" grpId="8"/>
      <p:bldP build="whole" bldLvl="1" animBg="1" rev="0" advAuto="0" spid="121" grpId="5"/>
      <p:bldP build="whole" bldLvl="1" animBg="1" rev="0" advAuto="0" spid="119" grpId="1"/>
      <p:bldP build="whole" bldLvl="1" animBg="1" rev="0" advAuto="0" spid="127" grpId="9"/>
      <p:bldP build="whole" bldLvl="1" animBg="1" rev="0" advAuto="0" spid="126" grpId="6"/>
      <p:bldP build="whole" bldLvl="1" animBg="1" rev="0" advAuto="0" spid="125" grpId="10"/>
      <p:bldP build="whole" bldLvl="1" animBg="1" rev="0" advAuto="0" spid="12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2395346" y="1923200"/>
            <a:ext cx="9913063" cy="1144988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13331966" y="2620484"/>
            <a:ext cx="7941979" cy="677999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String Pool</a:t>
            </a:r>
          </a:p>
        </p:txBody>
      </p:sp>
      <p:sp>
        <p:nvSpPr>
          <p:cNvPr id="132" name="Shape 132"/>
          <p:cNvSpPr/>
          <p:nvPr/>
        </p:nvSpPr>
        <p:spPr>
          <a:xfrm>
            <a:off x="314606" y="2279832"/>
            <a:ext cx="453179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defRPr sz="3800"/>
            </a:pPr>
            <a:r>
              <a:rPr sz="5000"/>
              <a:t>String</a:t>
            </a:r>
            <a:r>
              <a:t> s1 = “hello”;</a:t>
            </a:r>
          </a:p>
        </p:txBody>
      </p:sp>
      <p:sp>
        <p:nvSpPr>
          <p:cNvPr id="133" name="Shape 133"/>
          <p:cNvSpPr/>
          <p:nvPr/>
        </p:nvSpPr>
        <p:spPr>
          <a:xfrm>
            <a:off x="296371" y="5950782"/>
            <a:ext cx="54032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5000"/>
            </a:lvl1pPr>
          </a:lstStyle>
          <a:p>
            <a:pPr/>
            <a:r>
              <a:t>String s2 = “hello”;</a:t>
            </a:r>
          </a:p>
        </p:txBody>
      </p:sp>
      <p:sp>
        <p:nvSpPr>
          <p:cNvPr id="134" name="Shape 134"/>
          <p:cNvSpPr/>
          <p:nvPr/>
        </p:nvSpPr>
        <p:spPr>
          <a:xfrm>
            <a:off x="16490055" y="3821629"/>
            <a:ext cx="172364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6000"/>
            </a:lvl1pPr>
          </a:lstStyle>
          <a:p>
            <a:pPr/>
            <a:r>
              <a:t>hello</a:t>
            </a:r>
          </a:p>
        </p:txBody>
      </p:sp>
      <p:sp>
        <p:nvSpPr>
          <p:cNvPr id="135" name="Shape 135"/>
          <p:cNvSpPr/>
          <p:nvPr/>
        </p:nvSpPr>
        <p:spPr>
          <a:xfrm>
            <a:off x="395141" y="7966164"/>
            <a:ext cx="37795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5000"/>
            </a:lvl1pPr>
          </a:lstStyle>
          <a:p>
            <a:pPr/>
            <a:r>
              <a:t>s2 = “world”;</a:t>
            </a:r>
          </a:p>
        </p:txBody>
      </p:sp>
      <p:sp>
        <p:nvSpPr>
          <p:cNvPr id="136" name="Shape 136"/>
          <p:cNvSpPr/>
          <p:nvPr/>
        </p:nvSpPr>
        <p:spPr>
          <a:xfrm>
            <a:off x="16363563" y="7316992"/>
            <a:ext cx="197662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6000"/>
            </a:lvl1pPr>
          </a:lstStyle>
          <a:p>
            <a:pPr/>
            <a:r>
              <a:t>world</a:t>
            </a:r>
          </a:p>
        </p:txBody>
      </p:sp>
      <p:sp>
        <p:nvSpPr>
          <p:cNvPr id="137" name="Shape 137"/>
          <p:cNvSpPr/>
          <p:nvPr/>
        </p:nvSpPr>
        <p:spPr>
          <a:xfrm>
            <a:off x="2606154" y="3145912"/>
            <a:ext cx="13845361" cy="951787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 flipV="1">
            <a:off x="3488704" y="4539310"/>
            <a:ext cx="12878020" cy="158266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9" name="Shape 139"/>
          <p:cNvSpPr/>
          <p:nvPr/>
        </p:nvSpPr>
        <p:spPr>
          <a:xfrm flipV="1">
            <a:off x="4242851" y="7859858"/>
            <a:ext cx="11749267" cy="488905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58420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197629" y="318519"/>
            <a:ext cx="560070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500"/>
            </a:lvl1pPr>
          </a:lstStyle>
          <a:p>
            <a:pPr/>
            <a:r>
              <a:t>Performance</a:t>
            </a:r>
          </a:p>
        </p:txBody>
      </p:sp>
      <p:sp>
        <p:nvSpPr>
          <p:cNvPr id="141" name="Shape 141"/>
          <p:cNvSpPr/>
          <p:nvPr/>
        </p:nvSpPr>
        <p:spPr>
          <a:xfrm>
            <a:off x="2765368" y="11202044"/>
            <a:ext cx="528542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500"/>
            </a:lvl1pPr>
          </a:lstStyle>
          <a:p>
            <a:pPr/>
            <a:r>
              <a:t>Thread Safe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5"/>
      <p:bldP build="whole" bldLvl="1" animBg="1" rev="0" advAuto="0" spid="130" grpId="3"/>
      <p:bldP build="whole" bldLvl="1" animBg="1" rev="0" advAuto="0" spid="135" grpId="9"/>
      <p:bldP build="whole" bldLvl="1" animBg="1" rev="0" advAuto="0" spid="132" grpId="2"/>
      <p:bldP build="whole" bldLvl="1" animBg="1" rev="0" advAuto="0" spid="141" grpId="12"/>
      <p:bldP build="whole" bldLvl="1" animBg="1" rev="0" advAuto="0" spid="134" grpId="6"/>
      <p:bldP build="whole" bldLvl="1" animBg="1" rev="0" advAuto="0" spid="140" grpId="1"/>
      <p:bldP build="whole" bldLvl="1" animBg="1" rev="0" advAuto="0" spid="136" grpId="11"/>
      <p:bldP build="whole" bldLvl="1" animBg="1" rev="0" advAuto="0" spid="139" grpId="10"/>
      <p:bldP build="whole" bldLvl="1" animBg="1" rev="0" advAuto="0" spid="131" grpId="4"/>
      <p:bldP build="whole" bldLvl="1" animBg="1" rev="0" advAuto="0" spid="133" grpId="7"/>
      <p:bldP build="whole" bldLvl="1" animBg="1" rev="0" advAuto="0" spid="138" grpId="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