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8839" y="122322"/>
            <a:ext cx="7386320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 u="sng">
                <a:solidFill>
                  <a:srgbClr val="262626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 u="sng">
                <a:solidFill>
                  <a:srgbClr val="262626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 u="sng">
                <a:solidFill>
                  <a:srgbClr val="262626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5149" y="886899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 h="0">
                <a:moveTo>
                  <a:pt x="0" y="0"/>
                </a:moveTo>
                <a:lnTo>
                  <a:pt x="7471407" y="0"/>
                </a:lnTo>
              </a:path>
            </a:pathLst>
          </a:custGeom>
          <a:ln w="12693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325" y="3311652"/>
            <a:ext cx="749935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 u="sng">
                <a:solidFill>
                  <a:srgbClr val="262626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5040" y="1578897"/>
            <a:ext cx="4522470" cy="456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15989" y="6616468"/>
            <a:ext cx="91503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142258" y="6543622"/>
            <a:ext cx="215265" cy="259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ocw.mit.edu/" TargetMode="External"/><Relationship Id="rId3" Type="http://schemas.openxmlformats.org/officeDocument/2006/relationships/hyperlink" Target="https://ocw.mit.edu/terms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" y="6334315"/>
            <a:ext cx="9144000" cy="523875"/>
            <a:chOff x="12" y="6334315"/>
            <a:chExt cx="9144000" cy="523875"/>
          </a:xfrm>
        </p:grpSpPr>
        <p:sp>
          <p:nvSpPr>
            <p:cNvPr id="3" name="object 3"/>
            <p:cNvSpPr/>
            <p:nvPr/>
          </p:nvSpPr>
          <p:spPr>
            <a:xfrm>
              <a:off x="12" y="6334315"/>
              <a:ext cx="9142095" cy="64135"/>
            </a:xfrm>
            <a:custGeom>
              <a:avLst/>
              <a:gdLst/>
              <a:ahLst/>
              <a:cxnLst/>
              <a:rect l="l" t="t" r="r" b="b"/>
              <a:pathLst>
                <a:path w="9142095" h="64135">
                  <a:moveTo>
                    <a:pt x="9141624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9141624" y="64007"/>
                  </a:lnTo>
                  <a:lnTo>
                    <a:pt x="9141624" y="0"/>
                  </a:lnTo>
                  <a:close/>
                </a:path>
              </a:pathLst>
            </a:custGeom>
            <a:solidFill>
              <a:srgbClr val="295B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87" y="6400800"/>
              <a:ext cx="9142095" cy="457200"/>
            </a:xfrm>
            <a:custGeom>
              <a:avLst/>
              <a:gdLst/>
              <a:ahLst/>
              <a:cxnLst/>
              <a:rect l="l" t="t" r="r" b="b"/>
              <a:pathLst>
                <a:path w="9142095" h="457200">
                  <a:moveTo>
                    <a:pt x="9141624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1624" y="457200"/>
                  </a:lnTo>
                  <a:lnTo>
                    <a:pt x="9141624" y="0"/>
                  </a:lnTo>
                  <a:close/>
                </a:path>
              </a:pathLst>
            </a:custGeom>
            <a:solidFill>
              <a:srgbClr val="5096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  <a:tabLst>
                <a:tab pos="7486015" algn="l"/>
              </a:tabLst>
            </a:pPr>
            <a:r>
              <a:rPr dirty="0" spc="-60"/>
              <a:t>Lecture </a:t>
            </a:r>
            <a:r>
              <a:rPr dirty="0" spc="-40"/>
              <a:t>12:</a:t>
            </a:r>
            <a:r>
              <a:rPr dirty="0" spc="-195"/>
              <a:t> </a:t>
            </a:r>
            <a:r>
              <a:rPr dirty="0" spc="-65"/>
              <a:t>Clustering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3421379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-5">
                <a:solidFill>
                  <a:srgbClr val="002060"/>
                </a:solidFill>
              </a:rPr>
              <a:t>K-means</a:t>
            </a:r>
            <a:r>
              <a:rPr dirty="0" u="none" sz="3500" spc="-140">
                <a:solidFill>
                  <a:srgbClr val="002060"/>
                </a:solidFill>
              </a:rPr>
              <a:t> </a:t>
            </a:r>
            <a:r>
              <a:rPr dirty="0" u="none" sz="3500" spc="-10">
                <a:solidFill>
                  <a:srgbClr val="002060"/>
                </a:solidFill>
              </a:rPr>
              <a:t>Algorithm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958428" y="1217574"/>
            <a:ext cx="7039609" cy="4634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Lucida Sans Typewriter"/>
                <a:cs typeface="Lucida Sans Typewriter"/>
              </a:rPr>
              <a:t>randomly chose </a:t>
            </a:r>
            <a:r>
              <a:rPr dirty="0" sz="2000">
                <a:latin typeface="Lucida Sans Typewriter"/>
                <a:cs typeface="Lucida Sans Typewriter"/>
              </a:rPr>
              <a:t>k </a:t>
            </a:r>
            <a:r>
              <a:rPr dirty="0" sz="2000" spc="-5">
                <a:latin typeface="Lucida Sans Typewriter"/>
                <a:cs typeface="Lucida Sans Typewriter"/>
              </a:rPr>
              <a:t>examples as initial</a:t>
            </a:r>
            <a:r>
              <a:rPr dirty="0" sz="2000" spc="-120">
                <a:latin typeface="Lucida Sans Typewriter"/>
                <a:cs typeface="Lucida Sans Typewriter"/>
              </a:rPr>
              <a:t> </a:t>
            </a:r>
            <a:r>
              <a:rPr dirty="0" sz="2000" spc="-10">
                <a:latin typeface="Lucida Sans Typewriter"/>
                <a:cs typeface="Lucida Sans Typewriter"/>
              </a:rPr>
              <a:t>centroids  </a:t>
            </a:r>
            <a:r>
              <a:rPr dirty="0" sz="2000" spc="-5">
                <a:latin typeface="Lucida Sans Typewriter"/>
                <a:cs typeface="Lucida Sans Typewriter"/>
              </a:rPr>
              <a:t>while</a:t>
            </a:r>
            <a:r>
              <a:rPr dirty="0" sz="2000" spc="-15">
                <a:latin typeface="Lucida Sans Typewriter"/>
                <a:cs typeface="Lucida Sans Typewriter"/>
              </a:rPr>
              <a:t> </a:t>
            </a:r>
            <a:r>
              <a:rPr dirty="0" sz="2000" spc="-10">
                <a:latin typeface="Lucida Sans Typewriter"/>
                <a:cs typeface="Lucida Sans Typewriter"/>
              </a:rPr>
              <a:t>true:</a:t>
            </a:r>
            <a:endParaRPr sz="2000">
              <a:latin typeface="Lucida Sans Typewriter"/>
              <a:cs typeface="Lucida Sans Typewriter"/>
            </a:endParaRPr>
          </a:p>
          <a:p>
            <a:pPr marL="1079500" marR="1224280" indent="-609600">
              <a:lnSpc>
                <a:spcPct val="100000"/>
              </a:lnSpc>
            </a:pPr>
            <a:r>
              <a:rPr dirty="0" sz="2000" spc="-5">
                <a:latin typeface="Lucida Sans Typewriter"/>
                <a:cs typeface="Lucida Sans Typewriter"/>
              </a:rPr>
              <a:t>create </a:t>
            </a:r>
            <a:r>
              <a:rPr dirty="0" sz="2000">
                <a:latin typeface="Lucida Sans Typewriter"/>
                <a:cs typeface="Lucida Sans Typewriter"/>
              </a:rPr>
              <a:t>k </a:t>
            </a:r>
            <a:r>
              <a:rPr dirty="0" sz="2000" spc="-5">
                <a:latin typeface="Lucida Sans Typewriter"/>
                <a:cs typeface="Lucida Sans Typewriter"/>
              </a:rPr>
              <a:t>clusters by assigning</a:t>
            </a:r>
            <a:r>
              <a:rPr dirty="0" sz="2000" spc="-114">
                <a:latin typeface="Lucida Sans Typewriter"/>
                <a:cs typeface="Lucida Sans Typewriter"/>
              </a:rPr>
              <a:t> </a:t>
            </a:r>
            <a:r>
              <a:rPr dirty="0" sz="2000" spc="-10">
                <a:latin typeface="Lucida Sans Typewriter"/>
                <a:cs typeface="Lucida Sans Typewriter"/>
              </a:rPr>
              <a:t>each  </a:t>
            </a:r>
            <a:r>
              <a:rPr dirty="0" sz="2000" spc="-5">
                <a:latin typeface="Lucida Sans Typewriter"/>
                <a:cs typeface="Lucida Sans Typewriter"/>
              </a:rPr>
              <a:t>example to closest</a:t>
            </a:r>
            <a:r>
              <a:rPr dirty="0" sz="2000" spc="-60">
                <a:latin typeface="Lucida Sans Typewriter"/>
                <a:cs typeface="Lucida Sans Typewriter"/>
              </a:rPr>
              <a:t> </a:t>
            </a:r>
            <a:r>
              <a:rPr dirty="0" sz="2000" spc="-10">
                <a:latin typeface="Lucida Sans Typewriter"/>
                <a:cs typeface="Lucida Sans Typewriter"/>
              </a:rPr>
              <a:t>centroid</a:t>
            </a:r>
            <a:endParaRPr sz="2000">
              <a:latin typeface="Lucida Sans Typewriter"/>
              <a:cs typeface="Lucida Sans Typewriter"/>
            </a:endParaRPr>
          </a:p>
          <a:p>
            <a:pPr marL="1079500" marR="1072515" indent="-609600">
              <a:lnSpc>
                <a:spcPct val="100000"/>
              </a:lnSpc>
            </a:pPr>
            <a:r>
              <a:rPr dirty="0" sz="2000" spc="-5">
                <a:latin typeface="Lucida Sans Typewriter"/>
                <a:cs typeface="Lucida Sans Typewriter"/>
              </a:rPr>
              <a:t>compute </a:t>
            </a:r>
            <a:r>
              <a:rPr dirty="0" sz="2000">
                <a:latin typeface="Lucida Sans Typewriter"/>
                <a:cs typeface="Lucida Sans Typewriter"/>
              </a:rPr>
              <a:t>k </a:t>
            </a:r>
            <a:r>
              <a:rPr dirty="0" sz="2000" spc="-5">
                <a:latin typeface="Lucida Sans Typewriter"/>
                <a:cs typeface="Lucida Sans Typewriter"/>
              </a:rPr>
              <a:t>new centroids by</a:t>
            </a:r>
            <a:r>
              <a:rPr dirty="0" sz="2000" spc="-114">
                <a:latin typeface="Lucida Sans Typewriter"/>
                <a:cs typeface="Lucida Sans Typewriter"/>
              </a:rPr>
              <a:t> </a:t>
            </a:r>
            <a:r>
              <a:rPr dirty="0" sz="2000" spc="-10">
                <a:latin typeface="Lucida Sans Typewriter"/>
                <a:cs typeface="Lucida Sans Typewriter"/>
              </a:rPr>
              <a:t>averaging  </a:t>
            </a:r>
            <a:r>
              <a:rPr dirty="0" sz="2000" spc="-5">
                <a:latin typeface="Lucida Sans Typewriter"/>
                <a:cs typeface="Lucida Sans Typewriter"/>
              </a:rPr>
              <a:t>examples in each</a:t>
            </a:r>
            <a:r>
              <a:rPr dirty="0" sz="2000" spc="-45">
                <a:latin typeface="Lucida Sans Typewriter"/>
                <a:cs typeface="Lucida Sans Typewriter"/>
              </a:rPr>
              <a:t> </a:t>
            </a:r>
            <a:r>
              <a:rPr dirty="0" sz="2000" spc="-10">
                <a:latin typeface="Lucida Sans Typewriter"/>
                <a:cs typeface="Lucida Sans Typewriter"/>
              </a:rPr>
              <a:t>cluster</a:t>
            </a:r>
            <a:endParaRPr sz="2000">
              <a:latin typeface="Lucida Sans Typewriter"/>
              <a:cs typeface="Lucida Sans Typewriter"/>
            </a:endParaRPr>
          </a:p>
          <a:p>
            <a:pPr marL="1079500" marR="2597150" indent="-609600">
              <a:lnSpc>
                <a:spcPct val="100000"/>
              </a:lnSpc>
            </a:pPr>
            <a:r>
              <a:rPr dirty="0" sz="2000" spc="-5">
                <a:latin typeface="Lucida Sans Typewriter"/>
                <a:cs typeface="Lucida Sans Typewriter"/>
              </a:rPr>
              <a:t>if centroids don’t</a:t>
            </a:r>
            <a:r>
              <a:rPr dirty="0" sz="2000" spc="-105">
                <a:latin typeface="Lucida Sans Typewriter"/>
                <a:cs typeface="Lucida Sans Typewriter"/>
              </a:rPr>
              <a:t> </a:t>
            </a:r>
            <a:r>
              <a:rPr dirty="0" sz="2000" spc="-10">
                <a:latin typeface="Lucida Sans Typewriter"/>
                <a:cs typeface="Lucida Sans Typewriter"/>
              </a:rPr>
              <a:t>change:  break</a:t>
            </a:r>
            <a:endParaRPr sz="2000">
              <a:latin typeface="Lucida Sans Typewriter"/>
              <a:cs typeface="Lucida Sans Typewriter"/>
            </a:endParaRPr>
          </a:p>
          <a:p>
            <a:pPr>
              <a:lnSpc>
                <a:spcPct val="100000"/>
              </a:lnSpc>
            </a:pPr>
            <a:endParaRPr sz="2300">
              <a:latin typeface="Lucida Sans Typewriter"/>
              <a:cs typeface="Lucida Sans Typewriter"/>
            </a:endParaRPr>
          </a:p>
          <a:p>
            <a:pPr marL="24130">
              <a:lnSpc>
                <a:spcPct val="100000"/>
              </a:lnSpc>
              <a:spcBef>
                <a:spcPts val="1490"/>
              </a:spcBef>
            </a:pPr>
            <a:r>
              <a:rPr dirty="0" sz="2400" spc="-5">
                <a:latin typeface="Calibri"/>
                <a:cs typeface="Calibri"/>
              </a:rPr>
              <a:t>What </a:t>
            </a: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-10">
                <a:latin typeface="Calibri"/>
                <a:cs typeface="Calibri"/>
              </a:rPr>
              <a:t>complexity </a:t>
            </a:r>
            <a:r>
              <a:rPr dirty="0" sz="2400" spc="-5">
                <a:latin typeface="Calibri"/>
                <a:cs typeface="Calibri"/>
              </a:rPr>
              <a:t>of one</a:t>
            </a:r>
            <a:r>
              <a:rPr dirty="0" sz="2400" spc="-15">
                <a:latin typeface="Calibri"/>
                <a:cs typeface="Calibri"/>
              </a:rPr>
              <a:t> iteration?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Calibri"/>
              <a:cs typeface="Calibri"/>
            </a:endParaRPr>
          </a:p>
          <a:p>
            <a:pPr marL="12700" marR="102870" indent="-635">
              <a:lnSpc>
                <a:spcPct val="100699"/>
              </a:lnSpc>
            </a:pPr>
            <a:r>
              <a:rPr dirty="0" sz="2400" spc="-5">
                <a:latin typeface="Calibri"/>
                <a:cs typeface="Calibri"/>
              </a:rPr>
              <a:t>k*n*d, </a:t>
            </a:r>
            <a:r>
              <a:rPr dirty="0" sz="2400" spc="-10">
                <a:latin typeface="Calibri"/>
                <a:cs typeface="Calibri"/>
              </a:rPr>
              <a:t>where </a:t>
            </a:r>
            <a:r>
              <a:rPr dirty="0" sz="2400">
                <a:latin typeface="Calibri"/>
                <a:cs typeface="Calibri"/>
              </a:rPr>
              <a:t>n </a:t>
            </a:r>
            <a:r>
              <a:rPr dirty="0" sz="2400" spc="-5">
                <a:latin typeface="Calibri"/>
                <a:cs typeface="Calibri"/>
              </a:rPr>
              <a:t>is </a:t>
            </a:r>
            <a:r>
              <a:rPr dirty="0" sz="2400">
                <a:latin typeface="Calibri"/>
                <a:cs typeface="Calibri"/>
              </a:rPr>
              <a:t>number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10">
                <a:latin typeface="Calibri"/>
                <a:cs typeface="Calibri"/>
              </a:rPr>
              <a:t>points </a:t>
            </a:r>
            <a:r>
              <a:rPr dirty="0" sz="2400">
                <a:latin typeface="Calibri"/>
                <a:cs typeface="Calibri"/>
              </a:rPr>
              <a:t>and d </a:t>
            </a:r>
            <a:r>
              <a:rPr dirty="0" sz="2400" spc="-5">
                <a:latin typeface="Calibri"/>
                <a:cs typeface="Calibri"/>
              </a:rPr>
              <a:t>time </a:t>
            </a:r>
            <a:r>
              <a:rPr dirty="0" sz="2400" spc="-10">
                <a:latin typeface="Calibri"/>
                <a:cs typeface="Calibri"/>
              </a:rPr>
              <a:t>required 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 spc="-10">
                <a:latin typeface="Calibri"/>
                <a:cs typeface="Calibri"/>
              </a:rPr>
              <a:t>compute </a:t>
            </a: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distance </a:t>
            </a:r>
            <a:r>
              <a:rPr dirty="0" sz="2400" spc="-5">
                <a:latin typeface="Calibri"/>
                <a:cs typeface="Calibri"/>
              </a:rPr>
              <a:t>between </a:t>
            </a:r>
            <a:r>
              <a:rPr dirty="0" sz="2400">
                <a:latin typeface="Calibri"/>
                <a:cs typeface="Calibri"/>
              </a:rPr>
              <a:t>a pair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points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211772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25">
                <a:solidFill>
                  <a:srgbClr val="002060"/>
                </a:solidFill>
              </a:rPr>
              <a:t>An</a:t>
            </a:r>
            <a:r>
              <a:rPr dirty="0" u="none" sz="3500" spc="-150">
                <a:solidFill>
                  <a:srgbClr val="002060"/>
                </a:solidFill>
              </a:rPr>
              <a:t> </a:t>
            </a:r>
            <a:r>
              <a:rPr dirty="0" u="none" sz="3500" spc="-5">
                <a:solidFill>
                  <a:srgbClr val="002060"/>
                </a:solidFill>
              </a:rPr>
              <a:t>Example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66636" y="1420310"/>
            <a:ext cx="5990034" cy="4754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387032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50">
                <a:solidFill>
                  <a:srgbClr val="002060"/>
                </a:solidFill>
              </a:rPr>
              <a:t>K </a:t>
            </a:r>
            <a:r>
              <a:rPr dirty="0" u="none" sz="3500" spc="45">
                <a:solidFill>
                  <a:srgbClr val="002060"/>
                </a:solidFill>
              </a:rPr>
              <a:t>= </a:t>
            </a:r>
            <a:r>
              <a:rPr dirty="0" u="none" sz="3500" spc="10">
                <a:solidFill>
                  <a:srgbClr val="002060"/>
                </a:solidFill>
              </a:rPr>
              <a:t>4, </a:t>
            </a:r>
            <a:r>
              <a:rPr dirty="0" u="none" sz="3500" spc="-10">
                <a:solidFill>
                  <a:srgbClr val="002060"/>
                </a:solidFill>
              </a:rPr>
              <a:t>Initial</a:t>
            </a:r>
            <a:r>
              <a:rPr dirty="0" u="none" sz="3500" spc="-480">
                <a:solidFill>
                  <a:srgbClr val="002060"/>
                </a:solidFill>
              </a:rPr>
              <a:t> </a:t>
            </a:r>
            <a:r>
              <a:rPr dirty="0" u="none" sz="3500" spc="-20">
                <a:solidFill>
                  <a:srgbClr val="002060"/>
                </a:solidFill>
              </a:rPr>
              <a:t>Centroids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62135" y="1363041"/>
            <a:ext cx="6056656" cy="4860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187007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-25">
                <a:solidFill>
                  <a:srgbClr val="002060"/>
                </a:solidFill>
              </a:rPr>
              <a:t>Iteration</a:t>
            </a:r>
            <a:r>
              <a:rPr dirty="0" u="none" sz="3500" spc="-130">
                <a:solidFill>
                  <a:srgbClr val="002060"/>
                </a:solidFill>
              </a:rPr>
              <a:t> </a:t>
            </a:r>
            <a:r>
              <a:rPr dirty="0" u="none" sz="3500" spc="50">
                <a:solidFill>
                  <a:srgbClr val="002060"/>
                </a:solidFill>
              </a:rPr>
              <a:t>1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662135" y="1363041"/>
            <a:ext cx="6354445" cy="4860290"/>
            <a:chOff x="1662135" y="1363041"/>
            <a:chExt cx="6354445" cy="4860290"/>
          </a:xfrm>
        </p:grpSpPr>
        <p:sp>
          <p:nvSpPr>
            <p:cNvPr id="5" name="object 5"/>
            <p:cNvSpPr/>
            <p:nvPr/>
          </p:nvSpPr>
          <p:spPr>
            <a:xfrm>
              <a:off x="1662135" y="1363041"/>
              <a:ext cx="6056655" cy="48602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262250" y="1617796"/>
              <a:ext cx="1754505" cy="890269"/>
            </a:xfrm>
            <a:custGeom>
              <a:avLst/>
              <a:gdLst/>
              <a:ahLst/>
              <a:cxnLst/>
              <a:rect l="l" t="t" r="r" b="b"/>
              <a:pathLst>
                <a:path w="1754504" h="890269">
                  <a:moveTo>
                    <a:pt x="1737156" y="0"/>
                  </a:moveTo>
                  <a:lnTo>
                    <a:pt x="93713" y="821715"/>
                  </a:lnTo>
                  <a:lnTo>
                    <a:pt x="76682" y="787641"/>
                  </a:lnTo>
                  <a:lnTo>
                    <a:pt x="0" y="889876"/>
                  </a:lnTo>
                  <a:lnTo>
                    <a:pt x="127800" y="889876"/>
                  </a:lnTo>
                  <a:lnTo>
                    <a:pt x="110756" y="855802"/>
                  </a:lnTo>
                  <a:lnTo>
                    <a:pt x="1754200" y="34074"/>
                  </a:lnTo>
                  <a:lnTo>
                    <a:pt x="1737156" y="0"/>
                  </a:lnTo>
                  <a:close/>
                </a:path>
              </a:pathLst>
            </a:custGeom>
            <a:solidFill>
              <a:srgbClr val="295B9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187007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-25">
                <a:solidFill>
                  <a:srgbClr val="002060"/>
                </a:solidFill>
              </a:rPr>
              <a:t>Iteration</a:t>
            </a:r>
            <a:r>
              <a:rPr dirty="0" u="none" sz="3500" spc="-130">
                <a:solidFill>
                  <a:srgbClr val="002060"/>
                </a:solidFill>
              </a:rPr>
              <a:t> </a:t>
            </a:r>
            <a:r>
              <a:rPr dirty="0" u="none" sz="3500" spc="50">
                <a:solidFill>
                  <a:srgbClr val="002060"/>
                </a:solidFill>
              </a:rPr>
              <a:t>2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662135" y="1363041"/>
            <a:ext cx="6473190" cy="4860290"/>
            <a:chOff x="1662135" y="1363041"/>
            <a:chExt cx="6473190" cy="4860290"/>
          </a:xfrm>
        </p:grpSpPr>
        <p:sp>
          <p:nvSpPr>
            <p:cNvPr id="5" name="object 5"/>
            <p:cNvSpPr/>
            <p:nvPr/>
          </p:nvSpPr>
          <p:spPr>
            <a:xfrm>
              <a:off x="1662135" y="1363041"/>
              <a:ext cx="6056655" cy="48602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262255" y="1381766"/>
              <a:ext cx="1872614" cy="815340"/>
            </a:xfrm>
            <a:custGeom>
              <a:avLst/>
              <a:gdLst/>
              <a:ahLst/>
              <a:cxnLst/>
              <a:rect l="l" t="t" r="r" b="b"/>
              <a:pathLst>
                <a:path w="1872615" h="815339">
                  <a:moveTo>
                    <a:pt x="1857730" y="0"/>
                  </a:moveTo>
                  <a:lnTo>
                    <a:pt x="97828" y="745147"/>
                  </a:lnTo>
                  <a:lnTo>
                    <a:pt x="82969" y="710056"/>
                  </a:lnTo>
                  <a:lnTo>
                    <a:pt x="0" y="807250"/>
                  </a:lnTo>
                  <a:lnTo>
                    <a:pt x="127533" y="815314"/>
                  </a:lnTo>
                  <a:lnTo>
                    <a:pt x="112674" y="780224"/>
                  </a:lnTo>
                  <a:lnTo>
                    <a:pt x="1872589" y="35090"/>
                  </a:lnTo>
                  <a:lnTo>
                    <a:pt x="1857730" y="0"/>
                  </a:lnTo>
                  <a:close/>
                </a:path>
              </a:pathLst>
            </a:custGeom>
            <a:solidFill>
              <a:srgbClr val="295B9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187007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-25">
                <a:solidFill>
                  <a:srgbClr val="002060"/>
                </a:solidFill>
              </a:rPr>
              <a:t>Iteration</a:t>
            </a:r>
            <a:r>
              <a:rPr dirty="0" u="none" sz="3500" spc="-130">
                <a:solidFill>
                  <a:srgbClr val="002060"/>
                </a:solidFill>
              </a:rPr>
              <a:t> </a:t>
            </a:r>
            <a:r>
              <a:rPr dirty="0" u="none" sz="3500" spc="50">
                <a:solidFill>
                  <a:srgbClr val="002060"/>
                </a:solidFill>
              </a:rPr>
              <a:t>3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662135" y="1363041"/>
            <a:ext cx="6682105" cy="4860290"/>
            <a:chOff x="1662135" y="1363041"/>
            <a:chExt cx="6682105" cy="4860290"/>
          </a:xfrm>
        </p:grpSpPr>
        <p:sp>
          <p:nvSpPr>
            <p:cNvPr id="5" name="object 5"/>
            <p:cNvSpPr/>
            <p:nvPr/>
          </p:nvSpPr>
          <p:spPr>
            <a:xfrm>
              <a:off x="1662135" y="1363041"/>
              <a:ext cx="6056654" cy="48602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88177" y="1522272"/>
              <a:ext cx="2456180" cy="2696845"/>
            </a:xfrm>
            <a:custGeom>
              <a:avLst/>
              <a:gdLst/>
              <a:ahLst/>
              <a:cxnLst/>
              <a:rect l="l" t="t" r="r" b="b"/>
              <a:pathLst>
                <a:path w="2456179" h="2696845">
                  <a:moveTo>
                    <a:pt x="2265896" y="1723301"/>
                  </a:moveTo>
                  <a:lnTo>
                    <a:pt x="2250681" y="1688376"/>
                  </a:lnTo>
                  <a:lnTo>
                    <a:pt x="97180" y="2626398"/>
                  </a:lnTo>
                  <a:lnTo>
                    <a:pt x="81965" y="2591473"/>
                  </a:lnTo>
                  <a:lnTo>
                    <a:pt x="0" y="2689517"/>
                  </a:lnTo>
                  <a:lnTo>
                    <a:pt x="127609" y="2696260"/>
                  </a:lnTo>
                  <a:lnTo>
                    <a:pt x="112395" y="2661335"/>
                  </a:lnTo>
                  <a:lnTo>
                    <a:pt x="2265896" y="1723301"/>
                  </a:lnTo>
                  <a:close/>
                </a:path>
                <a:path w="2456179" h="2696845">
                  <a:moveTo>
                    <a:pt x="2455710" y="38100"/>
                  </a:moveTo>
                  <a:lnTo>
                    <a:pt x="522312" y="38100"/>
                  </a:lnTo>
                  <a:lnTo>
                    <a:pt x="522312" y="0"/>
                  </a:lnTo>
                  <a:lnTo>
                    <a:pt x="408012" y="57150"/>
                  </a:lnTo>
                  <a:lnTo>
                    <a:pt x="522312" y="114300"/>
                  </a:lnTo>
                  <a:lnTo>
                    <a:pt x="522312" y="76200"/>
                  </a:lnTo>
                  <a:lnTo>
                    <a:pt x="2455710" y="76200"/>
                  </a:lnTo>
                  <a:lnTo>
                    <a:pt x="2455710" y="38100"/>
                  </a:lnTo>
                  <a:close/>
                </a:path>
              </a:pathLst>
            </a:custGeom>
            <a:solidFill>
              <a:srgbClr val="295B9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187007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-25">
                <a:solidFill>
                  <a:srgbClr val="002060"/>
                </a:solidFill>
              </a:rPr>
              <a:t>Iteration</a:t>
            </a:r>
            <a:r>
              <a:rPr dirty="0" u="none" sz="3500" spc="-130">
                <a:solidFill>
                  <a:srgbClr val="002060"/>
                </a:solidFill>
              </a:rPr>
              <a:t> </a:t>
            </a:r>
            <a:r>
              <a:rPr dirty="0" u="none" sz="3500" spc="50">
                <a:solidFill>
                  <a:srgbClr val="002060"/>
                </a:solidFill>
              </a:rPr>
              <a:t>4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662135" y="1363041"/>
            <a:ext cx="6731634" cy="4860290"/>
            <a:chOff x="1662135" y="1363041"/>
            <a:chExt cx="6731634" cy="4860290"/>
          </a:xfrm>
        </p:grpSpPr>
        <p:sp>
          <p:nvSpPr>
            <p:cNvPr id="5" name="object 5"/>
            <p:cNvSpPr/>
            <p:nvPr/>
          </p:nvSpPr>
          <p:spPr>
            <a:xfrm>
              <a:off x="1662135" y="1363041"/>
              <a:ext cx="6056654" cy="48602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14301" y="1796046"/>
              <a:ext cx="2679065" cy="2145665"/>
            </a:xfrm>
            <a:custGeom>
              <a:avLst/>
              <a:gdLst/>
              <a:ahLst/>
              <a:cxnLst/>
              <a:rect l="l" t="t" r="r" b="b"/>
              <a:pathLst>
                <a:path w="2679065" h="2145665">
                  <a:moveTo>
                    <a:pt x="2205418" y="37807"/>
                  </a:moveTo>
                  <a:lnTo>
                    <a:pt x="2200668" y="0"/>
                  </a:lnTo>
                  <a:lnTo>
                    <a:pt x="111036" y="262826"/>
                  </a:lnTo>
                  <a:lnTo>
                    <a:pt x="106273" y="225031"/>
                  </a:lnTo>
                  <a:lnTo>
                    <a:pt x="0" y="295986"/>
                  </a:lnTo>
                  <a:lnTo>
                    <a:pt x="120535" y="338429"/>
                  </a:lnTo>
                  <a:lnTo>
                    <a:pt x="115785" y="300634"/>
                  </a:lnTo>
                  <a:lnTo>
                    <a:pt x="2205418" y="37807"/>
                  </a:lnTo>
                  <a:close/>
                </a:path>
                <a:path w="2679065" h="2145665">
                  <a:moveTo>
                    <a:pt x="2678912" y="1941360"/>
                  </a:moveTo>
                  <a:lnTo>
                    <a:pt x="2675979" y="1903374"/>
                  </a:lnTo>
                  <a:lnTo>
                    <a:pt x="531647" y="2069274"/>
                  </a:lnTo>
                  <a:lnTo>
                    <a:pt x="528713" y="2031288"/>
                  </a:lnTo>
                  <a:lnTo>
                    <a:pt x="419163" y="2097087"/>
                  </a:lnTo>
                  <a:lnTo>
                    <a:pt x="537527" y="2145246"/>
                  </a:lnTo>
                  <a:lnTo>
                    <a:pt x="534593" y="2107260"/>
                  </a:lnTo>
                  <a:lnTo>
                    <a:pt x="2678912" y="1941360"/>
                  </a:lnTo>
                  <a:close/>
                </a:path>
              </a:pathLst>
            </a:custGeom>
            <a:solidFill>
              <a:srgbClr val="295B9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187007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-25">
                <a:solidFill>
                  <a:srgbClr val="002060"/>
                </a:solidFill>
              </a:rPr>
              <a:t>Iteration</a:t>
            </a:r>
            <a:r>
              <a:rPr dirty="0" u="none" sz="3500" spc="-130">
                <a:solidFill>
                  <a:srgbClr val="002060"/>
                </a:solidFill>
              </a:rPr>
              <a:t> </a:t>
            </a:r>
            <a:r>
              <a:rPr dirty="0" u="none" sz="3500" spc="50">
                <a:solidFill>
                  <a:srgbClr val="002060"/>
                </a:solidFill>
              </a:rPr>
              <a:t>5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62135" y="1363041"/>
            <a:ext cx="6056654" cy="4860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356616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-10">
                <a:solidFill>
                  <a:srgbClr val="002060"/>
                </a:solidFill>
              </a:rPr>
              <a:t>Issues </a:t>
            </a:r>
            <a:r>
              <a:rPr dirty="0" u="none" sz="3500" spc="5">
                <a:solidFill>
                  <a:srgbClr val="002060"/>
                </a:solidFill>
              </a:rPr>
              <a:t>with</a:t>
            </a:r>
            <a:r>
              <a:rPr dirty="0" u="none" sz="3500" spc="-200">
                <a:solidFill>
                  <a:srgbClr val="002060"/>
                </a:solidFill>
              </a:rPr>
              <a:t> </a:t>
            </a:r>
            <a:r>
              <a:rPr dirty="0" u="none" sz="3500" spc="-25">
                <a:solidFill>
                  <a:srgbClr val="002060"/>
                </a:solidFill>
              </a:rPr>
              <a:t>k-means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787398" y="1089087"/>
            <a:ext cx="6953884" cy="83502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295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dirty="0" sz="2600" spc="-5">
                <a:latin typeface="Calibri"/>
                <a:cs typeface="Calibri"/>
              </a:rPr>
              <a:t>Choosing the </a:t>
            </a:r>
            <a:r>
              <a:rPr dirty="0" sz="2600" spc="5">
                <a:latin typeface="Calibri"/>
                <a:cs typeface="Calibri"/>
              </a:rPr>
              <a:t>“wrong” </a:t>
            </a:r>
            <a:r>
              <a:rPr dirty="0" sz="2600">
                <a:latin typeface="Calibri"/>
                <a:cs typeface="Calibri"/>
              </a:rPr>
              <a:t>k </a:t>
            </a:r>
            <a:r>
              <a:rPr dirty="0" sz="2600" spc="-10">
                <a:latin typeface="Calibri"/>
                <a:cs typeface="Calibri"/>
              </a:rPr>
              <a:t>can </a:t>
            </a:r>
            <a:r>
              <a:rPr dirty="0" sz="2600" spc="-5">
                <a:latin typeface="Calibri"/>
                <a:cs typeface="Calibri"/>
              </a:rPr>
              <a:t>lead </a:t>
            </a:r>
            <a:r>
              <a:rPr dirty="0" sz="2600" spc="-10">
                <a:latin typeface="Calibri"/>
                <a:cs typeface="Calibri"/>
              </a:rPr>
              <a:t>to </a:t>
            </a:r>
            <a:r>
              <a:rPr dirty="0" sz="2600" spc="-20">
                <a:latin typeface="Calibri"/>
                <a:cs typeface="Calibri"/>
              </a:rPr>
              <a:t>strange</a:t>
            </a:r>
            <a:r>
              <a:rPr dirty="0" sz="2600" spc="3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results</a:t>
            </a:r>
            <a:endParaRPr sz="2600">
              <a:latin typeface="Calibri"/>
              <a:cs typeface="Calibri"/>
            </a:endParaRPr>
          </a:p>
          <a:p>
            <a:pPr lvl="1" marL="396875" indent="-183515">
              <a:lnSpc>
                <a:spcPct val="100000"/>
              </a:lnSpc>
              <a:spcBef>
                <a:spcPts val="180"/>
              </a:spcBef>
              <a:buClr>
                <a:srgbClr val="295B92"/>
              </a:buClr>
              <a:buChar char="◦"/>
              <a:tabLst>
                <a:tab pos="396875" algn="l"/>
              </a:tabLst>
            </a:pPr>
            <a:r>
              <a:rPr dirty="0" sz="2400" spc="-5">
                <a:latin typeface="Calibri"/>
                <a:cs typeface="Calibri"/>
              </a:rPr>
              <a:t>Consider </a:t>
            </a:r>
            <a:r>
              <a:rPr dirty="0" sz="2400">
                <a:latin typeface="Calibri"/>
                <a:cs typeface="Calibri"/>
              </a:rPr>
              <a:t>k =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15631" y="1770702"/>
            <a:ext cx="2827834" cy="2244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8" y="4199952"/>
            <a:ext cx="6659245" cy="1610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10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dirty="0" sz="2600" spc="-15">
                <a:latin typeface="Calibri"/>
                <a:cs typeface="Calibri"/>
              </a:rPr>
              <a:t>Result </a:t>
            </a:r>
            <a:r>
              <a:rPr dirty="0" sz="2600" spc="-10">
                <a:latin typeface="Calibri"/>
                <a:cs typeface="Calibri"/>
              </a:rPr>
              <a:t>can depend </a:t>
            </a:r>
            <a:r>
              <a:rPr dirty="0" sz="2600" spc="-5">
                <a:latin typeface="Calibri"/>
                <a:cs typeface="Calibri"/>
              </a:rPr>
              <a:t>upon initial</a:t>
            </a:r>
            <a:r>
              <a:rPr dirty="0" sz="2600" spc="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centroids</a:t>
            </a:r>
            <a:endParaRPr sz="2600">
              <a:latin typeface="Calibri"/>
              <a:cs typeface="Calibri"/>
            </a:endParaRPr>
          </a:p>
          <a:p>
            <a:pPr lvl="1" marL="396875" indent="-183515">
              <a:lnSpc>
                <a:spcPct val="100000"/>
              </a:lnSpc>
              <a:spcBef>
                <a:spcPts val="80"/>
              </a:spcBef>
              <a:buClr>
                <a:srgbClr val="295B92"/>
              </a:buClr>
              <a:buChar char="◦"/>
              <a:tabLst>
                <a:tab pos="396875" algn="l"/>
              </a:tabLst>
            </a:pPr>
            <a:r>
              <a:rPr dirty="0" sz="2400">
                <a:latin typeface="Calibri"/>
                <a:cs typeface="Calibri"/>
              </a:rPr>
              <a:t>Number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iterations</a:t>
            </a:r>
            <a:endParaRPr sz="2400">
              <a:latin typeface="Calibri"/>
              <a:cs typeface="Calibri"/>
            </a:endParaRPr>
          </a:p>
          <a:p>
            <a:pPr lvl="1" marL="396875" indent="-182880">
              <a:lnSpc>
                <a:spcPct val="100000"/>
              </a:lnSpc>
              <a:spcBef>
                <a:spcPts val="320"/>
              </a:spcBef>
              <a:buClr>
                <a:srgbClr val="295B92"/>
              </a:buClr>
              <a:buChar char="◦"/>
              <a:tabLst>
                <a:tab pos="396875" algn="l"/>
              </a:tabLst>
            </a:pPr>
            <a:r>
              <a:rPr dirty="0" sz="2400" spc="-20">
                <a:latin typeface="Calibri"/>
                <a:cs typeface="Calibri"/>
              </a:rPr>
              <a:t>Even </a:t>
            </a:r>
            <a:r>
              <a:rPr dirty="0" sz="2400">
                <a:latin typeface="Calibri"/>
                <a:cs typeface="Calibri"/>
              </a:rPr>
              <a:t>final </a:t>
            </a:r>
            <a:r>
              <a:rPr dirty="0" sz="2400" spc="-10">
                <a:latin typeface="Calibri"/>
                <a:cs typeface="Calibri"/>
              </a:rPr>
              <a:t>result</a:t>
            </a:r>
            <a:endParaRPr sz="2400">
              <a:latin typeface="Calibri"/>
              <a:cs typeface="Calibri"/>
            </a:endParaRPr>
          </a:p>
          <a:p>
            <a:pPr lvl="2" marL="579755" indent="-182880">
              <a:lnSpc>
                <a:spcPct val="100000"/>
              </a:lnSpc>
              <a:spcBef>
                <a:spcPts val="320"/>
              </a:spcBef>
              <a:buClr>
                <a:srgbClr val="295B92"/>
              </a:buClr>
              <a:buChar char="◦"/>
              <a:tabLst>
                <a:tab pos="579755" algn="l"/>
              </a:tabLst>
            </a:pPr>
            <a:r>
              <a:rPr dirty="0" sz="2400" spc="-5">
                <a:latin typeface="Calibri"/>
                <a:cs typeface="Calibri"/>
              </a:rPr>
              <a:t>Greedy algorithm </a:t>
            </a:r>
            <a:r>
              <a:rPr dirty="0" sz="2400" spc="-10">
                <a:latin typeface="Calibri"/>
                <a:cs typeface="Calibri"/>
              </a:rPr>
              <a:t>can </a:t>
            </a:r>
            <a:r>
              <a:rPr dirty="0" sz="2400" spc="-5">
                <a:latin typeface="Calibri"/>
                <a:cs typeface="Calibri"/>
              </a:rPr>
              <a:t>find </a:t>
            </a:r>
            <a:r>
              <a:rPr dirty="0" sz="2400" spc="-15">
                <a:latin typeface="Calibri"/>
                <a:cs typeface="Calibri"/>
              </a:rPr>
              <a:t>different </a:t>
            </a:r>
            <a:r>
              <a:rPr dirty="0" sz="2400" spc="-10">
                <a:latin typeface="Calibri"/>
                <a:cs typeface="Calibri"/>
              </a:rPr>
              <a:t>local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optimas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306197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20">
                <a:solidFill>
                  <a:srgbClr val="002060"/>
                </a:solidFill>
              </a:rPr>
              <a:t>How </a:t>
            </a:r>
            <a:r>
              <a:rPr dirty="0" u="none" sz="3500">
                <a:solidFill>
                  <a:srgbClr val="002060"/>
                </a:solidFill>
              </a:rPr>
              <a:t>to Choose</a:t>
            </a:r>
            <a:r>
              <a:rPr dirty="0" u="none" sz="3500" spc="-330">
                <a:solidFill>
                  <a:srgbClr val="002060"/>
                </a:solidFill>
              </a:rPr>
              <a:t> </a:t>
            </a:r>
            <a:r>
              <a:rPr dirty="0" u="none" sz="3500" spc="50">
                <a:solidFill>
                  <a:srgbClr val="002060"/>
                </a:solidFill>
              </a:rPr>
              <a:t>K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787398" y="1089087"/>
            <a:ext cx="7101840" cy="258762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295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dirty="0" sz="2600" i="1">
                <a:latin typeface="Calibri"/>
                <a:cs typeface="Calibri"/>
              </a:rPr>
              <a:t>A </a:t>
            </a:r>
            <a:r>
              <a:rPr dirty="0" sz="2600" spc="-5" i="1">
                <a:latin typeface="Calibri"/>
                <a:cs typeface="Calibri"/>
              </a:rPr>
              <a:t>priori </a:t>
            </a:r>
            <a:r>
              <a:rPr dirty="0" sz="2600" spc="-5">
                <a:latin typeface="Calibri"/>
                <a:cs typeface="Calibri"/>
              </a:rPr>
              <a:t>knowledge about application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domain</a:t>
            </a:r>
            <a:endParaRPr sz="2600">
              <a:latin typeface="Calibri"/>
              <a:cs typeface="Calibri"/>
            </a:endParaRPr>
          </a:p>
          <a:p>
            <a:pPr lvl="1" marL="396875" indent="-183515">
              <a:lnSpc>
                <a:spcPct val="100000"/>
              </a:lnSpc>
              <a:spcBef>
                <a:spcPts val="180"/>
              </a:spcBef>
              <a:buClr>
                <a:srgbClr val="295B92"/>
              </a:buClr>
              <a:buChar char="◦"/>
              <a:tabLst>
                <a:tab pos="396875" algn="l"/>
              </a:tabLst>
            </a:pPr>
            <a:r>
              <a:rPr dirty="0" sz="2400" spc="-5">
                <a:latin typeface="Calibri"/>
                <a:cs typeface="Calibri"/>
              </a:rPr>
              <a:t>There </a:t>
            </a:r>
            <a:r>
              <a:rPr dirty="0" sz="2400" spc="-15">
                <a:latin typeface="Calibri"/>
                <a:cs typeface="Calibri"/>
              </a:rPr>
              <a:t>are </a:t>
            </a:r>
            <a:r>
              <a:rPr dirty="0" sz="2400" spc="-10">
                <a:latin typeface="Calibri"/>
                <a:cs typeface="Calibri"/>
              </a:rPr>
              <a:t>two </a:t>
            </a:r>
            <a:r>
              <a:rPr dirty="0" sz="2400" spc="-5">
                <a:latin typeface="Calibri"/>
                <a:cs typeface="Calibri"/>
              </a:rPr>
              <a:t>kinds of people in the world: </a:t>
            </a:r>
            <a:r>
              <a:rPr dirty="0" sz="2400">
                <a:latin typeface="Calibri"/>
                <a:cs typeface="Calibri"/>
              </a:rPr>
              <a:t>k =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lvl="1" marL="396875" indent="-182880">
              <a:lnSpc>
                <a:spcPct val="100000"/>
              </a:lnSpc>
              <a:spcBef>
                <a:spcPts val="320"/>
              </a:spcBef>
              <a:buClr>
                <a:srgbClr val="295B92"/>
              </a:buClr>
              <a:buChar char="◦"/>
              <a:tabLst>
                <a:tab pos="396875" algn="l"/>
              </a:tabLst>
            </a:pPr>
            <a:r>
              <a:rPr dirty="0" sz="2400" spc="-5">
                <a:latin typeface="Calibri"/>
                <a:cs typeface="Calibri"/>
              </a:rPr>
              <a:t>There </a:t>
            </a:r>
            <a:r>
              <a:rPr dirty="0" sz="2400" spc="-15">
                <a:latin typeface="Calibri"/>
                <a:cs typeface="Calibri"/>
              </a:rPr>
              <a:t>are </a:t>
            </a:r>
            <a:r>
              <a:rPr dirty="0" sz="2400" spc="-10">
                <a:latin typeface="Calibri"/>
                <a:cs typeface="Calibri"/>
              </a:rPr>
              <a:t>five </a:t>
            </a:r>
            <a:r>
              <a:rPr dirty="0" sz="2400" spc="-15">
                <a:latin typeface="Calibri"/>
                <a:cs typeface="Calibri"/>
              </a:rPr>
              <a:t>different </a:t>
            </a:r>
            <a:r>
              <a:rPr dirty="0" sz="2400">
                <a:latin typeface="Calibri"/>
                <a:cs typeface="Calibri"/>
              </a:rPr>
              <a:t>types </a:t>
            </a:r>
            <a:r>
              <a:rPr dirty="0" sz="2400" spc="-5">
                <a:latin typeface="Calibri"/>
                <a:cs typeface="Calibri"/>
              </a:rPr>
              <a:t>of bacteria: </a:t>
            </a:r>
            <a:r>
              <a:rPr dirty="0" sz="2400">
                <a:latin typeface="Calibri"/>
                <a:cs typeface="Calibri"/>
              </a:rPr>
              <a:t>k =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163830" indent="-151765">
              <a:lnSpc>
                <a:spcPct val="100000"/>
              </a:lnSpc>
              <a:spcBef>
                <a:spcPts val="122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dirty="0" sz="2600" spc="-10">
                <a:latin typeface="Calibri"/>
                <a:cs typeface="Calibri"/>
              </a:rPr>
              <a:t>Search </a:t>
            </a:r>
            <a:r>
              <a:rPr dirty="0" sz="2600" spc="-20">
                <a:latin typeface="Calibri"/>
                <a:cs typeface="Calibri"/>
              </a:rPr>
              <a:t>for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5">
                <a:latin typeface="Calibri"/>
                <a:cs typeface="Calibri"/>
              </a:rPr>
              <a:t>good</a:t>
            </a:r>
            <a:r>
              <a:rPr dirty="0" sz="2600" spc="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k</a:t>
            </a:r>
            <a:endParaRPr sz="2600">
              <a:latin typeface="Calibri"/>
              <a:cs typeface="Calibri"/>
            </a:endParaRPr>
          </a:p>
          <a:p>
            <a:pPr lvl="1" marL="396875" indent="-183515">
              <a:lnSpc>
                <a:spcPct val="100000"/>
              </a:lnSpc>
              <a:spcBef>
                <a:spcPts val="180"/>
              </a:spcBef>
              <a:buClr>
                <a:srgbClr val="295B92"/>
              </a:buClr>
              <a:buChar char="◦"/>
              <a:tabLst>
                <a:tab pos="396875" algn="l"/>
              </a:tabLst>
            </a:pPr>
            <a:r>
              <a:rPr dirty="0" sz="2400" spc="-50">
                <a:latin typeface="Calibri"/>
                <a:cs typeface="Calibri"/>
              </a:rPr>
              <a:t>Try </a:t>
            </a:r>
            <a:r>
              <a:rPr dirty="0" sz="2400" spc="-15">
                <a:latin typeface="Calibri"/>
                <a:cs typeface="Calibri"/>
              </a:rPr>
              <a:t>different </a:t>
            </a:r>
            <a:r>
              <a:rPr dirty="0" sz="2400" spc="-5">
                <a:latin typeface="Calibri"/>
                <a:cs typeface="Calibri"/>
              </a:rPr>
              <a:t>values of </a:t>
            </a:r>
            <a:r>
              <a:rPr dirty="0" sz="2400">
                <a:latin typeface="Calibri"/>
                <a:cs typeface="Calibri"/>
              </a:rPr>
              <a:t>k and </a:t>
            </a:r>
            <a:r>
              <a:rPr dirty="0" sz="2400" spc="-15">
                <a:latin typeface="Calibri"/>
                <a:cs typeface="Calibri"/>
              </a:rPr>
              <a:t>evaluate </a:t>
            </a:r>
            <a:r>
              <a:rPr dirty="0" sz="2400" spc="-5">
                <a:latin typeface="Calibri"/>
                <a:cs typeface="Calibri"/>
              </a:rPr>
              <a:t>quality of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  <a:p>
            <a:pPr lvl="1" marL="396875" indent="-182880">
              <a:lnSpc>
                <a:spcPct val="100000"/>
              </a:lnSpc>
              <a:spcBef>
                <a:spcPts val="320"/>
              </a:spcBef>
              <a:buClr>
                <a:srgbClr val="295B92"/>
              </a:buClr>
              <a:buChar char="◦"/>
              <a:tabLst>
                <a:tab pos="396875" algn="l"/>
              </a:tabLst>
            </a:pPr>
            <a:r>
              <a:rPr dirty="0" sz="2400" spc="-5">
                <a:latin typeface="Calibri"/>
                <a:cs typeface="Calibri"/>
              </a:rPr>
              <a:t>Run </a:t>
            </a:r>
            <a:r>
              <a:rPr dirty="0" sz="2400" spc="-15">
                <a:latin typeface="Calibri"/>
                <a:cs typeface="Calibri"/>
              </a:rPr>
              <a:t>hierarchical </a:t>
            </a:r>
            <a:r>
              <a:rPr dirty="0" sz="2400" spc="-10">
                <a:latin typeface="Calibri"/>
                <a:cs typeface="Calibri"/>
              </a:rPr>
              <a:t>clustering </a:t>
            </a:r>
            <a:r>
              <a:rPr dirty="0" sz="2400" spc="-5">
                <a:latin typeface="Calibri"/>
                <a:cs typeface="Calibri"/>
              </a:rPr>
              <a:t>on subset of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145542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-10">
                <a:solidFill>
                  <a:srgbClr val="002060"/>
                </a:solidFill>
              </a:rPr>
              <a:t>Reading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787398" y="1113852"/>
            <a:ext cx="165227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10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dirty="0" sz="2600" spc="-10">
                <a:latin typeface="Calibri"/>
                <a:cs typeface="Calibri"/>
              </a:rPr>
              <a:t>Chapter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23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432308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>
                <a:solidFill>
                  <a:srgbClr val="002060"/>
                </a:solidFill>
              </a:rPr>
              <a:t>Unlucky </a:t>
            </a:r>
            <a:r>
              <a:rPr dirty="0" u="none" sz="3500" spc="-10">
                <a:solidFill>
                  <a:srgbClr val="002060"/>
                </a:solidFill>
              </a:rPr>
              <a:t>Initial</a:t>
            </a:r>
            <a:r>
              <a:rPr dirty="0" u="none" sz="3500" spc="-229">
                <a:solidFill>
                  <a:srgbClr val="002060"/>
                </a:solidFill>
              </a:rPr>
              <a:t> </a:t>
            </a:r>
            <a:r>
              <a:rPr dirty="0" u="none" sz="3500" spc="-15">
                <a:solidFill>
                  <a:srgbClr val="002060"/>
                </a:solidFill>
              </a:rPr>
              <a:t>Centroids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62135" y="1363041"/>
            <a:ext cx="6056654" cy="4860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249364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-25">
                <a:solidFill>
                  <a:srgbClr val="002060"/>
                </a:solidFill>
              </a:rPr>
              <a:t>Converges</a:t>
            </a:r>
            <a:r>
              <a:rPr dirty="0" u="none" sz="3500" spc="-130">
                <a:solidFill>
                  <a:srgbClr val="002060"/>
                </a:solidFill>
              </a:rPr>
              <a:t> </a:t>
            </a:r>
            <a:r>
              <a:rPr dirty="0" u="none" sz="3500" spc="25">
                <a:solidFill>
                  <a:srgbClr val="002060"/>
                </a:solidFill>
              </a:rPr>
              <a:t>On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62135" y="1363041"/>
            <a:ext cx="6056654" cy="4860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47886"/>
            <a:ext cx="7169150" cy="5295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3300" spc="-20">
                <a:solidFill>
                  <a:srgbClr val="002060"/>
                </a:solidFill>
              </a:rPr>
              <a:t>Mitigating </a:t>
            </a:r>
            <a:r>
              <a:rPr dirty="0" u="none" sz="3300">
                <a:solidFill>
                  <a:srgbClr val="002060"/>
                </a:solidFill>
              </a:rPr>
              <a:t>Dependence </a:t>
            </a:r>
            <a:r>
              <a:rPr dirty="0" u="none" sz="3300" spc="25">
                <a:solidFill>
                  <a:srgbClr val="002060"/>
                </a:solidFill>
              </a:rPr>
              <a:t>on </a:t>
            </a:r>
            <a:r>
              <a:rPr dirty="0" u="none" sz="3300" spc="-20">
                <a:solidFill>
                  <a:srgbClr val="002060"/>
                </a:solidFill>
              </a:rPr>
              <a:t>Initial</a:t>
            </a:r>
            <a:r>
              <a:rPr dirty="0" u="none" sz="3300" spc="-335">
                <a:solidFill>
                  <a:srgbClr val="002060"/>
                </a:solidFill>
              </a:rPr>
              <a:t> </a:t>
            </a:r>
            <a:r>
              <a:rPr dirty="0" u="none" sz="3300" spc="-20">
                <a:solidFill>
                  <a:srgbClr val="002060"/>
                </a:solidFill>
              </a:rPr>
              <a:t>Centroids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979693" y="1424090"/>
            <a:ext cx="7098030" cy="3449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5">
                <a:solidFill>
                  <a:srgbClr val="002060"/>
                </a:solidFill>
                <a:latin typeface="Calibri"/>
                <a:cs typeface="Calibri"/>
              </a:rPr>
              <a:t>Try </a:t>
            </a:r>
            <a:r>
              <a:rPr dirty="0" sz="2600" spc="-5">
                <a:solidFill>
                  <a:srgbClr val="002060"/>
                </a:solidFill>
                <a:latin typeface="Calibri"/>
                <a:cs typeface="Calibri"/>
              </a:rPr>
              <a:t>multiple </a:t>
            </a:r>
            <a:r>
              <a:rPr dirty="0" sz="2600" spc="-10">
                <a:solidFill>
                  <a:srgbClr val="002060"/>
                </a:solidFill>
                <a:latin typeface="Calibri"/>
                <a:cs typeface="Calibri"/>
              </a:rPr>
              <a:t>sets </a:t>
            </a:r>
            <a:r>
              <a:rPr dirty="0" sz="2600">
                <a:solidFill>
                  <a:srgbClr val="002060"/>
                </a:solidFill>
                <a:latin typeface="Calibri"/>
                <a:cs typeface="Calibri"/>
              </a:rPr>
              <a:t>of </a:t>
            </a:r>
            <a:r>
              <a:rPr dirty="0" sz="2600" spc="-10">
                <a:solidFill>
                  <a:srgbClr val="002060"/>
                </a:solidFill>
                <a:latin typeface="Calibri"/>
                <a:cs typeface="Calibri"/>
              </a:rPr>
              <a:t>randomly </a:t>
            </a:r>
            <a:r>
              <a:rPr dirty="0" sz="2600" spc="-5">
                <a:solidFill>
                  <a:srgbClr val="002060"/>
                </a:solidFill>
                <a:latin typeface="Calibri"/>
                <a:cs typeface="Calibri"/>
              </a:rPr>
              <a:t>chosen initial</a:t>
            </a:r>
            <a:r>
              <a:rPr dirty="0" sz="2600" spc="4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2060"/>
                </a:solidFill>
                <a:latin typeface="Calibri"/>
                <a:cs typeface="Calibri"/>
              </a:rPr>
              <a:t>centroids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002060"/>
                </a:solidFill>
                <a:latin typeface="Calibri"/>
                <a:cs typeface="Calibri"/>
              </a:rPr>
              <a:t>Select </a:t>
            </a:r>
            <a:r>
              <a:rPr dirty="0" sz="2600" spc="5">
                <a:solidFill>
                  <a:srgbClr val="002060"/>
                </a:solidFill>
                <a:latin typeface="Calibri"/>
                <a:cs typeface="Calibri"/>
              </a:rPr>
              <a:t>“best”</a:t>
            </a:r>
            <a:r>
              <a:rPr dirty="0" sz="2600" spc="-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2060"/>
                </a:solidFill>
                <a:latin typeface="Calibri"/>
                <a:cs typeface="Calibri"/>
              </a:rPr>
              <a:t>result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Lucida Sans Typewriter"/>
                <a:cs typeface="Lucida Sans Typewriter"/>
              </a:rPr>
              <a:t>best </a:t>
            </a:r>
            <a:r>
              <a:rPr dirty="0" sz="2000">
                <a:latin typeface="Lucida Sans Typewriter"/>
                <a:cs typeface="Lucida Sans Typewriter"/>
              </a:rPr>
              <a:t>=</a:t>
            </a:r>
            <a:r>
              <a:rPr dirty="0" sz="2000" spc="-110">
                <a:latin typeface="Lucida Sans Typewriter"/>
                <a:cs typeface="Lucida Sans Typewriter"/>
              </a:rPr>
              <a:t> </a:t>
            </a:r>
            <a:r>
              <a:rPr dirty="0" sz="2000" spc="-10">
                <a:latin typeface="Lucida Sans Typewriter"/>
                <a:cs typeface="Lucida Sans Typewriter"/>
              </a:rPr>
              <a:t>kMeans(points)</a:t>
            </a:r>
            <a:endParaRPr sz="2000">
              <a:latin typeface="Lucida Sans Typewriter"/>
              <a:cs typeface="Lucida Sans Typewriter"/>
            </a:endParaRPr>
          </a:p>
          <a:p>
            <a:pPr marL="469900" marR="3114040" indent="-457200">
              <a:lnSpc>
                <a:spcPct val="100000"/>
              </a:lnSpc>
            </a:pPr>
            <a:r>
              <a:rPr dirty="0" sz="2000" spc="-5">
                <a:latin typeface="Lucida Sans Typewriter"/>
                <a:cs typeface="Lucida Sans Typewriter"/>
              </a:rPr>
              <a:t>for </a:t>
            </a:r>
            <a:r>
              <a:rPr dirty="0" sz="2000">
                <a:latin typeface="Lucida Sans Typewriter"/>
                <a:cs typeface="Lucida Sans Typewriter"/>
              </a:rPr>
              <a:t>t </a:t>
            </a:r>
            <a:r>
              <a:rPr dirty="0" sz="2000" spc="-5">
                <a:latin typeface="Lucida Sans Typewriter"/>
                <a:cs typeface="Lucida Sans Typewriter"/>
              </a:rPr>
              <a:t>in</a:t>
            </a:r>
            <a:r>
              <a:rPr dirty="0" sz="2000" spc="-114">
                <a:latin typeface="Lucida Sans Typewriter"/>
                <a:cs typeface="Lucida Sans Typewriter"/>
              </a:rPr>
              <a:t> </a:t>
            </a:r>
            <a:r>
              <a:rPr dirty="0" sz="2000" spc="-10">
                <a:latin typeface="Lucida Sans Typewriter"/>
                <a:cs typeface="Lucida Sans Typewriter"/>
              </a:rPr>
              <a:t>range(numTrials):  </a:t>
            </a:r>
            <a:r>
              <a:rPr dirty="0" sz="2000">
                <a:latin typeface="Lucida Sans Typewriter"/>
                <a:cs typeface="Lucida Sans Typewriter"/>
              </a:rPr>
              <a:t>C =</a:t>
            </a:r>
            <a:r>
              <a:rPr dirty="0" sz="2000" spc="-50">
                <a:latin typeface="Lucida Sans Typewriter"/>
                <a:cs typeface="Lucida Sans Typewriter"/>
              </a:rPr>
              <a:t> </a:t>
            </a:r>
            <a:r>
              <a:rPr dirty="0" sz="2000" spc="-10">
                <a:latin typeface="Lucida Sans Typewriter"/>
                <a:cs typeface="Lucida Sans Typewriter"/>
              </a:rPr>
              <a:t>kMeans(points)</a:t>
            </a:r>
            <a:endParaRPr sz="2000">
              <a:latin typeface="Lucida Sans Typewriter"/>
              <a:cs typeface="Lucida Sans Typewriter"/>
            </a:endParaRPr>
          </a:p>
          <a:p>
            <a:pPr marL="927100" marR="216535" indent="-457200">
              <a:lnSpc>
                <a:spcPct val="100000"/>
              </a:lnSpc>
            </a:pPr>
            <a:r>
              <a:rPr dirty="0" sz="2000" spc="-5">
                <a:latin typeface="Lucida Sans Typewriter"/>
                <a:cs typeface="Lucida Sans Typewriter"/>
              </a:rPr>
              <a:t>if dissimilarity(C) </a:t>
            </a:r>
            <a:r>
              <a:rPr dirty="0" sz="2000">
                <a:latin typeface="Lucida Sans Typewriter"/>
                <a:cs typeface="Lucida Sans Typewriter"/>
              </a:rPr>
              <a:t>&lt; </a:t>
            </a:r>
            <a:r>
              <a:rPr dirty="0" sz="2000" spc="-10">
                <a:latin typeface="Lucida Sans Typewriter"/>
                <a:cs typeface="Lucida Sans Typewriter"/>
              </a:rPr>
              <a:t>dissimilarity(best):  </a:t>
            </a:r>
            <a:r>
              <a:rPr dirty="0" sz="2000" spc="-5">
                <a:latin typeface="Lucida Sans Typewriter"/>
                <a:cs typeface="Lucida Sans Typewriter"/>
              </a:rPr>
              <a:t>best </a:t>
            </a:r>
            <a:r>
              <a:rPr dirty="0" sz="2000">
                <a:latin typeface="Lucida Sans Typewriter"/>
                <a:cs typeface="Lucida Sans Typewriter"/>
              </a:rPr>
              <a:t>=</a:t>
            </a:r>
            <a:r>
              <a:rPr dirty="0" sz="2000" spc="-25">
                <a:latin typeface="Lucida Sans Typewriter"/>
                <a:cs typeface="Lucida Sans Typewriter"/>
              </a:rPr>
              <a:t> </a:t>
            </a:r>
            <a:r>
              <a:rPr dirty="0" sz="2000">
                <a:latin typeface="Lucida Sans Typewriter"/>
                <a:cs typeface="Lucida Sans Typewriter"/>
              </a:rPr>
              <a:t>C</a:t>
            </a:r>
            <a:endParaRPr sz="2000">
              <a:latin typeface="Lucida Sans Typewriter"/>
              <a:cs typeface="Lucida Sans Typewriter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Lucida Sans Typewriter"/>
                <a:cs typeface="Lucida Sans Typewriter"/>
              </a:rPr>
              <a:t>return</a:t>
            </a:r>
            <a:r>
              <a:rPr dirty="0" sz="2000" spc="-15">
                <a:latin typeface="Lucida Sans Typewriter"/>
                <a:cs typeface="Lucida Sans Typewriter"/>
              </a:rPr>
              <a:t> </a:t>
            </a:r>
            <a:r>
              <a:rPr dirty="0" sz="2000" spc="-10">
                <a:latin typeface="Lucida Sans Typewriter"/>
                <a:cs typeface="Lucida Sans Typewriter"/>
              </a:rPr>
              <a:t>best</a:t>
            </a:r>
            <a:endParaRPr sz="2000">
              <a:latin typeface="Lucida Sans Typewriter"/>
              <a:cs typeface="Lucida Sans Typewrite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211772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25">
                <a:solidFill>
                  <a:srgbClr val="002060"/>
                </a:solidFill>
              </a:rPr>
              <a:t>An</a:t>
            </a:r>
            <a:r>
              <a:rPr dirty="0" u="none" sz="3500" spc="-150">
                <a:solidFill>
                  <a:srgbClr val="002060"/>
                </a:solidFill>
              </a:rPr>
              <a:t> </a:t>
            </a:r>
            <a:r>
              <a:rPr dirty="0" u="none" sz="3500" spc="-5">
                <a:solidFill>
                  <a:srgbClr val="002060"/>
                </a:solidFill>
              </a:rPr>
              <a:t>Example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5264868" y="1574761"/>
            <a:ext cx="3478852" cy="1741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398" y="1089087"/>
            <a:ext cx="7132320" cy="463804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295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dirty="0" sz="2600" spc="-15">
                <a:latin typeface="Calibri"/>
                <a:cs typeface="Calibri"/>
              </a:rPr>
              <a:t>Many </a:t>
            </a:r>
            <a:r>
              <a:rPr dirty="0" sz="2600" spc="-10">
                <a:latin typeface="Calibri"/>
                <a:cs typeface="Calibri"/>
              </a:rPr>
              <a:t>patients </a:t>
            </a:r>
            <a:r>
              <a:rPr dirty="0" sz="2600">
                <a:latin typeface="Calibri"/>
                <a:cs typeface="Calibri"/>
              </a:rPr>
              <a:t>with 4 </a:t>
            </a:r>
            <a:r>
              <a:rPr dirty="0" sz="2600" spc="-20">
                <a:latin typeface="Calibri"/>
                <a:cs typeface="Calibri"/>
              </a:rPr>
              <a:t>features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each</a:t>
            </a:r>
            <a:endParaRPr sz="2600">
              <a:latin typeface="Calibri"/>
              <a:cs typeface="Calibri"/>
            </a:endParaRPr>
          </a:p>
          <a:p>
            <a:pPr lvl="1" marL="396875" indent="-183515">
              <a:lnSpc>
                <a:spcPct val="100000"/>
              </a:lnSpc>
              <a:spcBef>
                <a:spcPts val="180"/>
              </a:spcBef>
              <a:buClr>
                <a:srgbClr val="295B92"/>
              </a:buClr>
              <a:buChar char="◦"/>
              <a:tabLst>
                <a:tab pos="396875" algn="l"/>
              </a:tabLst>
            </a:pPr>
            <a:r>
              <a:rPr dirty="0" sz="2400">
                <a:latin typeface="Calibri"/>
                <a:cs typeface="Calibri"/>
              </a:rPr>
              <a:t>Heart </a:t>
            </a:r>
            <a:r>
              <a:rPr dirty="0" sz="2400" spc="-30">
                <a:latin typeface="Calibri"/>
                <a:cs typeface="Calibri"/>
              </a:rPr>
              <a:t>rate </a:t>
            </a:r>
            <a:r>
              <a:rPr dirty="0" sz="2400" spc="-5">
                <a:latin typeface="Calibri"/>
                <a:cs typeface="Calibri"/>
              </a:rPr>
              <a:t>in beats </a:t>
            </a:r>
            <a:r>
              <a:rPr dirty="0" sz="2400">
                <a:latin typeface="Calibri"/>
                <a:cs typeface="Calibri"/>
              </a:rPr>
              <a:t>per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minute</a:t>
            </a:r>
            <a:endParaRPr sz="2400">
              <a:latin typeface="Calibri"/>
              <a:cs typeface="Calibri"/>
            </a:endParaRPr>
          </a:p>
          <a:p>
            <a:pPr lvl="1" marL="396875" indent="-183515">
              <a:lnSpc>
                <a:spcPct val="100000"/>
              </a:lnSpc>
              <a:spcBef>
                <a:spcPts val="320"/>
              </a:spcBef>
              <a:buClr>
                <a:srgbClr val="295B92"/>
              </a:buClr>
              <a:buChar char="◦"/>
              <a:tabLst>
                <a:tab pos="396875" algn="l"/>
              </a:tabLst>
            </a:pPr>
            <a:r>
              <a:rPr dirty="0" sz="2400">
                <a:latin typeface="Calibri"/>
                <a:cs typeface="Calibri"/>
              </a:rPr>
              <a:t>Number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10">
                <a:latin typeface="Calibri"/>
                <a:cs typeface="Calibri"/>
              </a:rPr>
              <a:t>past </a:t>
            </a:r>
            <a:r>
              <a:rPr dirty="0" sz="2400">
                <a:latin typeface="Calibri"/>
                <a:cs typeface="Calibri"/>
              </a:rPr>
              <a:t>heart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attacks</a:t>
            </a:r>
            <a:endParaRPr sz="2400">
              <a:latin typeface="Calibri"/>
              <a:cs typeface="Calibri"/>
            </a:endParaRPr>
          </a:p>
          <a:p>
            <a:pPr lvl="1" marL="396875" indent="-182880">
              <a:lnSpc>
                <a:spcPct val="100000"/>
              </a:lnSpc>
              <a:spcBef>
                <a:spcPts val="320"/>
              </a:spcBef>
              <a:buClr>
                <a:srgbClr val="295B92"/>
              </a:buClr>
              <a:buChar char="◦"/>
              <a:tabLst>
                <a:tab pos="396875" algn="l"/>
              </a:tabLst>
            </a:pPr>
            <a:r>
              <a:rPr dirty="0" sz="2400" spc="-10"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  <a:p>
            <a:pPr lvl="1" marL="396875" indent="-182880">
              <a:lnSpc>
                <a:spcPct val="100000"/>
              </a:lnSpc>
              <a:spcBef>
                <a:spcPts val="219"/>
              </a:spcBef>
              <a:buClr>
                <a:srgbClr val="295B92"/>
              </a:buClr>
              <a:buChar char="◦"/>
              <a:tabLst>
                <a:tab pos="396875" algn="l"/>
              </a:tabLst>
            </a:pPr>
            <a:r>
              <a:rPr dirty="0" sz="2400" spc="-10">
                <a:latin typeface="Calibri"/>
                <a:cs typeface="Calibri"/>
              </a:rPr>
              <a:t>ST elevation</a:t>
            </a:r>
            <a:r>
              <a:rPr dirty="0" sz="2400">
                <a:latin typeface="Calibri"/>
                <a:cs typeface="Calibri"/>
              </a:rPr>
              <a:t> (binary)</a:t>
            </a:r>
            <a:endParaRPr sz="2400">
              <a:latin typeface="Calibri"/>
              <a:cs typeface="Calibri"/>
            </a:endParaRPr>
          </a:p>
          <a:p>
            <a:pPr marL="163830" indent="-151765">
              <a:lnSpc>
                <a:spcPct val="100000"/>
              </a:lnSpc>
              <a:spcBef>
                <a:spcPts val="132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dirty="0" sz="2600" spc="-10">
                <a:latin typeface="Calibri"/>
                <a:cs typeface="Calibri"/>
              </a:rPr>
              <a:t>Outcome (death) </a:t>
            </a:r>
            <a:r>
              <a:rPr dirty="0" sz="2600" spc="-5">
                <a:latin typeface="Calibri"/>
                <a:cs typeface="Calibri"/>
              </a:rPr>
              <a:t>based </a:t>
            </a:r>
            <a:r>
              <a:rPr dirty="0" sz="2600">
                <a:latin typeface="Calibri"/>
                <a:cs typeface="Calibri"/>
              </a:rPr>
              <a:t>on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features</a:t>
            </a:r>
            <a:endParaRPr sz="2600">
              <a:latin typeface="Calibri"/>
              <a:cs typeface="Calibri"/>
            </a:endParaRPr>
          </a:p>
          <a:p>
            <a:pPr lvl="1" marL="396875" indent="-183515">
              <a:lnSpc>
                <a:spcPct val="100000"/>
              </a:lnSpc>
              <a:spcBef>
                <a:spcPts val="80"/>
              </a:spcBef>
              <a:buClr>
                <a:srgbClr val="295B92"/>
              </a:buClr>
              <a:buChar char="◦"/>
              <a:tabLst>
                <a:tab pos="396875" algn="l"/>
              </a:tabLst>
            </a:pPr>
            <a:r>
              <a:rPr dirty="0" sz="2400" spc="-10">
                <a:latin typeface="Calibri"/>
                <a:cs typeface="Calibri"/>
              </a:rPr>
              <a:t>Probabilistic, </a:t>
            </a:r>
            <a:r>
              <a:rPr dirty="0" sz="2400" spc="-5">
                <a:latin typeface="Calibri"/>
                <a:cs typeface="Calibri"/>
              </a:rPr>
              <a:t>not</a:t>
            </a:r>
            <a:r>
              <a:rPr dirty="0" sz="2400" spc="-10">
                <a:latin typeface="Calibri"/>
                <a:cs typeface="Calibri"/>
              </a:rPr>
              <a:t> deterministic</a:t>
            </a:r>
            <a:endParaRPr sz="2400">
              <a:latin typeface="Calibri"/>
              <a:cs typeface="Calibri"/>
            </a:endParaRPr>
          </a:p>
          <a:p>
            <a:pPr lvl="1" marL="396875" marR="5080" indent="-183515">
              <a:lnSpc>
                <a:spcPts val="2600"/>
              </a:lnSpc>
              <a:spcBef>
                <a:spcPts val="640"/>
              </a:spcBef>
              <a:buClr>
                <a:srgbClr val="295B92"/>
              </a:buClr>
              <a:buChar char="◦"/>
              <a:tabLst>
                <a:tab pos="396875" algn="l"/>
              </a:tabLst>
            </a:pPr>
            <a:r>
              <a:rPr dirty="0" sz="2400">
                <a:latin typeface="Calibri"/>
                <a:cs typeface="Calibri"/>
              </a:rPr>
              <a:t>E.g., </a:t>
            </a:r>
            <a:r>
              <a:rPr dirty="0" sz="2400" spc="-5">
                <a:latin typeface="Calibri"/>
                <a:cs typeface="Calibri"/>
              </a:rPr>
              <a:t>older people with multiple </a:t>
            </a:r>
            <a:r>
              <a:rPr dirty="0" sz="2400">
                <a:latin typeface="Calibri"/>
                <a:cs typeface="Calibri"/>
              </a:rPr>
              <a:t>heart </a:t>
            </a:r>
            <a:r>
              <a:rPr dirty="0" sz="2400" spc="-20">
                <a:latin typeface="Calibri"/>
                <a:cs typeface="Calibri"/>
              </a:rPr>
              <a:t>attacks </a:t>
            </a:r>
            <a:r>
              <a:rPr dirty="0" sz="2400" spc="-15">
                <a:latin typeface="Calibri"/>
                <a:cs typeface="Calibri"/>
              </a:rPr>
              <a:t>at </a:t>
            </a:r>
            <a:r>
              <a:rPr dirty="0" sz="2400" spc="-5">
                <a:latin typeface="Calibri"/>
                <a:cs typeface="Calibri"/>
              </a:rPr>
              <a:t>higher  </a:t>
            </a:r>
            <a:r>
              <a:rPr dirty="0" sz="2400">
                <a:latin typeface="Calibri"/>
                <a:cs typeface="Calibri"/>
              </a:rPr>
              <a:t>risk</a:t>
            </a:r>
            <a:endParaRPr sz="2400">
              <a:latin typeface="Calibri"/>
              <a:cs typeface="Calibri"/>
            </a:endParaRPr>
          </a:p>
          <a:p>
            <a:pPr marL="104139" marR="427355" indent="-92075">
              <a:lnSpc>
                <a:spcPts val="2800"/>
              </a:lnSpc>
              <a:spcBef>
                <a:spcPts val="1639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dirty="0" sz="2600" spc="-40">
                <a:latin typeface="Calibri"/>
                <a:cs typeface="Calibri"/>
              </a:rPr>
              <a:t>Cluster, </a:t>
            </a:r>
            <a:r>
              <a:rPr dirty="0" sz="2600" spc="-5">
                <a:latin typeface="Calibri"/>
                <a:cs typeface="Calibri"/>
              </a:rPr>
              <a:t>and </a:t>
            </a:r>
            <a:r>
              <a:rPr dirty="0" sz="2600" spc="-15">
                <a:latin typeface="Calibri"/>
                <a:cs typeface="Calibri"/>
              </a:rPr>
              <a:t>examine </a:t>
            </a:r>
            <a:r>
              <a:rPr dirty="0" sz="2600" spc="-5">
                <a:latin typeface="Calibri"/>
                <a:cs typeface="Calibri"/>
              </a:rPr>
              <a:t>purity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15">
                <a:latin typeface="Calibri"/>
                <a:cs typeface="Calibri"/>
              </a:rPr>
              <a:t>clusters relative </a:t>
            </a:r>
            <a:r>
              <a:rPr dirty="0" sz="2600" spc="-10">
                <a:latin typeface="Calibri"/>
                <a:cs typeface="Calibri"/>
              </a:rPr>
              <a:t>to  outcomes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226504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-15">
                <a:solidFill>
                  <a:srgbClr val="002060"/>
                </a:solidFill>
              </a:rPr>
              <a:t>Data</a:t>
            </a:r>
            <a:r>
              <a:rPr dirty="0" u="none" sz="3500" spc="-130">
                <a:solidFill>
                  <a:srgbClr val="002060"/>
                </a:solidFill>
              </a:rPr>
              <a:t> </a:t>
            </a:r>
            <a:r>
              <a:rPr dirty="0" u="none" sz="3500" spc="5">
                <a:solidFill>
                  <a:srgbClr val="002060"/>
                </a:solidFill>
              </a:rPr>
              <a:t>Sample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2136139" y="1252220"/>
            <a:ext cx="414210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  <a:tab pos="1689100" algn="l"/>
                <a:tab pos="2451735" algn="l"/>
              </a:tabLst>
            </a:pP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Lucida Sans Typewriter"/>
                <a:cs typeface="Lucida Sans Typewriter"/>
              </a:rPr>
              <a:t>HR	Att	STE	Age</a:t>
            </a:r>
            <a:r>
              <a:rPr dirty="0" u="sng" sz="2000" spc="-95" b="1">
                <a:uFill>
                  <a:solidFill>
                    <a:srgbClr val="000000"/>
                  </a:solidFill>
                </a:uFill>
                <a:latin typeface="Lucida Sans Typewriter"/>
                <a:cs typeface="Lucida Sans Typewriter"/>
              </a:rPr>
              <a:t> </a:t>
            </a: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Lucida Sans Typewriter"/>
                <a:cs typeface="Lucida Sans Typewriter"/>
              </a:rPr>
              <a:t>Outcome</a:t>
            </a:r>
            <a:endParaRPr sz="2000">
              <a:latin typeface="Lucida Sans Typewriter"/>
              <a:cs typeface="Lucida Sans Typewrite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55040" y="1578897"/>
          <a:ext cx="4522470" cy="4565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435"/>
                <a:gridCol w="685164"/>
                <a:gridCol w="685800"/>
                <a:gridCol w="1194435"/>
              </a:tblGrid>
              <a:tr h="301600">
                <a:tc>
                  <a:txBody>
                    <a:bodyPr/>
                    <a:lstStyle/>
                    <a:p>
                      <a:pPr marL="127000">
                        <a:lnSpc>
                          <a:spcPts val="2275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P000:[</a:t>
                      </a:r>
                      <a:r>
                        <a:rPr dirty="0" sz="2000" spc="-45" b="1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89.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275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1.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275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0.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2275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66.]:1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 marL="127000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P001:[</a:t>
                      </a:r>
                      <a:r>
                        <a:rPr dirty="0" sz="2000" spc="-45" b="1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59.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0.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0.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72.]:0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 marL="127000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P002:[</a:t>
                      </a:r>
                      <a:r>
                        <a:rPr dirty="0" sz="2000" spc="-45" b="1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73.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0.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0.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73.]:0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 marL="127000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P003:[</a:t>
                      </a:r>
                      <a:r>
                        <a:rPr dirty="0" sz="2000" spc="-45" b="1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56.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1.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0.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65.]:0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 marL="127000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P004:[</a:t>
                      </a:r>
                      <a:r>
                        <a:rPr dirty="0" sz="2000" spc="-45" b="1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75.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1.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1.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68.]:1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 marL="127000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P005:[</a:t>
                      </a:r>
                      <a:r>
                        <a:rPr dirty="0" sz="2000" spc="-45" b="1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68.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1.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0.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56.]:0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 marL="127000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P006:[</a:t>
                      </a:r>
                      <a:r>
                        <a:rPr dirty="0" sz="2000" spc="-45" b="1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73.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1.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0.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75.]:1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 marL="127000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P007:[</a:t>
                      </a:r>
                      <a:r>
                        <a:rPr dirty="0" sz="2000" spc="-45" b="1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72.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0.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0.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65.]:0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 marL="127000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P008:[</a:t>
                      </a:r>
                      <a:r>
                        <a:rPr dirty="0" sz="2000" spc="-45" b="1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73.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1.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0.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64.]:1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 marL="127000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P009:[</a:t>
                      </a:r>
                      <a:r>
                        <a:rPr dirty="0" sz="2000" spc="-45" b="1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73.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0.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0.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58.]:0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 marL="127000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P010:[</a:t>
                      </a:r>
                      <a:r>
                        <a:rPr dirty="0" sz="2000" spc="-60" b="1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100.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0.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0.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75.]:0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 marL="127000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P011:[</a:t>
                      </a:r>
                      <a:r>
                        <a:rPr dirty="0" sz="2000" spc="-45" b="1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79.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0.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0.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31.]:0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 marL="127000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P012:[</a:t>
                      </a:r>
                      <a:r>
                        <a:rPr dirty="0" sz="2000" spc="-45" b="1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81.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0.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0.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58.]:0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 marL="127000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P013:[</a:t>
                      </a:r>
                      <a:r>
                        <a:rPr dirty="0" sz="2000" spc="-45" b="1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89.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1.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0.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2300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50.]:1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</a:tr>
              <a:tr h="301600">
                <a:tc>
                  <a:txBody>
                    <a:bodyPr/>
                    <a:lstStyle/>
                    <a:p>
                      <a:pPr marL="127000">
                        <a:lnSpc>
                          <a:spcPts val="2275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P014:[</a:t>
                      </a:r>
                      <a:r>
                        <a:rPr dirty="0" sz="2000" spc="-45" b="1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81.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275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0.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275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0.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2275"/>
                        </a:lnSpc>
                      </a:pPr>
                      <a:r>
                        <a:rPr dirty="0" sz="2000" spc="-5" b="1">
                          <a:latin typeface="Lucida Sans Typewriter"/>
                          <a:cs typeface="Lucida Sans Typewriter"/>
                        </a:rPr>
                        <a:t>70.]:0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873" y="901966"/>
            <a:ext cx="8195305" cy="2194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251841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>
                <a:solidFill>
                  <a:srgbClr val="002060"/>
                </a:solidFill>
              </a:rPr>
              <a:t>Class</a:t>
            </a:r>
            <a:r>
              <a:rPr dirty="0" u="none" sz="3500" spc="-155">
                <a:solidFill>
                  <a:srgbClr val="002060"/>
                </a:solidFill>
              </a:rPr>
              <a:t> </a:t>
            </a:r>
            <a:r>
              <a:rPr dirty="0" u="none" sz="3500" spc="-5">
                <a:solidFill>
                  <a:srgbClr val="002060"/>
                </a:solidFill>
              </a:rPr>
              <a:t>Example</a:t>
            </a:r>
            <a:endParaRPr sz="3500"/>
          </a:p>
        </p:txBody>
      </p:sp>
      <p:sp>
        <p:nvSpPr>
          <p:cNvPr id="4" name="object 4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2873" y="3387915"/>
            <a:ext cx="7909555" cy="2011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225234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>
                <a:solidFill>
                  <a:srgbClr val="002060"/>
                </a:solidFill>
              </a:rPr>
              <a:t>Class</a:t>
            </a:r>
            <a:r>
              <a:rPr dirty="0" u="none" sz="3500" spc="-145">
                <a:solidFill>
                  <a:srgbClr val="002060"/>
                </a:solidFill>
              </a:rPr>
              <a:t> </a:t>
            </a:r>
            <a:r>
              <a:rPr dirty="0" u="none" sz="3500" spc="-20">
                <a:solidFill>
                  <a:srgbClr val="002060"/>
                </a:solidFill>
              </a:rPr>
              <a:t>Cluster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340" y="964452"/>
            <a:ext cx="9089384" cy="5775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330327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>
                <a:solidFill>
                  <a:srgbClr val="002060"/>
                </a:solidFill>
              </a:rPr>
              <a:t>Class </a:t>
            </a:r>
            <a:r>
              <a:rPr dirty="0" u="none" sz="3500" spc="-60">
                <a:solidFill>
                  <a:srgbClr val="002060"/>
                </a:solidFill>
              </a:rPr>
              <a:t>Cluster,</a:t>
            </a:r>
            <a:r>
              <a:rPr dirty="0" u="none" sz="3500" spc="-229">
                <a:solidFill>
                  <a:srgbClr val="002060"/>
                </a:solidFill>
              </a:rPr>
              <a:t> </a:t>
            </a:r>
            <a:r>
              <a:rPr dirty="0" u="none" sz="3500" spc="-20">
                <a:solidFill>
                  <a:srgbClr val="002060"/>
                </a:solidFill>
              </a:rPr>
              <a:t>cont.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255638" y="1434596"/>
            <a:ext cx="8304352" cy="3201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4027804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-20">
                <a:solidFill>
                  <a:srgbClr val="002060"/>
                </a:solidFill>
              </a:rPr>
              <a:t>Evaluating </a:t>
            </a:r>
            <a:r>
              <a:rPr dirty="0" u="none" sz="3500" spc="45">
                <a:solidFill>
                  <a:srgbClr val="002060"/>
                </a:solidFill>
              </a:rPr>
              <a:t>a</a:t>
            </a:r>
            <a:r>
              <a:rPr dirty="0" u="none" sz="3500" spc="-190">
                <a:solidFill>
                  <a:srgbClr val="002060"/>
                </a:solidFill>
              </a:rPr>
              <a:t> </a:t>
            </a:r>
            <a:r>
              <a:rPr dirty="0" u="none" sz="3500" spc="-15">
                <a:solidFill>
                  <a:srgbClr val="002060"/>
                </a:solidFill>
              </a:rPr>
              <a:t>Clustering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466723" y="1886918"/>
            <a:ext cx="8329063" cy="2317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839" y="122322"/>
            <a:ext cx="1454785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80" b="0">
                <a:solidFill>
                  <a:srgbClr val="002060"/>
                </a:solidFill>
                <a:latin typeface="Calibri Light"/>
                <a:cs typeface="Calibri Light"/>
              </a:rPr>
              <a:t>P</a:t>
            </a:r>
            <a:r>
              <a:rPr dirty="0" sz="3500" spc="-35" b="0">
                <a:solidFill>
                  <a:srgbClr val="002060"/>
                </a:solidFill>
                <a:latin typeface="Calibri Light"/>
                <a:cs typeface="Calibri Light"/>
              </a:rPr>
              <a:t>a</a:t>
            </a:r>
            <a:r>
              <a:rPr dirty="0" sz="3500" spc="-15" b="0">
                <a:solidFill>
                  <a:srgbClr val="002060"/>
                </a:solidFill>
                <a:latin typeface="Calibri Light"/>
                <a:cs typeface="Calibri Light"/>
              </a:rPr>
              <a:t>t</a:t>
            </a:r>
            <a:r>
              <a:rPr dirty="0" sz="3500" spc="-30" b="0">
                <a:solidFill>
                  <a:srgbClr val="002060"/>
                </a:solidFill>
                <a:latin typeface="Calibri Light"/>
                <a:cs typeface="Calibri Light"/>
              </a:rPr>
              <a:t>i</a:t>
            </a:r>
            <a:r>
              <a:rPr dirty="0" sz="3500" spc="-10" b="0">
                <a:solidFill>
                  <a:srgbClr val="002060"/>
                </a:solidFill>
                <a:latin typeface="Calibri Light"/>
                <a:cs typeface="Calibri Light"/>
              </a:rPr>
              <a:t>e</a:t>
            </a:r>
            <a:r>
              <a:rPr dirty="0" sz="3500" spc="-30" b="0">
                <a:solidFill>
                  <a:srgbClr val="002060"/>
                </a:solidFill>
                <a:latin typeface="Calibri Light"/>
                <a:cs typeface="Calibri Light"/>
              </a:rPr>
              <a:t>n</a:t>
            </a:r>
            <a:r>
              <a:rPr dirty="0" sz="3500" spc="-15" b="0">
                <a:solidFill>
                  <a:srgbClr val="002060"/>
                </a:solidFill>
                <a:latin typeface="Calibri Light"/>
                <a:cs typeface="Calibri Light"/>
              </a:rPr>
              <a:t>t</a:t>
            </a:r>
            <a:r>
              <a:rPr dirty="0" sz="3500" spc="35" b="0">
                <a:solidFill>
                  <a:srgbClr val="002060"/>
                </a:solidFill>
                <a:latin typeface="Calibri Light"/>
                <a:cs typeface="Calibri Light"/>
              </a:rPr>
              <a:t>s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2125" y="2107020"/>
            <a:ext cx="1278890" cy="146113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12700" marR="5080">
              <a:lnSpc>
                <a:spcPct val="120200"/>
              </a:lnSpc>
              <a:spcBef>
                <a:spcPts val="150"/>
              </a:spcBef>
            </a:pPr>
            <a:r>
              <a:rPr dirty="0" u="sng" sz="26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Z-Scaling 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Mean </a:t>
            </a:r>
            <a:r>
              <a:rPr dirty="0" sz="2600">
                <a:latin typeface="Calibri"/>
                <a:cs typeface="Calibri"/>
              </a:rPr>
              <a:t>=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?  </a:t>
            </a:r>
            <a:r>
              <a:rPr dirty="0" sz="2600" spc="-10">
                <a:latin typeface="Calibri"/>
                <a:cs typeface="Calibri"/>
              </a:rPr>
              <a:t>Std </a:t>
            </a:r>
            <a:r>
              <a:rPr dirty="0" sz="2600">
                <a:latin typeface="Calibri"/>
                <a:cs typeface="Calibri"/>
              </a:rPr>
              <a:t>=</a:t>
            </a:r>
            <a:r>
              <a:rPr dirty="0" sz="2600" spc="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3846" y="947269"/>
            <a:ext cx="4669150" cy="5393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497713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>
                <a:solidFill>
                  <a:srgbClr val="002060"/>
                </a:solidFill>
              </a:rPr>
              <a:t>Machine </a:t>
            </a:r>
            <a:r>
              <a:rPr dirty="0" u="none" sz="3500" spc="-5">
                <a:solidFill>
                  <a:srgbClr val="002060"/>
                </a:solidFill>
              </a:rPr>
              <a:t>Learning</a:t>
            </a:r>
            <a:r>
              <a:rPr dirty="0" u="none" sz="3500" spc="-170">
                <a:solidFill>
                  <a:srgbClr val="002060"/>
                </a:solidFill>
              </a:rPr>
              <a:t> </a:t>
            </a:r>
            <a:r>
              <a:rPr dirty="0" u="none" sz="3500" spc="-20">
                <a:solidFill>
                  <a:srgbClr val="002060"/>
                </a:solidFill>
              </a:rPr>
              <a:t>Paradigm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787309" y="976692"/>
            <a:ext cx="7503159" cy="448373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64465" indent="-152400">
              <a:lnSpc>
                <a:spcPct val="100000"/>
              </a:lnSpc>
              <a:spcBef>
                <a:spcPts val="118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5100" algn="l"/>
              </a:tabLst>
            </a:pPr>
            <a:r>
              <a:rPr dirty="0" sz="2600" spc="-5">
                <a:latin typeface="Calibri"/>
                <a:cs typeface="Calibri"/>
              </a:rPr>
              <a:t>Observe </a:t>
            </a:r>
            <a:r>
              <a:rPr dirty="0" sz="2600" spc="-10">
                <a:latin typeface="Calibri"/>
                <a:cs typeface="Calibri"/>
              </a:rPr>
              <a:t>set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15">
                <a:latin typeface="Calibri"/>
                <a:cs typeface="Calibri"/>
              </a:rPr>
              <a:t>examples: 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training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  <a:p>
            <a:pPr marL="104139" marR="567690" indent="-92075">
              <a:lnSpc>
                <a:spcPts val="2800"/>
              </a:lnSpc>
              <a:spcBef>
                <a:spcPts val="144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dirty="0" sz="2600" spc="-25">
                <a:latin typeface="Calibri"/>
                <a:cs typeface="Calibri"/>
              </a:rPr>
              <a:t>Infer </a:t>
            </a:r>
            <a:r>
              <a:rPr dirty="0" sz="2600" spc="-5">
                <a:latin typeface="Calibri"/>
                <a:cs typeface="Calibri"/>
              </a:rPr>
              <a:t>something about </a:t>
            </a:r>
            <a:r>
              <a:rPr dirty="0" sz="2600" spc="-10">
                <a:latin typeface="Calibri"/>
                <a:cs typeface="Calibri"/>
              </a:rPr>
              <a:t>process that </a:t>
            </a:r>
            <a:r>
              <a:rPr dirty="0" sz="2600" spc="-20">
                <a:latin typeface="Calibri"/>
                <a:cs typeface="Calibri"/>
              </a:rPr>
              <a:t>generated </a:t>
            </a:r>
            <a:r>
              <a:rPr dirty="0" sz="2600" spc="-10">
                <a:latin typeface="Calibri"/>
                <a:cs typeface="Calibri"/>
              </a:rPr>
              <a:t>that  </a:t>
            </a:r>
            <a:r>
              <a:rPr dirty="0" sz="2600" spc="-15"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  <a:p>
            <a:pPr marL="103505" marR="452120" indent="-91440">
              <a:lnSpc>
                <a:spcPts val="2900"/>
              </a:lnSpc>
              <a:spcBef>
                <a:spcPts val="132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dirty="0" sz="2600" spc="-5">
                <a:latin typeface="Calibri"/>
                <a:cs typeface="Calibri"/>
              </a:rPr>
              <a:t>Use </a:t>
            </a:r>
            <a:r>
              <a:rPr dirty="0" sz="2600" spc="-20">
                <a:latin typeface="Calibri"/>
                <a:cs typeface="Calibri"/>
              </a:rPr>
              <a:t>inference </a:t>
            </a:r>
            <a:r>
              <a:rPr dirty="0" sz="2600" spc="-10">
                <a:latin typeface="Calibri"/>
                <a:cs typeface="Calibri"/>
              </a:rPr>
              <a:t>to </a:t>
            </a:r>
            <a:r>
              <a:rPr dirty="0" sz="2600" spc="-20">
                <a:latin typeface="Calibri"/>
                <a:cs typeface="Calibri"/>
              </a:rPr>
              <a:t>make </a:t>
            </a:r>
            <a:r>
              <a:rPr dirty="0" sz="2600" spc="-5">
                <a:latin typeface="Calibri"/>
                <a:cs typeface="Calibri"/>
              </a:rPr>
              <a:t>predictions about </a:t>
            </a:r>
            <a:r>
              <a:rPr dirty="0" sz="2600" spc="-10">
                <a:latin typeface="Calibri"/>
                <a:cs typeface="Calibri"/>
              </a:rPr>
              <a:t>previously  unseen </a:t>
            </a:r>
            <a:r>
              <a:rPr dirty="0" sz="2600" spc="-15">
                <a:latin typeface="Calibri"/>
                <a:cs typeface="Calibri"/>
              </a:rPr>
              <a:t>data: </a:t>
            </a:r>
            <a:r>
              <a:rPr dirty="0" sz="2600" spc="-2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dirty="0" sz="26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  <a:p>
            <a:pPr marL="104139" marR="5080" indent="-92075">
              <a:lnSpc>
                <a:spcPts val="2800"/>
              </a:lnSpc>
              <a:spcBef>
                <a:spcPts val="138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dirty="0" sz="2600" spc="-5">
                <a:latin typeface="Calibri"/>
                <a:cs typeface="Calibri"/>
              </a:rPr>
              <a:t>Supervised: </a:t>
            </a:r>
            <a:r>
              <a:rPr dirty="0" sz="2600" spc="-10">
                <a:latin typeface="Calibri"/>
                <a:cs typeface="Calibri"/>
              </a:rPr>
              <a:t>given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set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15">
                <a:latin typeface="Calibri"/>
                <a:cs typeface="Calibri"/>
              </a:rPr>
              <a:t>feature/label </a:t>
            </a:r>
            <a:r>
              <a:rPr dirty="0" sz="2600" spc="-10">
                <a:latin typeface="Calibri"/>
                <a:cs typeface="Calibri"/>
              </a:rPr>
              <a:t>pairs, </a:t>
            </a:r>
            <a:r>
              <a:rPr dirty="0" sz="2600" spc="-5">
                <a:latin typeface="Calibri"/>
                <a:cs typeface="Calibri"/>
              </a:rPr>
              <a:t>find </a:t>
            </a:r>
            <a:r>
              <a:rPr dirty="0" sz="2600">
                <a:latin typeface="Calibri"/>
                <a:cs typeface="Calibri"/>
              </a:rPr>
              <a:t>a  rule </a:t>
            </a:r>
            <a:r>
              <a:rPr dirty="0" sz="2600" spc="-10">
                <a:latin typeface="Calibri"/>
                <a:cs typeface="Calibri"/>
              </a:rPr>
              <a:t>that predicts </a:t>
            </a:r>
            <a:r>
              <a:rPr dirty="0" sz="2600" spc="-5">
                <a:latin typeface="Calibri"/>
                <a:cs typeface="Calibri"/>
              </a:rPr>
              <a:t>the label </a:t>
            </a:r>
            <a:r>
              <a:rPr dirty="0" sz="2600" spc="-10">
                <a:latin typeface="Calibri"/>
                <a:cs typeface="Calibri"/>
              </a:rPr>
              <a:t>associated </a:t>
            </a:r>
            <a:r>
              <a:rPr dirty="0" sz="2600">
                <a:latin typeface="Calibri"/>
                <a:cs typeface="Calibri"/>
              </a:rPr>
              <a:t>with a </a:t>
            </a:r>
            <a:r>
              <a:rPr dirty="0" sz="2600" spc="-10">
                <a:latin typeface="Calibri"/>
                <a:cs typeface="Calibri"/>
              </a:rPr>
              <a:t>previously  unseen </a:t>
            </a:r>
            <a:r>
              <a:rPr dirty="0" sz="2600" spc="-5">
                <a:latin typeface="Calibri"/>
                <a:cs typeface="Calibri"/>
              </a:rPr>
              <a:t>input</a:t>
            </a:r>
            <a:endParaRPr sz="2600">
              <a:latin typeface="Calibri"/>
              <a:cs typeface="Calibri"/>
            </a:endParaRPr>
          </a:p>
          <a:p>
            <a:pPr marL="104139" marR="272415" indent="-92075">
              <a:lnSpc>
                <a:spcPts val="2800"/>
              </a:lnSpc>
              <a:spcBef>
                <a:spcPts val="140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dirty="0" sz="2600" spc="-5" i="1">
                <a:latin typeface="Calibri"/>
                <a:cs typeface="Calibri"/>
              </a:rPr>
              <a:t>Unsupervised</a:t>
            </a:r>
            <a:r>
              <a:rPr dirty="0" sz="2600" spc="-5">
                <a:latin typeface="Calibri"/>
                <a:cs typeface="Calibri"/>
              </a:rPr>
              <a:t>: </a:t>
            </a:r>
            <a:r>
              <a:rPr dirty="0" sz="2600" spc="-10">
                <a:latin typeface="Calibri"/>
                <a:cs typeface="Calibri"/>
              </a:rPr>
              <a:t>given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set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20">
                <a:latin typeface="Calibri"/>
                <a:cs typeface="Calibri"/>
              </a:rPr>
              <a:t>feature </a:t>
            </a:r>
            <a:r>
              <a:rPr dirty="0" sz="2600" spc="-15">
                <a:latin typeface="Calibri"/>
                <a:cs typeface="Calibri"/>
              </a:rPr>
              <a:t>vectors </a:t>
            </a:r>
            <a:r>
              <a:rPr dirty="0" sz="2600" spc="-5">
                <a:latin typeface="Calibri"/>
                <a:cs typeface="Calibri"/>
              </a:rPr>
              <a:t>(without  labels) </a:t>
            </a:r>
            <a:r>
              <a:rPr dirty="0" sz="2600" spc="-10">
                <a:latin typeface="Calibri"/>
                <a:cs typeface="Calibri"/>
              </a:rPr>
              <a:t>group </a:t>
            </a:r>
            <a:r>
              <a:rPr dirty="0" sz="2600" spc="-5">
                <a:latin typeface="Calibri"/>
                <a:cs typeface="Calibri"/>
              </a:rPr>
              <a:t>them </a:t>
            </a:r>
            <a:r>
              <a:rPr dirty="0" sz="2600" spc="-15">
                <a:latin typeface="Calibri"/>
                <a:cs typeface="Calibri"/>
              </a:rPr>
              <a:t>into “natural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clusters”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141414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10">
                <a:solidFill>
                  <a:srgbClr val="002060"/>
                </a:solidFill>
              </a:rPr>
              <a:t>km</a:t>
            </a:r>
            <a:r>
              <a:rPr dirty="0" u="none" sz="3500" spc="-10">
                <a:solidFill>
                  <a:srgbClr val="002060"/>
                </a:solidFill>
              </a:rPr>
              <a:t>e</a:t>
            </a:r>
            <a:r>
              <a:rPr dirty="0" u="none" sz="3500" spc="-5">
                <a:solidFill>
                  <a:srgbClr val="002060"/>
                </a:solidFill>
              </a:rPr>
              <a:t>a</a:t>
            </a:r>
            <a:r>
              <a:rPr dirty="0" u="none" sz="3500" spc="5">
                <a:solidFill>
                  <a:srgbClr val="002060"/>
                </a:solidFill>
              </a:rPr>
              <a:t>n</a:t>
            </a:r>
            <a:r>
              <a:rPr dirty="0" u="none" sz="3500" spc="35">
                <a:solidFill>
                  <a:srgbClr val="002060"/>
                </a:solidFill>
              </a:rPr>
              <a:t>s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4904" y="957732"/>
            <a:ext cx="8300716" cy="4825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320357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-5">
                <a:solidFill>
                  <a:srgbClr val="002060"/>
                </a:solidFill>
              </a:rPr>
              <a:t>Examining</a:t>
            </a:r>
            <a:r>
              <a:rPr dirty="0" u="none" sz="3500" spc="-140">
                <a:solidFill>
                  <a:srgbClr val="002060"/>
                </a:solidFill>
              </a:rPr>
              <a:t> </a:t>
            </a:r>
            <a:r>
              <a:rPr dirty="0" u="none" sz="3500" spc="-25">
                <a:solidFill>
                  <a:srgbClr val="002060"/>
                </a:solidFill>
              </a:rPr>
              <a:t>Results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5900" y="990600"/>
            <a:ext cx="87122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348996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-15">
                <a:solidFill>
                  <a:srgbClr val="002060"/>
                </a:solidFill>
              </a:rPr>
              <a:t>Result </a:t>
            </a:r>
            <a:r>
              <a:rPr dirty="0" u="none" sz="3500" spc="10">
                <a:solidFill>
                  <a:srgbClr val="002060"/>
                </a:solidFill>
              </a:rPr>
              <a:t>of </a:t>
            </a:r>
            <a:r>
              <a:rPr dirty="0" u="none" sz="3500" spc="5">
                <a:solidFill>
                  <a:srgbClr val="002060"/>
                </a:solidFill>
              </a:rPr>
              <a:t>Running</a:t>
            </a:r>
            <a:r>
              <a:rPr dirty="0" u="none" sz="3500" spc="-295">
                <a:solidFill>
                  <a:srgbClr val="002060"/>
                </a:solidFill>
              </a:rPr>
              <a:t> </a:t>
            </a:r>
            <a:r>
              <a:rPr dirty="0" u="none" sz="3500">
                <a:solidFill>
                  <a:srgbClr val="002060"/>
                </a:solidFill>
              </a:rPr>
              <a:t>It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859998" y="1069939"/>
            <a:ext cx="7265034" cy="4849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3895">
              <a:lnSpc>
                <a:spcPct val="100000"/>
              </a:lnSpc>
              <a:spcBef>
                <a:spcPts val="100"/>
              </a:spcBef>
            </a:pPr>
            <a:r>
              <a:rPr dirty="0" sz="2600" spc="-70">
                <a:latin typeface="Calibri"/>
                <a:cs typeface="Calibri"/>
              </a:rPr>
              <a:t>Test </a:t>
            </a:r>
            <a:r>
              <a:rPr dirty="0" sz="2600" spc="-20">
                <a:latin typeface="Calibri"/>
                <a:cs typeface="Calibri"/>
              </a:rPr>
              <a:t>k-means </a:t>
            </a:r>
            <a:r>
              <a:rPr dirty="0" sz="2600" spc="-5">
                <a:latin typeface="Calibri"/>
                <a:cs typeface="Calibri"/>
              </a:rPr>
              <a:t>(k </a:t>
            </a:r>
            <a:r>
              <a:rPr dirty="0" sz="2600">
                <a:latin typeface="Calibri"/>
                <a:cs typeface="Calibri"/>
              </a:rPr>
              <a:t>=</a:t>
            </a:r>
            <a:r>
              <a:rPr dirty="0" sz="2600" spc="1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2)</a:t>
            </a:r>
            <a:endParaRPr sz="2600">
              <a:latin typeface="Calibri"/>
              <a:cs typeface="Calibri"/>
            </a:endParaRPr>
          </a:p>
          <a:p>
            <a:pPr marL="13335" marR="191770" indent="-1270">
              <a:lnSpc>
                <a:spcPts val="3100"/>
              </a:lnSpc>
              <a:spcBef>
                <a:spcPts val="200"/>
              </a:spcBef>
            </a:pPr>
            <a:r>
              <a:rPr dirty="0" sz="2600" spc="-15">
                <a:latin typeface="Calibri"/>
                <a:cs typeface="Calibri"/>
              </a:rPr>
              <a:t>Cluster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20">
                <a:latin typeface="Calibri"/>
                <a:cs typeface="Calibri"/>
              </a:rPr>
              <a:t>size </a:t>
            </a:r>
            <a:r>
              <a:rPr dirty="0" sz="2600" spc="-10">
                <a:latin typeface="Calibri"/>
                <a:cs typeface="Calibri"/>
              </a:rPr>
              <a:t>118 </a:t>
            </a:r>
            <a:r>
              <a:rPr dirty="0" sz="2600">
                <a:latin typeface="Calibri"/>
                <a:cs typeface="Calibri"/>
              </a:rPr>
              <a:t>with </a:t>
            </a:r>
            <a:r>
              <a:rPr dirty="0" sz="2600" spc="-10">
                <a:latin typeface="Calibri"/>
                <a:cs typeface="Calibri"/>
              </a:rPr>
              <a:t>fraction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5">
                <a:latin typeface="Calibri"/>
                <a:cs typeface="Calibri"/>
              </a:rPr>
              <a:t>positives </a:t>
            </a:r>
            <a:r>
              <a:rPr dirty="0" sz="2600">
                <a:latin typeface="Calibri"/>
                <a:cs typeface="Calibri"/>
              </a:rPr>
              <a:t>= </a:t>
            </a:r>
            <a:r>
              <a:rPr dirty="0" sz="2600" spc="-10">
                <a:latin typeface="Calibri"/>
                <a:cs typeface="Calibri"/>
              </a:rPr>
              <a:t>0.3305  </a:t>
            </a:r>
            <a:r>
              <a:rPr dirty="0" sz="2600" spc="-15">
                <a:latin typeface="Calibri"/>
                <a:cs typeface="Calibri"/>
              </a:rPr>
              <a:t>Cluster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20">
                <a:latin typeface="Calibri"/>
                <a:cs typeface="Calibri"/>
              </a:rPr>
              <a:t>size </a:t>
            </a:r>
            <a:r>
              <a:rPr dirty="0" sz="2600" spc="-10">
                <a:latin typeface="Calibri"/>
                <a:cs typeface="Calibri"/>
              </a:rPr>
              <a:t>132 </a:t>
            </a:r>
            <a:r>
              <a:rPr dirty="0" sz="2600">
                <a:latin typeface="Calibri"/>
                <a:cs typeface="Calibri"/>
              </a:rPr>
              <a:t>with </a:t>
            </a:r>
            <a:r>
              <a:rPr dirty="0" sz="2600" spc="-10">
                <a:latin typeface="Calibri"/>
                <a:cs typeface="Calibri"/>
              </a:rPr>
              <a:t>fraction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5">
                <a:latin typeface="Calibri"/>
                <a:cs typeface="Calibri"/>
              </a:rPr>
              <a:t>positives </a:t>
            </a:r>
            <a:r>
              <a:rPr dirty="0" sz="2600">
                <a:latin typeface="Calibri"/>
                <a:cs typeface="Calibri"/>
              </a:rPr>
              <a:t>=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0.3333</a:t>
            </a:r>
            <a:endParaRPr sz="2600">
              <a:latin typeface="Calibri"/>
              <a:cs typeface="Calibri"/>
            </a:endParaRPr>
          </a:p>
          <a:p>
            <a:pPr marL="1530985">
              <a:lnSpc>
                <a:spcPct val="100000"/>
              </a:lnSpc>
              <a:spcBef>
                <a:spcPts val="1095"/>
              </a:spcBef>
            </a:pPr>
            <a:r>
              <a:rPr dirty="0" sz="2600" spc="-25">
                <a:solidFill>
                  <a:srgbClr val="FF0000"/>
                </a:solidFill>
                <a:latin typeface="Calibri"/>
                <a:cs typeface="Calibri"/>
              </a:rPr>
              <a:t>Like</a:t>
            </a:r>
            <a:r>
              <a:rPr dirty="0" sz="26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it?</a:t>
            </a:r>
            <a:endParaRPr sz="2600">
              <a:latin typeface="Calibri"/>
              <a:cs typeface="Calibri"/>
            </a:endParaRPr>
          </a:p>
          <a:p>
            <a:pPr marL="871855" marR="2306955" indent="349250">
              <a:lnSpc>
                <a:spcPct val="165900"/>
              </a:lnSpc>
              <a:spcBef>
                <a:spcPts val="1195"/>
              </a:spcBef>
            </a:pPr>
            <a:r>
              <a:rPr dirty="0" sz="2600" spc="-50">
                <a:latin typeface="Calibri"/>
                <a:cs typeface="Calibri"/>
              </a:rPr>
              <a:t>Try </a:t>
            </a:r>
            <a:r>
              <a:rPr dirty="0" sz="2600" spc="-10">
                <a:latin typeface="Calibri"/>
                <a:cs typeface="Calibri"/>
              </a:rPr>
              <a:t>patients </a:t>
            </a:r>
            <a:r>
              <a:rPr dirty="0" sz="2600">
                <a:latin typeface="Calibri"/>
                <a:cs typeface="Calibri"/>
              </a:rPr>
              <a:t>= </a:t>
            </a:r>
            <a:r>
              <a:rPr dirty="0" sz="2600" spc="-25">
                <a:latin typeface="Calibri"/>
                <a:cs typeface="Calibri"/>
              </a:rPr>
              <a:t>getData(True)  </a:t>
            </a:r>
            <a:r>
              <a:rPr dirty="0" sz="2600" spc="-70">
                <a:latin typeface="Calibri"/>
                <a:cs typeface="Calibri"/>
              </a:rPr>
              <a:t>Test </a:t>
            </a:r>
            <a:r>
              <a:rPr dirty="0" sz="2600" spc="-20">
                <a:latin typeface="Calibri"/>
                <a:cs typeface="Calibri"/>
              </a:rPr>
              <a:t>k-means </a:t>
            </a:r>
            <a:r>
              <a:rPr dirty="0" sz="2600" spc="-5">
                <a:latin typeface="Calibri"/>
                <a:cs typeface="Calibri"/>
              </a:rPr>
              <a:t>(k </a:t>
            </a:r>
            <a:r>
              <a:rPr dirty="0" sz="2600">
                <a:latin typeface="Calibri"/>
                <a:cs typeface="Calibri"/>
              </a:rPr>
              <a:t>=</a:t>
            </a:r>
            <a:r>
              <a:rPr dirty="0" sz="2600" spc="8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2)</a:t>
            </a:r>
            <a:endParaRPr sz="2600">
              <a:latin typeface="Calibri"/>
              <a:cs typeface="Calibri"/>
            </a:endParaRPr>
          </a:p>
          <a:p>
            <a:pPr marL="201295" marR="5080" indent="-1270">
              <a:lnSpc>
                <a:spcPts val="3100"/>
              </a:lnSpc>
              <a:spcBef>
                <a:spcPts val="200"/>
              </a:spcBef>
            </a:pPr>
            <a:r>
              <a:rPr dirty="0" sz="2600" spc="-15">
                <a:latin typeface="Calibri"/>
                <a:cs typeface="Calibri"/>
              </a:rPr>
              <a:t>Cluster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20">
                <a:latin typeface="Calibri"/>
                <a:cs typeface="Calibri"/>
              </a:rPr>
              <a:t>size </a:t>
            </a:r>
            <a:r>
              <a:rPr dirty="0" sz="2600" spc="-10">
                <a:latin typeface="Calibri"/>
                <a:cs typeface="Calibri"/>
              </a:rPr>
              <a:t>224 </a:t>
            </a:r>
            <a:r>
              <a:rPr dirty="0" sz="2600">
                <a:latin typeface="Calibri"/>
                <a:cs typeface="Calibri"/>
              </a:rPr>
              <a:t>with </a:t>
            </a:r>
            <a:r>
              <a:rPr dirty="0" sz="2600" spc="-10">
                <a:latin typeface="Calibri"/>
                <a:cs typeface="Calibri"/>
              </a:rPr>
              <a:t>fraction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5">
                <a:latin typeface="Calibri"/>
                <a:cs typeface="Calibri"/>
              </a:rPr>
              <a:t>positives </a:t>
            </a:r>
            <a:r>
              <a:rPr dirty="0" sz="2600">
                <a:latin typeface="Calibri"/>
                <a:cs typeface="Calibri"/>
              </a:rPr>
              <a:t>= </a:t>
            </a:r>
            <a:r>
              <a:rPr dirty="0" sz="2600" spc="-10">
                <a:latin typeface="Calibri"/>
                <a:cs typeface="Calibri"/>
              </a:rPr>
              <a:t>0.2902  </a:t>
            </a:r>
            <a:r>
              <a:rPr dirty="0" sz="2600" spc="-15">
                <a:latin typeface="Calibri"/>
                <a:cs typeface="Calibri"/>
              </a:rPr>
              <a:t>Cluster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20">
                <a:latin typeface="Calibri"/>
                <a:cs typeface="Calibri"/>
              </a:rPr>
              <a:t>size </a:t>
            </a:r>
            <a:r>
              <a:rPr dirty="0" sz="2600" spc="-5">
                <a:latin typeface="Calibri"/>
                <a:cs typeface="Calibri"/>
              </a:rPr>
              <a:t>26 </a:t>
            </a:r>
            <a:r>
              <a:rPr dirty="0" sz="2600">
                <a:latin typeface="Calibri"/>
                <a:cs typeface="Calibri"/>
              </a:rPr>
              <a:t>with </a:t>
            </a:r>
            <a:r>
              <a:rPr dirty="0" sz="2600" spc="-10">
                <a:latin typeface="Calibri"/>
                <a:cs typeface="Calibri"/>
              </a:rPr>
              <a:t>fraction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5">
                <a:latin typeface="Calibri"/>
                <a:cs typeface="Calibri"/>
              </a:rPr>
              <a:t>positives </a:t>
            </a:r>
            <a:r>
              <a:rPr dirty="0" sz="2600">
                <a:latin typeface="Calibri"/>
                <a:cs typeface="Calibri"/>
              </a:rPr>
              <a:t>=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0.6923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1713230">
              <a:lnSpc>
                <a:spcPct val="100000"/>
              </a:lnSpc>
            </a:pP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Happy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sensitivity?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562165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20">
                <a:solidFill>
                  <a:srgbClr val="002060"/>
                </a:solidFill>
              </a:rPr>
              <a:t>How </a:t>
            </a:r>
            <a:r>
              <a:rPr dirty="0" u="none" sz="3500">
                <a:solidFill>
                  <a:srgbClr val="002060"/>
                </a:solidFill>
              </a:rPr>
              <a:t>Many </a:t>
            </a:r>
            <a:r>
              <a:rPr dirty="0" u="none" sz="3500" spc="-20">
                <a:solidFill>
                  <a:srgbClr val="002060"/>
                </a:solidFill>
              </a:rPr>
              <a:t>Positives </a:t>
            </a:r>
            <a:r>
              <a:rPr dirty="0" u="none" sz="3500" spc="-10">
                <a:solidFill>
                  <a:srgbClr val="002060"/>
                </a:solidFill>
              </a:rPr>
              <a:t>Are</a:t>
            </a:r>
            <a:r>
              <a:rPr dirty="0" u="none" sz="3500" spc="-395">
                <a:solidFill>
                  <a:srgbClr val="002060"/>
                </a:solidFill>
              </a:rPr>
              <a:t> </a:t>
            </a:r>
            <a:r>
              <a:rPr dirty="0" u="none" sz="3500" spc="-15">
                <a:solidFill>
                  <a:srgbClr val="002060"/>
                </a:solidFill>
              </a:rPr>
              <a:t>There?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625287" y="1169149"/>
            <a:ext cx="6780781" cy="1265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8839" y="3051445"/>
            <a:ext cx="7245984" cy="2055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5">
                <a:latin typeface="Calibri"/>
                <a:cs typeface="Calibri"/>
              </a:rPr>
              <a:t>Total </a:t>
            </a:r>
            <a:r>
              <a:rPr dirty="0" sz="2600" spc="-5">
                <a:latin typeface="Calibri"/>
                <a:cs typeface="Calibri"/>
              </a:rPr>
              <a:t>number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5">
                <a:latin typeface="Calibri"/>
                <a:cs typeface="Calibri"/>
              </a:rPr>
              <a:t>positive </a:t>
            </a:r>
            <a:r>
              <a:rPr dirty="0" sz="2600" spc="-10">
                <a:latin typeface="Calibri"/>
                <a:cs typeface="Calibri"/>
              </a:rPr>
              <a:t>patients </a:t>
            </a:r>
            <a:r>
              <a:rPr dirty="0" sz="2600">
                <a:latin typeface="Calibri"/>
                <a:cs typeface="Calibri"/>
              </a:rPr>
              <a:t>=</a:t>
            </a:r>
            <a:r>
              <a:rPr dirty="0" sz="2600" spc="4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83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Calibri"/>
              <a:cs typeface="Calibri"/>
            </a:endParaRPr>
          </a:p>
          <a:p>
            <a:pPr marL="852805">
              <a:lnSpc>
                <a:spcPct val="100000"/>
              </a:lnSpc>
              <a:spcBef>
                <a:spcPts val="5"/>
              </a:spcBef>
            </a:pPr>
            <a:r>
              <a:rPr dirty="0" sz="2600" spc="-70">
                <a:latin typeface="Calibri"/>
                <a:cs typeface="Calibri"/>
              </a:rPr>
              <a:t>Test </a:t>
            </a:r>
            <a:r>
              <a:rPr dirty="0" sz="2600" spc="-20">
                <a:latin typeface="Calibri"/>
                <a:cs typeface="Calibri"/>
              </a:rPr>
              <a:t>k-means </a:t>
            </a:r>
            <a:r>
              <a:rPr dirty="0" sz="2600" spc="-5">
                <a:latin typeface="Calibri"/>
                <a:cs typeface="Calibri"/>
              </a:rPr>
              <a:t>(k </a:t>
            </a:r>
            <a:r>
              <a:rPr dirty="0" sz="2600">
                <a:latin typeface="Calibri"/>
                <a:cs typeface="Calibri"/>
              </a:rPr>
              <a:t>=</a:t>
            </a:r>
            <a:r>
              <a:rPr dirty="0" sz="2600" spc="9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2)</a:t>
            </a:r>
            <a:endParaRPr sz="2600">
              <a:latin typeface="Calibri"/>
              <a:cs typeface="Calibri"/>
            </a:endParaRPr>
          </a:p>
          <a:p>
            <a:pPr marL="182245" marR="5080" indent="-1270">
              <a:lnSpc>
                <a:spcPts val="3100"/>
              </a:lnSpc>
              <a:spcBef>
                <a:spcPts val="200"/>
              </a:spcBef>
            </a:pPr>
            <a:r>
              <a:rPr dirty="0" sz="2600" spc="-15">
                <a:latin typeface="Calibri"/>
                <a:cs typeface="Calibri"/>
              </a:rPr>
              <a:t>Cluster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20">
                <a:latin typeface="Calibri"/>
                <a:cs typeface="Calibri"/>
              </a:rPr>
              <a:t>size </a:t>
            </a:r>
            <a:r>
              <a:rPr dirty="0" sz="2600" spc="-10">
                <a:latin typeface="Calibri"/>
                <a:cs typeface="Calibri"/>
              </a:rPr>
              <a:t>224 </a:t>
            </a:r>
            <a:r>
              <a:rPr dirty="0" sz="2600">
                <a:latin typeface="Calibri"/>
                <a:cs typeface="Calibri"/>
              </a:rPr>
              <a:t>with </a:t>
            </a:r>
            <a:r>
              <a:rPr dirty="0" sz="2600" spc="-10">
                <a:latin typeface="Calibri"/>
                <a:cs typeface="Calibri"/>
              </a:rPr>
              <a:t>fraction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5">
                <a:latin typeface="Calibri"/>
                <a:cs typeface="Calibri"/>
              </a:rPr>
              <a:t>positives </a:t>
            </a:r>
            <a:r>
              <a:rPr dirty="0" sz="2600">
                <a:latin typeface="Calibri"/>
                <a:cs typeface="Calibri"/>
              </a:rPr>
              <a:t>= </a:t>
            </a:r>
            <a:r>
              <a:rPr dirty="0" sz="2600" spc="-10">
                <a:latin typeface="Calibri"/>
                <a:cs typeface="Calibri"/>
              </a:rPr>
              <a:t>0.2902  </a:t>
            </a:r>
            <a:r>
              <a:rPr dirty="0" sz="2600" spc="-15">
                <a:latin typeface="Calibri"/>
                <a:cs typeface="Calibri"/>
              </a:rPr>
              <a:t>Cluster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20">
                <a:latin typeface="Calibri"/>
                <a:cs typeface="Calibri"/>
              </a:rPr>
              <a:t>size </a:t>
            </a:r>
            <a:r>
              <a:rPr dirty="0" sz="2600" spc="-5">
                <a:latin typeface="Calibri"/>
                <a:cs typeface="Calibri"/>
              </a:rPr>
              <a:t>26 </a:t>
            </a:r>
            <a:r>
              <a:rPr dirty="0" sz="2600">
                <a:latin typeface="Calibri"/>
                <a:cs typeface="Calibri"/>
              </a:rPr>
              <a:t>with </a:t>
            </a:r>
            <a:r>
              <a:rPr dirty="0" sz="2600" spc="-10">
                <a:latin typeface="Calibri"/>
                <a:cs typeface="Calibri"/>
              </a:rPr>
              <a:t>fraction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5">
                <a:latin typeface="Calibri"/>
                <a:cs typeface="Calibri"/>
              </a:rPr>
              <a:t>positives </a:t>
            </a:r>
            <a:r>
              <a:rPr dirty="0" sz="2600">
                <a:latin typeface="Calibri"/>
                <a:cs typeface="Calibri"/>
              </a:rPr>
              <a:t>=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0.6923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234505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55">
                <a:solidFill>
                  <a:srgbClr val="002060"/>
                </a:solidFill>
              </a:rPr>
              <a:t>A</a:t>
            </a:r>
            <a:r>
              <a:rPr dirty="0" u="none" sz="3500" spc="-150">
                <a:solidFill>
                  <a:srgbClr val="002060"/>
                </a:solidFill>
              </a:rPr>
              <a:t> </a:t>
            </a:r>
            <a:r>
              <a:rPr dirty="0" u="none" sz="3500" spc="-5">
                <a:solidFill>
                  <a:srgbClr val="002060"/>
                </a:solidFill>
              </a:rPr>
              <a:t>Hypothesis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786649" y="1113852"/>
            <a:ext cx="7409815" cy="1844039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05410" marR="5080" indent="-92075">
              <a:lnSpc>
                <a:spcPts val="2800"/>
              </a:lnSpc>
              <a:spcBef>
                <a:spcPts val="459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5735" algn="l"/>
              </a:tabLst>
            </a:pPr>
            <a:r>
              <a:rPr dirty="0" sz="2600" spc="-25">
                <a:latin typeface="Calibri"/>
                <a:cs typeface="Calibri"/>
              </a:rPr>
              <a:t>Different </a:t>
            </a:r>
            <a:r>
              <a:rPr dirty="0" sz="2600" spc="-10">
                <a:latin typeface="Calibri"/>
                <a:cs typeface="Calibri"/>
              </a:rPr>
              <a:t>subgroups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5">
                <a:latin typeface="Calibri"/>
                <a:cs typeface="Calibri"/>
              </a:rPr>
              <a:t>positive </a:t>
            </a:r>
            <a:r>
              <a:rPr dirty="0" sz="2600" spc="-10">
                <a:latin typeface="Calibri"/>
                <a:cs typeface="Calibri"/>
              </a:rPr>
              <a:t>patients </a:t>
            </a:r>
            <a:r>
              <a:rPr dirty="0" sz="2600" spc="-20">
                <a:latin typeface="Calibri"/>
                <a:cs typeface="Calibri"/>
              </a:rPr>
              <a:t>have </a:t>
            </a:r>
            <a:r>
              <a:rPr dirty="0" sz="2600" spc="-25">
                <a:latin typeface="Calibri"/>
                <a:cs typeface="Calibri"/>
              </a:rPr>
              <a:t>different  </a:t>
            </a:r>
            <a:r>
              <a:rPr dirty="0" sz="2600" spc="-10">
                <a:latin typeface="Calibri"/>
                <a:cs typeface="Calibri"/>
              </a:rPr>
              <a:t>characteristics</a:t>
            </a:r>
            <a:endParaRPr sz="2600">
              <a:latin typeface="Calibri"/>
              <a:cs typeface="Calibri"/>
            </a:endParaRPr>
          </a:p>
          <a:p>
            <a:pPr marL="165100" indent="-152400">
              <a:lnSpc>
                <a:spcPct val="100000"/>
              </a:lnSpc>
              <a:spcBef>
                <a:spcPts val="104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5735" algn="l"/>
              </a:tabLst>
            </a:pPr>
            <a:r>
              <a:rPr dirty="0" sz="2600">
                <a:latin typeface="Calibri"/>
                <a:cs typeface="Calibri"/>
              </a:rPr>
              <a:t>How </a:t>
            </a:r>
            <a:r>
              <a:rPr dirty="0" sz="2600" spc="-10">
                <a:latin typeface="Calibri"/>
                <a:cs typeface="Calibri"/>
              </a:rPr>
              <a:t>might we </a:t>
            </a:r>
            <a:r>
              <a:rPr dirty="0" sz="2600" spc="-20">
                <a:latin typeface="Calibri"/>
                <a:cs typeface="Calibri"/>
              </a:rPr>
              <a:t>test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this?</a:t>
            </a:r>
            <a:endParaRPr sz="2600">
              <a:latin typeface="Calibri"/>
              <a:cs typeface="Calibri"/>
            </a:endParaRPr>
          </a:p>
          <a:p>
            <a:pPr marL="163830" indent="-151765">
              <a:lnSpc>
                <a:spcPct val="100000"/>
              </a:lnSpc>
              <a:spcBef>
                <a:spcPts val="108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dirty="0" sz="2600" spc="-55">
                <a:latin typeface="Calibri"/>
                <a:cs typeface="Calibri"/>
              </a:rPr>
              <a:t>Try </a:t>
            </a:r>
            <a:r>
              <a:rPr dirty="0" sz="2600" spc="-5">
                <a:latin typeface="Calibri"/>
                <a:cs typeface="Calibri"/>
              </a:rPr>
              <a:t>some other </a:t>
            </a:r>
            <a:r>
              <a:rPr dirty="0" sz="2600" spc="-10">
                <a:latin typeface="Calibri"/>
                <a:cs typeface="Calibri"/>
              </a:rPr>
              <a:t>values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10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k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599" y="3553751"/>
            <a:ext cx="6703683" cy="1041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485330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-60">
                <a:solidFill>
                  <a:srgbClr val="002060"/>
                </a:solidFill>
              </a:rPr>
              <a:t>Testing </a:t>
            </a:r>
            <a:r>
              <a:rPr dirty="0" u="none" sz="3500" spc="-5">
                <a:solidFill>
                  <a:srgbClr val="002060"/>
                </a:solidFill>
              </a:rPr>
              <a:t>Multiple </a:t>
            </a:r>
            <a:r>
              <a:rPr dirty="0" u="none" sz="3500" spc="-35">
                <a:solidFill>
                  <a:srgbClr val="002060"/>
                </a:solidFill>
              </a:rPr>
              <a:t>Values </a:t>
            </a:r>
            <a:r>
              <a:rPr dirty="0" u="none" sz="3500" spc="10">
                <a:solidFill>
                  <a:srgbClr val="002060"/>
                </a:solidFill>
              </a:rPr>
              <a:t>of</a:t>
            </a:r>
            <a:r>
              <a:rPr dirty="0" u="none" sz="3500" spc="-229">
                <a:solidFill>
                  <a:srgbClr val="002060"/>
                </a:solidFill>
              </a:rPr>
              <a:t> </a:t>
            </a:r>
            <a:r>
              <a:rPr dirty="0" u="none" sz="3500" spc="40">
                <a:solidFill>
                  <a:srgbClr val="002060"/>
                </a:solidFill>
              </a:rPr>
              <a:t>k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875869" y="944347"/>
            <a:ext cx="5995035" cy="5047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78740">
              <a:lnSpc>
                <a:spcPts val="2620"/>
              </a:lnSpc>
              <a:spcBef>
                <a:spcPts val="100"/>
              </a:spcBef>
            </a:pPr>
            <a:r>
              <a:rPr dirty="0" sz="2200" spc="-55">
                <a:latin typeface="Calibri"/>
                <a:cs typeface="Calibri"/>
              </a:rPr>
              <a:t>Test </a:t>
            </a:r>
            <a:r>
              <a:rPr dirty="0" sz="2200" spc="-15">
                <a:latin typeface="Calibri"/>
                <a:cs typeface="Calibri"/>
              </a:rPr>
              <a:t>k-means </a:t>
            </a:r>
            <a:r>
              <a:rPr dirty="0" sz="2200" spc="-5">
                <a:latin typeface="Calibri"/>
                <a:cs typeface="Calibri"/>
              </a:rPr>
              <a:t>(k 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8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2)</a:t>
            </a:r>
            <a:endParaRPr sz="2200">
              <a:latin typeface="Calibri"/>
              <a:cs typeface="Calibri"/>
            </a:endParaRPr>
          </a:p>
          <a:p>
            <a:pPr algn="just" marL="14604" marR="5080">
              <a:lnSpc>
                <a:spcPts val="2600"/>
              </a:lnSpc>
              <a:spcBef>
                <a:spcPts val="100"/>
              </a:spcBef>
            </a:pPr>
            <a:r>
              <a:rPr dirty="0" sz="2200" spc="-10">
                <a:latin typeface="Calibri"/>
                <a:cs typeface="Calibri"/>
              </a:rPr>
              <a:t>Cluster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15">
                <a:latin typeface="Calibri"/>
                <a:cs typeface="Calibri"/>
              </a:rPr>
              <a:t>size </a:t>
            </a:r>
            <a:r>
              <a:rPr dirty="0" sz="2200" spc="-5">
                <a:latin typeface="Calibri"/>
                <a:cs typeface="Calibri"/>
              </a:rPr>
              <a:t>224 with </a:t>
            </a:r>
            <a:r>
              <a:rPr dirty="0" sz="2200" spc="-10">
                <a:latin typeface="Calibri"/>
                <a:cs typeface="Calibri"/>
              </a:rPr>
              <a:t>fraction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positives </a:t>
            </a:r>
            <a:r>
              <a:rPr dirty="0" sz="2200">
                <a:latin typeface="Calibri"/>
                <a:cs typeface="Calibri"/>
              </a:rPr>
              <a:t>= </a:t>
            </a:r>
            <a:r>
              <a:rPr dirty="0" sz="2200" spc="-5">
                <a:latin typeface="Calibri"/>
                <a:cs typeface="Calibri"/>
              </a:rPr>
              <a:t>0.2902  </a:t>
            </a:r>
            <a:r>
              <a:rPr dirty="0" sz="2200" spc="-10">
                <a:latin typeface="Calibri"/>
                <a:cs typeface="Calibri"/>
              </a:rPr>
              <a:t>Cluster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15">
                <a:latin typeface="Calibri"/>
                <a:cs typeface="Calibri"/>
              </a:rPr>
              <a:t>size </a:t>
            </a:r>
            <a:r>
              <a:rPr dirty="0" sz="2200" spc="-5">
                <a:latin typeface="Calibri"/>
                <a:cs typeface="Calibri"/>
              </a:rPr>
              <a:t>26 with </a:t>
            </a:r>
            <a:r>
              <a:rPr dirty="0" sz="2200" spc="-10">
                <a:latin typeface="Calibri"/>
                <a:cs typeface="Calibri"/>
              </a:rPr>
              <a:t>fraction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positives 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0.6923</a:t>
            </a:r>
            <a:endParaRPr sz="2200">
              <a:latin typeface="Calibri"/>
              <a:cs typeface="Calibri"/>
            </a:endParaRPr>
          </a:p>
          <a:p>
            <a:pPr algn="just" marL="332740">
              <a:lnSpc>
                <a:spcPts val="2600"/>
              </a:lnSpc>
            </a:pPr>
            <a:r>
              <a:rPr dirty="0" sz="2200" spc="-55">
                <a:latin typeface="Calibri"/>
                <a:cs typeface="Calibri"/>
              </a:rPr>
              <a:t>Test </a:t>
            </a:r>
            <a:r>
              <a:rPr dirty="0" sz="2200" spc="-15">
                <a:latin typeface="Calibri"/>
                <a:cs typeface="Calibri"/>
              </a:rPr>
              <a:t>k-means </a:t>
            </a:r>
            <a:r>
              <a:rPr dirty="0" sz="2200" spc="-5">
                <a:latin typeface="Calibri"/>
                <a:cs typeface="Calibri"/>
              </a:rPr>
              <a:t>(k 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8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4)</a:t>
            </a:r>
            <a:endParaRPr sz="2200">
              <a:latin typeface="Calibri"/>
              <a:cs typeface="Calibri"/>
            </a:endParaRPr>
          </a:p>
          <a:p>
            <a:pPr algn="just" marL="14604">
              <a:lnSpc>
                <a:spcPts val="2620"/>
              </a:lnSpc>
            </a:pPr>
            <a:r>
              <a:rPr dirty="0" sz="2200" spc="-10">
                <a:latin typeface="Calibri"/>
                <a:cs typeface="Calibri"/>
              </a:rPr>
              <a:t>Cluster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15">
                <a:latin typeface="Calibri"/>
                <a:cs typeface="Calibri"/>
              </a:rPr>
              <a:t>size </a:t>
            </a:r>
            <a:r>
              <a:rPr dirty="0" sz="2200" spc="-5">
                <a:latin typeface="Calibri"/>
                <a:cs typeface="Calibri"/>
              </a:rPr>
              <a:t>26 with </a:t>
            </a:r>
            <a:r>
              <a:rPr dirty="0" sz="2200" spc="-10">
                <a:latin typeface="Calibri"/>
                <a:cs typeface="Calibri"/>
              </a:rPr>
              <a:t>fraction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positives 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0.6923</a:t>
            </a:r>
            <a:endParaRPr sz="2200">
              <a:latin typeface="Calibri"/>
              <a:cs typeface="Calibri"/>
            </a:endParaRPr>
          </a:p>
          <a:p>
            <a:pPr algn="just" marL="13335" marR="146685" indent="635">
              <a:lnSpc>
                <a:spcPts val="2600"/>
              </a:lnSpc>
              <a:spcBef>
                <a:spcPts val="180"/>
              </a:spcBef>
            </a:pPr>
            <a:r>
              <a:rPr dirty="0" sz="2200" spc="-10">
                <a:latin typeface="Calibri"/>
                <a:cs typeface="Calibri"/>
              </a:rPr>
              <a:t>Cluster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15">
                <a:latin typeface="Calibri"/>
                <a:cs typeface="Calibri"/>
              </a:rPr>
              <a:t>size </a:t>
            </a:r>
            <a:r>
              <a:rPr dirty="0" sz="2200" spc="-5">
                <a:latin typeface="Calibri"/>
                <a:cs typeface="Calibri"/>
              </a:rPr>
              <a:t>86 with </a:t>
            </a:r>
            <a:r>
              <a:rPr dirty="0" sz="2200" spc="-10">
                <a:latin typeface="Calibri"/>
                <a:cs typeface="Calibri"/>
              </a:rPr>
              <a:t>fraction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positives </a:t>
            </a:r>
            <a:r>
              <a:rPr dirty="0" sz="2200">
                <a:latin typeface="Calibri"/>
                <a:cs typeface="Calibri"/>
              </a:rPr>
              <a:t>= </a:t>
            </a:r>
            <a:r>
              <a:rPr dirty="0" sz="2200" spc="-5">
                <a:latin typeface="Calibri"/>
                <a:cs typeface="Calibri"/>
              </a:rPr>
              <a:t>0.0814  </a:t>
            </a:r>
            <a:r>
              <a:rPr dirty="0" sz="2200" spc="-10">
                <a:latin typeface="Calibri"/>
                <a:cs typeface="Calibri"/>
              </a:rPr>
              <a:t>Cluster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15">
                <a:latin typeface="Calibri"/>
                <a:cs typeface="Calibri"/>
              </a:rPr>
              <a:t>size </a:t>
            </a:r>
            <a:r>
              <a:rPr dirty="0" sz="2200" spc="-5">
                <a:latin typeface="Calibri"/>
                <a:cs typeface="Calibri"/>
              </a:rPr>
              <a:t>76 with </a:t>
            </a:r>
            <a:r>
              <a:rPr dirty="0" sz="2200" spc="-10">
                <a:latin typeface="Calibri"/>
                <a:cs typeface="Calibri"/>
              </a:rPr>
              <a:t>fraction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positives </a:t>
            </a:r>
            <a:r>
              <a:rPr dirty="0" sz="2200">
                <a:latin typeface="Calibri"/>
                <a:cs typeface="Calibri"/>
              </a:rPr>
              <a:t>= </a:t>
            </a:r>
            <a:r>
              <a:rPr dirty="0" sz="2200" spc="-5">
                <a:latin typeface="Calibri"/>
                <a:cs typeface="Calibri"/>
              </a:rPr>
              <a:t>0.7105  </a:t>
            </a:r>
            <a:r>
              <a:rPr dirty="0" sz="2200" spc="-10">
                <a:latin typeface="Calibri"/>
                <a:cs typeface="Calibri"/>
              </a:rPr>
              <a:t>Cluster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15">
                <a:latin typeface="Calibri"/>
                <a:cs typeface="Calibri"/>
              </a:rPr>
              <a:t>size </a:t>
            </a:r>
            <a:r>
              <a:rPr dirty="0" sz="2200" spc="-5">
                <a:latin typeface="Calibri"/>
                <a:cs typeface="Calibri"/>
              </a:rPr>
              <a:t>62 with </a:t>
            </a:r>
            <a:r>
              <a:rPr dirty="0" sz="2200" spc="-10">
                <a:latin typeface="Calibri"/>
                <a:cs typeface="Calibri"/>
              </a:rPr>
              <a:t>fraction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positives </a:t>
            </a:r>
            <a:r>
              <a:rPr dirty="0" sz="2200">
                <a:latin typeface="Calibri"/>
                <a:cs typeface="Calibri"/>
              </a:rPr>
              <a:t>= </a:t>
            </a:r>
            <a:r>
              <a:rPr dirty="0" sz="2200" spc="-5">
                <a:latin typeface="Calibri"/>
                <a:cs typeface="Calibri"/>
              </a:rPr>
              <a:t>0.0645</a:t>
            </a:r>
            <a:endParaRPr sz="2200">
              <a:latin typeface="Calibri"/>
              <a:cs typeface="Calibri"/>
            </a:endParaRPr>
          </a:p>
          <a:p>
            <a:pPr algn="just" marL="332740">
              <a:lnSpc>
                <a:spcPts val="2600"/>
              </a:lnSpc>
            </a:pPr>
            <a:r>
              <a:rPr dirty="0" sz="2200" spc="-55">
                <a:latin typeface="Calibri"/>
                <a:cs typeface="Calibri"/>
              </a:rPr>
              <a:t>Test </a:t>
            </a:r>
            <a:r>
              <a:rPr dirty="0" sz="2200" spc="-15">
                <a:latin typeface="Calibri"/>
                <a:cs typeface="Calibri"/>
              </a:rPr>
              <a:t>k-means </a:t>
            </a:r>
            <a:r>
              <a:rPr dirty="0" sz="2200" spc="-5">
                <a:latin typeface="Calibri"/>
                <a:cs typeface="Calibri"/>
              </a:rPr>
              <a:t>(k 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8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6)</a:t>
            </a:r>
            <a:endParaRPr sz="2200">
              <a:latin typeface="Calibri"/>
              <a:cs typeface="Calibri"/>
            </a:endParaRPr>
          </a:p>
          <a:p>
            <a:pPr algn="just" marL="14604">
              <a:lnSpc>
                <a:spcPts val="2620"/>
              </a:lnSpc>
            </a:pPr>
            <a:r>
              <a:rPr dirty="0" sz="2200" spc="-10">
                <a:latin typeface="Calibri"/>
                <a:cs typeface="Calibri"/>
              </a:rPr>
              <a:t>Cluster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15">
                <a:latin typeface="Calibri"/>
                <a:cs typeface="Calibri"/>
              </a:rPr>
              <a:t>size </a:t>
            </a:r>
            <a:r>
              <a:rPr dirty="0" sz="2200" spc="-5">
                <a:latin typeface="Calibri"/>
                <a:cs typeface="Calibri"/>
              </a:rPr>
              <a:t>49 with </a:t>
            </a:r>
            <a:r>
              <a:rPr dirty="0" sz="2200" spc="-10">
                <a:latin typeface="Calibri"/>
                <a:cs typeface="Calibri"/>
              </a:rPr>
              <a:t>fraction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positives </a:t>
            </a:r>
            <a:r>
              <a:rPr dirty="0" sz="2200">
                <a:latin typeface="Calibri"/>
                <a:cs typeface="Calibri"/>
              </a:rPr>
              <a:t>= </a:t>
            </a:r>
            <a:r>
              <a:rPr dirty="0" sz="2200" spc="-5">
                <a:latin typeface="Calibri"/>
                <a:cs typeface="Calibri"/>
              </a:rPr>
              <a:t>0.0204</a:t>
            </a:r>
            <a:endParaRPr sz="2200">
              <a:latin typeface="Calibri"/>
              <a:cs typeface="Calibri"/>
            </a:endParaRPr>
          </a:p>
          <a:p>
            <a:pPr algn="just" marL="12700" marR="146685" indent="1905">
              <a:lnSpc>
                <a:spcPct val="99400"/>
              </a:lnSpc>
              <a:spcBef>
                <a:spcPts val="75"/>
              </a:spcBef>
            </a:pPr>
            <a:r>
              <a:rPr dirty="0" sz="2200" spc="-10">
                <a:latin typeface="Calibri"/>
                <a:cs typeface="Calibri"/>
              </a:rPr>
              <a:t>Cluster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15">
                <a:latin typeface="Calibri"/>
                <a:cs typeface="Calibri"/>
              </a:rPr>
              <a:t>size </a:t>
            </a:r>
            <a:r>
              <a:rPr dirty="0" sz="2200" spc="-5">
                <a:latin typeface="Calibri"/>
                <a:cs typeface="Calibri"/>
              </a:rPr>
              <a:t>26 with </a:t>
            </a:r>
            <a:r>
              <a:rPr dirty="0" sz="2200" spc="-10">
                <a:latin typeface="Calibri"/>
                <a:cs typeface="Calibri"/>
              </a:rPr>
              <a:t>fraction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positives </a:t>
            </a:r>
            <a:r>
              <a:rPr dirty="0" sz="2200">
                <a:latin typeface="Calibri"/>
                <a:cs typeface="Calibri"/>
              </a:rPr>
              <a:t>= </a:t>
            </a:r>
            <a:r>
              <a:rPr dirty="0" sz="2200" spc="-5">
                <a:latin typeface="Calibri"/>
                <a:cs typeface="Calibri"/>
              </a:rPr>
              <a:t>0.6923  </a:t>
            </a:r>
            <a:r>
              <a:rPr dirty="0" sz="2200" spc="-10">
                <a:latin typeface="Calibri"/>
                <a:cs typeface="Calibri"/>
              </a:rPr>
              <a:t>Cluster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15">
                <a:latin typeface="Calibri"/>
                <a:cs typeface="Calibri"/>
              </a:rPr>
              <a:t>size </a:t>
            </a:r>
            <a:r>
              <a:rPr dirty="0" sz="2200" spc="-5">
                <a:latin typeface="Calibri"/>
                <a:cs typeface="Calibri"/>
              </a:rPr>
              <a:t>45 with </a:t>
            </a:r>
            <a:r>
              <a:rPr dirty="0" sz="2200" spc="-10">
                <a:latin typeface="Calibri"/>
                <a:cs typeface="Calibri"/>
              </a:rPr>
              <a:t>fraction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positives </a:t>
            </a:r>
            <a:r>
              <a:rPr dirty="0" sz="2200">
                <a:latin typeface="Calibri"/>
                <a:cs typeface="Calibri"/>
              </a:rPr>
              <a:t>= </a:t>
            </a:r>
            <a:r>
              <a:rPr dirty="0" sz="2200" spc="-5">
                <a:latin typeface="Calibri"/>
                <a:cs typeface="Calibri"/>
              </a:rPr>
              <a:t>0.0889  </a:t>
            </a:r>
            <a:r>
              <a:rPr dirty="0" sz="2200" spc="-10">
                <a:latin typeface="Calibri"/>
                <a:cs typeface="Calibri"/>
              </a:rPr>
              <a:t>Cluster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15">
                <a:latin typeface="Calibri"/>
                <a:cs typeface="Calibri"/>
              </a:rPr>
              <a:t>size </a:t>
            </a:r>
            <a:r>
              <a:rPr dirty="0" sz="2200" spc="-5">
                <a:latin typeface="Calibri"/>
                <a:cs typeface="Calibri"/>
              </a:rPr>
              <a:t>54 with </a:t>
            </a:r>
            <a:r>
              <a:rPr dirty="0" sz="2200" spc="-10">
                <a:latin typeface="Calibri"/>
                <a:cs typeface="Calibri"/>
              </a:rPr>
              <a:t>fraction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positives </a:t>
            </a:r>
            <a:r>
              <a:rPr dirty="0" sz="2200">
                <a:latin typeface="Calibri"/>
                <a:cs typeface="Calibri"/>
              </a:rPr>
              <a:t>= </a:t>
            </a:r>
            <a:r>
              <a:rPr dirty="0" sz="2200" spc="-5">
                <a:latin typeface="Calibri"/>
                <a:cs typeface="Calibri"/>
              </a:rPr>
              <a:t>0.0926  </a:t>
            </a:r>
            <a:r>
              <a:rPr dirty="0" sz="2200" spc="-10">
                <a:latin typeface="Calibri"/>
                <a:cs typeface="Calibri"/>
              </a:rPr>
              <a:t>Cluster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15">
                <a:latin typeface="Calibri"/>
                <a:cs typeface="Calibri"/>
              </a:rPr>
              <a:t>size </a:t>
            </a:r>
            <a:r>
              <a:rPr dirty="0" sz="2200" spc="-5">
                <a:latin typeface="Calibri"/>
                <a:cs typeface="Calibri"/>
              </a:rPr>
              <a:t>36 with </a:t>
            </a:r>
            <a:r>
              <a:rPr dirty="0" sz="2200" spc="-10">
                <a:latin typeface="Calibri"/>
                <a:cs typeface="Calibri"/>
              </a:rPr>
              <a:t>fraction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positives </a:t>
            </a:r>
            <a:r>
              <a:rPr dirty="0" sz="2200">
                <a:latin typeface="Calibri"/>
                <a:cs typeface="Calibri"/>
              </a:rPr>
              <a:t>= </a:t>
            </a:r>
            <a:r>
              <a:rPr dirty="0" sz="2200" spc="-5">
                <a:latin typeface="Calibri"/>
                <a:cs typeface="Calibri"/>
              </a:rPr>
              <a:t>0.7778  </a:t>
            </a:r>
            <a:r>
              <a:rPr dirty="0" sz="2200" spc="-10">
                <a:latin typeface="Calibri"/>
                <a:cs typeface="Calibri"/>
              </a:rPr>
              <a:t>Cluster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15">
                <a:latin typeface="Calibri"/>
                <a:cs typeface="Calibri"/>
              </a:rPr>
              <a:t>size </a:t>
            </a:r>
            <a:r>
              <a:rPr dirty="0" sz="2200" spc="-5">
                <a:latin typeface="Calibri"/>
                <a:cs typeface="Calibri"/>
              </a:rPr>
              <a:t>40 with </a:t>
            </a:r>
            <a:r>
              <a:rPr dirty="0" sz="2200" spc="-10">
                <a:latin typeface="Calibri"/>
                <a:cs typeface="Calibri"/>
              </a:rPr>
              <a:t>fraction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positives 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0.675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10808" y="5856071"/>
            <a:ext cx="102806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latin typeface="Calibri"/>
                <a:cs typeface="Calibri"/>
              </a:rPr>
              <a:t>Pick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k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6250482"/>
            <a:ext cx="9144000" cy="607695"/>
            <a:chOff x="0" y="6250482"/>
            <a:chExt cx="9144000" cy="607695"/>
          </a:xfrm>
        </p:grpSpPr>
        <p:sp>
          <p:nvSpPr>
            <p:cNvPr id="6" name="object 6"/>
            <p:cNvSpPr/>
            <p:nvPr/>
          </p:nvSpPr>
          <p:spPr>
            <a:xfrm>
              <a:off x="0" y="6576161"/>
              <a:ext cx="9144000" cy="281940"/>
            </a:xfrm>
            <a:custGeom>
              <a:avLst/>
              <a:gdLst/>
              <a:ahLst/>
              <a:cxnLst/>
              <a:rect l="l" t="t" r="r" b="b"/>
              <a:pathLst>
                <a:path w="9144000" h="281940">
                  <a:moveTo>
                    <a:pt x="0" y="281838"/>
                  </a:moveTo>
                  <a:lnTo>
                    <a:pt x="9144000" y="28183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1838"/>
                  </a:lnTo>
                  <a:close/>
                </a:path>
              </a:pathLst>
            </a:custGeom>
            <a:solidFill>
              <a:srgbClr val="5096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6250482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678"/>
                  </a:lnTo>
                  <a:lnTo>
                    <a:pt x="9144000" y="32567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652" y="648429"/>
            <a:ext cx="1303020" cy="414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7499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MIT</a:t>
            </a:r>
            <a:r>
              <a:rPr dirty="0" sz="1000" spc="-10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OpenCourseWare  </a:t>
            </a:r>
            <a:r>
              <a:rPr dirty="0" sz="1000" spc="-5">
                <a:solidFill>
                  <a:srgbClr val="0000FF"/>
                </a:solidFill>
                <a:latin typeface="Arial"/>
                <a:cs typeface="Arial"/>
                <a:hlinkClick r:id="rId2"/>
              </a:rPr>
              <a:t>https://ocw.mit.edu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3196" y="1504196"/>
            <a:ext cx="4389120" cy="43497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1200" spc="-5">
                <a:latin typeface="Arial"/>
                <a:cs typeface="Arial"/>
              </a:rPr>
              <a:t>6.0002 </a:t>
            </a:r>
            <a:r>
              <a:rPr dirty="0" sz="1200">
                <a:latin typeface="Arial"/>
                <a:cs typeface="Arial"/>
              </a:rPr>
              <a:t>Introduction to </a:t>
            </a:r>
            <a:r>
              <a:rPr dirty="0" sz="1200" spc="-5">
                <a:latin typeface="Arial"/>
                <a:cs typeface="Arial"/>
              </a:rPr>
              <a:t>Computational </a:t>
            </a:r>
            <a:r>
              <a:rPr dirty="0" sz="1200">
                <a:latin typeface="Arial"/>
                <a:cs typeface="Arial"/>
              </a:rPr>
              <a:t>Thinking </a:t>
            </a:r>
            <a:r>
              <a:rPr dirty="0" sz="1200" spc="-5">
                <a:latin typeface="Arial"/>
                <a:cs typeface="Arial"/>
              </a:rPr>
              <a:t>and Data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Science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00">
                <a:latin typeface="Arial"/>
                <a:cs typeface="Arial"/>
              </a:rPr>
              <a:t>Fall</a:t>
            </a:r>
            <a:r>
              <a:rPr dirty="0" sz="1000" spc="-5">
                <a:latin typeface="Arial"/>
                <a:cs typeface="Arial"/>
              </a:rPr>
              <a:t> 2016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161" y="2440768"/>
            <a:ext cx="54381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information about </a:t>
            </a:r>
            <a:r>
              <a:rPr dirty="0" sz="1000">
                <a:latin typeface="Arial"/>
                <a:cs typeface="Arial"/>
              </a:rPr>
              <a:t>citing these materials </a:t>
            </a:r>
            <a:r>
              <a:rPr dirty="0" sz="1000" spc="-5">
                <a:latin typeface="Arial"/>
                <a:cs typeface="Arial"/>
              </a:rPr>
              <a:t>or our </a:t>
            </a:r>
            <a:r>
              <a:rPr dirty="0" sz="1000">
                <a:latin typeface="Arial"/>
                <a:cs typeface="Arial"/>
              </a:rPr>
              <a:t>Terms </a:t>
            </a:r>
            <a:r>
              <a:rPr dirty="0" sz="1000" spc="-5">
                <a:latin typeface="Arial"/>
                <a:cs typeface="Arial"/>
              </a:rPr>
              <a:t>of Use, </a:t>
            </a:r>
            <a:r>
              <a:rPr dirty="0" sz="1000">
                <a:latin typeface="Arial"/>
                <a:cs typeface="Arial"/>
              </a:rPr>
              <a:t>visit: </a:t>
            </a:r>
            <a:r>
              <a:rPr dirty="0" sz="1000" spc="-5">
                <a:solidFill>
                  <a:srgbClr val="0000FF"/>
                </a:solidFill>
                <a:latin typeface="Arial"/>
                <a:cs typeface="Arial"/>
                <a:hlinkClick r:id="rId3"/>
              </a:rPr>
              <a:t>https://ocw.mit.edu/terms</a:t>
            </a:r>
            <a:r>
              <a:rPr dirty="0" baseline="2777" sz="1500" spc="-7">
                <a:latin typeface="Arial"/>
                <a:cs typeface="Arial"/>
              </a:rPr>
              <a:t>.</a:t>
            </a:r>
            <a:endParaRPr baseline="2777"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4247" y="885334"/>
            <a:ext cx="5915425" cy="1727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8839" y="117406"/>
            <a:ext cx="669226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-15">
                <a:solidFill>
                  <a:srgbClr val="002060"/>
                </a:solidFill>
              </a:rPr>
              <a:t>Clustering </a:t>
            </a:r>
            <a:r>
              <a:rPr dirty="0" u="none" sz="3500">
                <a:solidFill>
                  <a:srgbClr val="002060"/>
                </a:solidFill>
              </a:rPr>
              <a:t>Is </a:t>
            </a:r>
            <a:r>
              <a:rPr dirty="0" u="none" sz="3500" spc="25">
                <a:solidFill>
                  <a:srgbClr val="002060"/>
                </a:solidFill>
              </a:rPr>
              <a:t>an </a:t>
            </a:r>
            <a:r>
              <a:rPr dirty="0" u="none" sz="3500" spc="-15">
                <a:solidFill>
                  <a:srgbClr val="002060"/>
                </a:solidFill>
              </a:rPr>
              <a:t>Optimization</a:t>
            </a:r>
            <a:r>
              <a:rPr dirty="0" u="none" sz="3500" spc="-340">
                <a:solidFill>
                  <a:srgbClr val="002060"/>
                </a:solidFill>
              </a:rPr>
              <a:t> </a:t>
            </a:r>
            <a:r>
              <a:rPr dirty="0" u="none" sz="3500" spc="-15">
                <a:solidFill>
                  <a:srgbClr val="002060"/>
                </a:solidFill>
              </a:rPr>
              <a:t>Problem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939621" y="2726752"/>
            <a:ext cx="6920865" cy="3431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 indent="-152400">
              <a:lnSpc>
                <a:spcPts val="3010"/>
              </a:lnSpc>
              <a:spcBef>
                <a:spcPts val="10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5100" algn="l"/>
              </a:tabLst>
            </a:pPr>
            <a:r>
              <a:rPr dirty="0" sz="2600" spc="-20">
                <a:latin typeface="Calibri"/>
                <a:cs typeface="Calibri"/>
              </a:rPr>
              <a:t>Why </a:t>
            </a:r>
            <a:r>
              <a:rPr dirty="0" sz="2600" spc="-5">
                <a:latin typeface="Calibri"/>
                <a:cs typeface="Calibri"/>
              </a:rPr>
              <a:t>not divide variability </a:t>
            </a:r>
            <a:r>
              <a:rPr dirty="0" sz="2600" spc="-10">
                <a:latin typeface="Calibri"/>
                <a:cs typeface="Calibri"/>
              </a:rPr>
              <a:t>by </a:t>
            </a:r>
            <a:r>
              <a:rPr dirty="0" sz="2600" spc="-20">
                <a:latin typeface="Calibri"/>
                <a:cs typeface="Calibri"/>
              </a:rPr>
              <a:t>size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cluster?</a:t>
            </a:r>
            <a:endParaRPr sz="2600">
              <a:latin typeface="Calibri"/>
              <a:cs typeface="Calibri"/>
            </a:endParaRPr>
          </a:p>
          <a:p>
            <a:pPr lvl="1" marL="396875" indent="-183515">
              <a:lnSpc>
                <a:spcPts val="3010"/>
              </a:lnSpc>
              <a:buClr>
                <a:srgbClr val="295B92"/>
              </a:buClr>
              <a:buChar char="◦"/>
              <a:tabLst>
                <a:tab pos="397510" algn="l"/>
              </a:tabLst>
            </a:pPr>
            <a:r>
              <a:rPr dirty="0" sz="2600" spc="-5">
                <a:latin typeface="Calibri"/>
                <a:cs typeface="Calibri"/>
              </a:rPr>
              <a:t>Big </a:t>
            </a:r>
            <a:r>
              <a:rPr dirty="0" sz="2600">
                <a:latin typeface="Calibri"/>
                <a:cs typeface="Calibri"/>
              </a:rPr>
              <a:t>and </a:t>
            </a:r>
            <a:r>
              <a:rPr dirty="0" sz="2600" spc="-5">
                <a:latin typeface="Calibri"/>
                <a:cs typeface="Calibri"/>
              </a:rPr>
              <a:t>bad </a:t>
            </a:r>
            <a:r>
              <a:rPr dirty="0" sz="2600" spc="-15">
                <a:latin typeface="Calibri"/>
                <a:cs typeface="Calibri"/>
              </a:rPr>
              <a:t>worse </a:t>
            </a:r>
            <a:r>
              <a:rPr dirty="0" sz="2600" spc="-5">
                <a:latin typeface="Calibri"/>
                <a:cs typeface="Calibri"/>
              </a:rPr>
              <a:t>than small and bad</a:t>
            </a:r>
            <a:endParaRPr sz="2600">
              <a:latin typeface="Calibri"/>
              <a:cs typeface="Calibri"/>
            </a:endParaRPr>
          </a:p>
          <a:p>
            <a:pPr marL="163830" indent="-151765">
              <a:lnSpc>
                <a:spcPts val="2760"/>
              </a:lnSpc>
              <a:spcBef>
                <a:spcPts val="38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dirty="0" sz="2600" spc="-5">
                <a:latin typeface="Calibri"/>
                <a:cs typeface="Calibri"/>
              </a:rPr>
              <a:t>Is </a:t>
            </a:r>
            <a:r>
              <a:rPr dirty="0" sz="2600" spc="-10">
                <a:latin typeface="Calibri"/>
                <a:cs typeface="Calibri"/>
              </a:rPr>
              <a:t>optimization problem </a:t>
            </a:r>
            <a:r>
              <a:rPr dirty="0" sz="2600" spc="-5">
                <a:latin typeface="Calibri"/>
                <a:cs typeface="Calibri"/>
              </a:rPr>
              <a:t>finding </a:t>
            </a:r>
            <a:r>
              <a:rPr dirty="0" sz="2600">
                <a:latin typeface="Calibri"/>
                <a:cs typeface="Calibri"/>
              </a:rPr>
              <a:t>a C </a:t>
            </a:r>
            <a:r>
              <a:rPr dirty="0" sz="2600" spc="-10">
                <a:latin typeface="Calibri"/>
                <a:cs typeface="Calibri"/>
              </a:rPr>
              <a:t>that minimizes</a:t>
            </a:r>
            <a:endParaRPr sz="2600">
              <a:latin typeface="Calibri"/>
              <a:cs typeface="Calibri"/>
            </a:endParaRPr>
          </a:p>
          <a:p>
            <a:pPr marL="104139">
              <a:lnSpc>
                <a:spcPts val="2760"/>
              </a:lnSpc>
            </a:pPr>
            <a:r>
              <a:rPr dirty="0" sz="2600" i="1">
                <a:latin typeface="Calibri"/>
                <a:cs typeface="Calibri"/>
              </a:rPr>
              <a:t>dissimilarity(C)</a:t>
            </a:r>
            <a:r>
              <a:rPr dirty="0" sz="2600">
                <a:latin typeface="Calibri"/>
                <a:cs typeface="Calibri"/>
              </a:rPr>
              <a:t>?</a:t>
            </a:r>
            <a:endParaRPr sz="2600">
              <a:latin typeface="Calibri"/>
              <a:cs typeface="Calibri"/>
            </a:endParaRPr>
          </a:p>
          <a:p>
            <a:pPr lvl="1" marL="396875" marR="5080" indent="-182880">
              <a:lnSpc>
                <a:spcPts val="2500"/>
              </a:lnSpc>
              <a:spcBef>
                <a:spcPts val="780"/>
              </a:spcBef>
              <a:buClr>
                <a:srgbClr val="295B92"/>
              </a:buClr>
              <a:buChar char="◦"/>
              <a:tabLst>
                <a:tab pos="397510" algn="l"/>
              </a:tabLst>
            </a:pPr>
            <a:r>
              <a:rPr dirty="0" sz="2600" spc="-20">
                <a:latin typeface="Calibri"/>
                <a:cs typeface="Calibri"/>
              </a:rPr>
              <a:t>No, </a:t>
            </a:r>
            <a:r>
              <a:rPr dirty="0" sz="2600" spc="-5">
                <a:latin typeface="Calibri"/>
                <a:cs typeface="Calibri"/>
              </a:rPr>
              <a:t>otherwise </a:t>
            </a:r>
            <a:r>
              <a:rPr dirty="0" sz="2600" spc="-10">
                <a:latin typeface="Calibri"/>
                <a:cs typeface="Calibri"/>
              </a:rPr>
              <a:t>could </a:t>
            </a:r>
            <a:r>
              <a:rPr dirty="0" sz="2600" spc="-5">
                <a:latin typeface="Calibri"/>
                <a:cs typeface="Calibri"/>
              </a:rPr>
              <a:t>put each </a:t>
            </a:r>
            <a:r>
              <a:rPr dirty="0" sz="2600" spc="-20">
                <a:latin typeface="Calibri"/>
                <a:cs typeface="Calibri"/>
              </a:rPr>
              <a:t>example </a:t>
            </a:r>
            <a:r>
              <a:rPr dirty="0" sz="2600">
                <a:latin typeface="Calibri"/>
                <a:cs typeface="Calibri"/>
              </a:rPr>
              <a:t>in its </a:t>
            </a:r>
            <a:r>
              <a:rPr dirty="0" sz="2600" spc="-5">
                <a:latin typeface="Calibri"/>
                <a:cs typeface="Calibri"/>
              </a:rPr>
              <a:t>own  </a:t>
            </a:r>
            <a:r>
              <a:rPr dirty="0" sz="2600" spc="-10">
                <a:latin typeface="Calibri"/>
                <a:cs typeface="Calibri"/>
              </a:rPr>
              <a:t>cluster</a:t>
            </a:r>
            <a:endParaRPr sz="2600">
              <a:latin typeface="Calibri"/>
              <a:cs typeface="Calibri"/>
            </a:endParaRPr>
          </a:p>
          <a:p>
            <a:pPr marL="164465" indent="-152400">
              <a:lnSpc>
                <a:spcPts val="2910"/>
              </a:lnSpc>
              <a:spcBef>
                <a:spcPts val="40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5100" algn="l"/>
              </a:tabLst>
            </a:pPr>
            <a:r>
              <a:rPr dirty="0" sz="2600" spc="-10">
                <a:latin typeface="Calibri"/>
                <a:cs typeface="Calibri"/>
              </a:rPr>
              <a:t>Need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15">
                <a:latin typeface="Calibri"/>
                <a:cs typeface="Calibri"/>
              </a:rPr>
              <a:t>constraint,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5">
                <a:latin typeface="Calibri"/>
                <a:cs typeface="Calibri"/>
              </a:rPr>
              <a:t>e.g.,</a:t>
            </a:r>
            <a:endParaRPr sz="2600">
              <a:latin typeface="Calibri"/>
              <a:cs typeface="Calibri"/>
            </a:endParaRPr>
          </a:p>
          <a:p>
            <a:pPr lvl="1" marL="396875" indent="-183515">
              <a:lnSpc>
                <a:spcPts val="2800"/>
              </a:lnSpc>
              <a:buClr>
                <a:srgbClr val="295B92"/>
              </a:buClr>
              <a:buChar char="◦"/>
              <a:tabLst>
                <a:tab pos="397510" algn="l"/>
              </a:tabLst>
            </a:pPr>
            <a:r>
              <a:rPr dirty="0" sz="2600" spc="-5">
                <a:latin typeface="Calibri"/>
                <a:cs typeface="Calibri"/>
              </a:rPr>
              <a:t>Minimum </a:t>
            </a:r>
            <a:r>
              <a:rPr dirty="0" sz="2600" spc="-10">
                <a:latin typeface="Calibri"/>
                <a:cs typeface="Calibri"/>
              </a:rPr>
              <a:t>distance between</a:t>
            </a:r>
            <a:r>
              <a:rPr dirty="0" sz="2600" spc="-15">
                <a:latin typeface="Calibri"/>
                <a:cs typeface="Calibri"/>
              </a:rPr>
              <a:t> clusters</a:t>
            </a:r>
            <a:endParaRPr sz="2600">
              <a:latin typeface="Calibri"/>
              <a:cs typeface="Calibri"/>
            </a:endParaRPr>
          </a:p>
          <a:p>
            <a:pPr lvl="1" marL="396875" indent="-183515">
              <a:lnSpc>
                <a:spcPts val="3010"/>
              </a:lnSpc>
              <a:buClr>
                <a:srgbClr val="295B92"/>
              </a:buClr>
              <a:buChar char="◦"/>
              <a:tabLst>
                <a:tab pos="397510" algn="l"/>
              </a:tabLst>
            </a:pPr>
            <a:r>
              <a:rPr dirty="0" sz="2600" spc="-5">
                <a:latin typeface="Calibri"/>
                <a:cs typeface="Calibri"/>
              </a:rPr>
              <a:t>Number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clusters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393128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-50">
                <a:solidFill>
                  <a:srgbClr val="002060"/>
                </a:solidFill>
              </a:rPr>
              <a:t>Two </a:t>
            </a:r>
            <a:r>
              <a:rPr dirty="0" u="none" sz="3500" spc="-10">
                <a:solidFill>
                  <a:srgbClr val="002060"/>
                </a:solidFill>
              </a:rPr>
              <a:t>Popular</a:t>
            </a:r>
            <a:r>
              <a:rPr dirty="0" u="none" sz="3500" spc="-175">
                <a:solidFill>
                  <a:srgbClr val="002060"/>
                </a:solidFill>
              </a:rPr>
              <a:t> </a:t>
            </a:r>
            <a:r>
              <a:rPr dirty="0" u="none" sz="3500">
                <a:solidFill>
                  <a:srgbClr val="002060"/>
                </a:solidFill>
              </a:rPr>
              <a:t>Methods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787309" y="976819"/>
            <a:ext cx="3143250" cy="109220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164465" indent="-152400">
              <a:lnSpc>
                <a:spcPct val="100000"/>
              </a:lnSpc>
              <a:spcBef>
                <a:spcPts val="1175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5100" algn="l"/>
              </a:tabLst>
            </a:pPr>
            <a:r>
              <a:rPr dirty="0" sz="2600" spc="-10">
                <a:latin typeface="Calibri"/>
                <a:cs typeface="Calibri"/>
              </a:rPr>
              <a:t>Hierarchical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clustering</a:t>
            </a:r>
            <a:endParaRPr sz="2600">
              <a:latin typeface="Calibri"/>
              <a:cs typeface="Calibri"/>
            </a:endParaRPr>
          </a:p>
          <a:p>
            <a:pPr marL="163830" indent="-151765">
              <a:lnSpc>
                <a:spcPct val="100000"/>
              </a:lnSpc>
              <a:spcBef>
                <a:spcPts val="108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dirty="0" sz="2600" spc="-10">
                <a:latin typeface="Calibri"/>
                <a:cs typeface="Calibri"/>
              </a:rPr>
              <a:t>K-means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clustering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385064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-15">
                <a:solidFill>
                  <a:srgbClr val="002060"/>
                </a:solidFill>
              </a:rPr>
              <a:t>Hiearchical</a:t>
            </a:r>
            <a:r>
              <a:rPr dirty="0" u="none" sz="3500" spc="-140">
                <a:solidFill>
                  <a:srgbClr val="002060"/>
                </a:solidFill>
              </a:rPr>
              <a:t> </a:t>
            </a:r>
            <a:r>
              <a:rPr dirty="0" u="none" sz="3500" spc="-15">
                <a:solidFill>
                  <a:srgbClr val="002060"/>
                </a:solidFill>
              </a:rPr>
              <a:t>Clustering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1070683" y="1222619"/>
            <a:ext cx="6753225" cy="476377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344805">
              <a:lnSpc>
                <a:spcPct val="100699"/>
              </a:lnSpc>
              <a:spcBef>
                <a:spcPts val="80"/>
              </a:spcBef>
              <a:buAutoNum type="arabicPeriod"/>
              <a:tabLst>
                <a:tab pos="311785" algn="l"/>
              </a:tabLst>
            </a:pPr>
            <a:r>
              <a:rPr dirty="0" sz="2400" spc="-10">
                <a:solidFill>
                  <a:srgbClr val="002060"/>
                </a:solidFill>
                <a:latin typeface="Calibri"/>
                <a:cs typeface="Calibri"/>
              </a:rPr>
              <a:t>Start </a:t>
            </a:r>
            <a:r>
              <a:rPr dirty="0" sz="2400" spc="-5">
                <a:solidFill>
                  <a:srgbClr val="002060"/>
                </a:solidFill>
                <a:latin typeface="Calibri"/>
                <a:cs typeface="Calibri"/>
              </a:rPr>
              <a:t>by assigning </a:t>
            </a:r>
            <a:r>
              <a:rPr dirty="0" sz="2400">
                <a:solidFill>
                  <a:srgbClr val="002060"/>
                </a:solidFill>
                <a:latin typeface="Calibri"/>
                <a:cs typeface="Calibri"/>
              </a:rPr>
              <a:t>each </a:t>
            </a:r>
            <a:r>
              <a:rPr dirty="0" sz="2400" spc="-10">
                <a:solidFill>
                  <a:srgbClr val="002060"/>
                </a:solidFill>
                <a:latin typeface="Calibri"/>
                <a:cs typeface="Calibri"/>
              </a:rPr>
              <a:t>item </a:t>
            </a:r>
            <a:r>
              <a:rPr dirty="0" sz="2400" spc="-15">
                <a:solidFill>
                  <a:srgbClr val="002060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002060"/>
                </a:solidFill>
                <a:latin typeface="Calibri"/>
                <a:cs typeface="Calibri"/>
              </a:rPr>
              <a:t>a </a:t>
            </a:r>
            <a:r>
              <a:rPr dirty="0" sz="2400" spc="-35">
                <a:solidFill>
                  <a:srgbClr val="002060"/>
                </a:solidFill>
                <a:latin typeface="Calibri"/>
                <a:cs typeface="Calibri"/>
              </a:rPr>
              <a:t>cluster, </a:t>
            </a:r>
            <a:r>
              <a:rPr dirty="0" sz="2400" spc="-5">
                <a:solidFill>
                  <a:srgbClr val="002060"/>
                </a:solidFill>
                <a:latin typeface="Calibri"/>
                <a:cs typeface="Calibri"/>
              </a:rPr>
              <a:t>so </a:t>
            </a:r>
            <a:r>
              <a:rPr dirty="0" sz="2400" spc="-10">
                <a:solidFill>
                  <a:srgbClr val="002060"/>
                </a:solidFill>
                <a:latin typeface="Calibri"/>
                <a:cs typeface="Calibri"/>
              </a:rPr>
              <a:t>that </a:t>
            </a:r>
            <a:r>
              <a:rPr dirty="0" sz="2400" spc="-5">
                <a:solidFill>
                  <a:srgbClr val="002060"/>
                </a:solidFill>
                <a:latin typeface="Calibri"/>
                <a:cs typeface="Calibri"/>
              </a:rPr>
              <a:t>if  </a:t>
            </a:r>
            <a:r>
              <a:rPr dirty="0" sz="2400" spc="-15">
                <a:solidFill>
                  <a:srgbClr val="002060"/>
                </a:solidFill>
                <a:latin typeface="Calibri"/>
                <a:cs typeface="Calibri"/>
              </a:rPr>
              <a:t>you have </a:t>
            </a:r>
            <a:r>
              <a:rPr dirty="0" sz="2400">
                <a:solidFill>
                  <a:srgbClr val="002060"/>
                </a:solidFill>
                <a:latin typeface="Calibri"/>
                <a:cs typeface="Calibri"/>
              </a:rPr>
              <a:t>N </a:t>
            </a:r>
            <a:r>
              <a:rPr dirty="0" sz="2400" spc="-10">
                <a:solidFill>
                  <a:srgbClr val="002060"/>
                </a:solidFill>
                <a:latin typeface="Calibri"/>
                <a:cs typeface="Calibri"/>
              </a:rPr>
              <a:t>items, </a:t>
            </a:r>
            <a:r>
              <a:rPr dirty="0" sz="2400" spc="-15">
                <a:solidFill>
                  <a:srgbClr val="002060"/>
                </a:solidFill>
                <a:latin typeface="Calibri"/>
                <a:cs typeface="Calibri"/>
              </a:rPr>
              <a:t>you </a:t>
            </a:r>
            <a:r>
              <a:rPr dirty="0" sz="2400" spc="-5">
                <a:solidFill>
                  <a:srgbClr val="002060"/>
                </a:solidFill>
                <a:latin typeface="Calibri"/>
                <a:cs typeface="Calibri"/>
              </a:rPr>
              <a:t>now </a:t>
            </a:r>
            <a:r>
              <a:rPr dirty="0" sz="2400" spc="-15">
                <a:solidFill>
                  <a:srgbClr val="002060"/>
                </a:solidFill>
                <a:latin typeface="Calibri"/>
                <a:cs typeface="Calibri"/>
              </a:rPr>
              <a:t>have </a:t>
            </a:r>
            <a:r>
              <a:rPr dirty="0" sz="2400">
                <a:solidFill>
                  <a:srgbClr val="002060"/>
                </a:solidFill>
                <a:latin typeface="Calibri"/>
                <a:cs typeface="Calibri"/>
              </a:rPr>
              <a:t>N </a:t>
            </a:r>
            <a:r>
              <a:rPr dirty="0" sz="2400" spc="-15">
                <a:solidFill>
                  <a:srgbClr val="002060"/>
                </a:solidFill>
                <a:latin typeface="Calibri"/>
                <a:cs typeface="Calibri"/>
              </a:rPr>
              <a:t>clusters, </a:t>
            </a:r>
            <a:r>
              <a:rPr dirty="0" sz="2400">
                <a:solidFill>
                  <a:srgbClr val="002060"/>
                </a:solidFill>
                <a:latin typeface="Calibri"/>
                <a:cs typeface="Calibri"/>
              </a:rPr>
              <a:t>each  </a:t>
            </a:r>
            <a:r>
              <a:rPr dirty="0" sz="2400" spc="-10">
                <a:solidFill>
                  <a:srgbClr val="002060"/>
                </a:solidFill>
                <a:latin typeface="Calibri"/>
                <a:cs typeface="Calibri"/>
              </a:rPr>
              <a:t>containing just </a:t>
            </a:r>
            <a:r>
              <a:rPr dirty="0" sz="2400" spc="-5">
                <a:solidFill>
                  <a:srgbClr val="002060"/>
                </a:solidFill>
                <a:latin typeface="Calibri"/>
                <a:cs typeface="Calibri"/>
              </a:rPr>
              <a:t>one</a:t>
            </a:r>
            <a:r>
              <a:rPr dirty="0" sz="2400" spc="-10">
                <a:solidFill>
                  <a:srgbClr val="002060"/>
                </a:solidFill>
                <a:latin typeface="Calibri"/>
                <a:cs typeface="Calibri"/>
              </a:rPr>
              <a:t> item.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2060"/>
              </a:buClr>
              <a:buFont typeface="Calibri"/>
              <a:buAutoNum type="arabicPeriod"/>
            </a:pP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99000"/>
              </a:lnSpc>
              <a:spcBef>
                <a:spcPts val="5"/>
              </a:spcBef>
              <a:buAutoNum type="arabicPeriod"/>
              <a:tabLst>
                <a:tab pos="311785" algn="l"/>
              </a:tabLst>
            </a:pPr>
            <a:r>
              <a:rPr dirty="0" sz="2400" spc="-5">
                <a:solidFill>
                  <a:srgbClr val="002060"/>
                </a:solidFill>
                <a:latin typeface="Calibri"/>
                <a:cs typeface="Calibri"/>
              </a:rPr>
              <a:t>Find the </a:t>
            </a:r>
            <a:r>
              <a:rPr dirty="0" sz="2400" spc="-10">
                <a:solidFill>
                  <a:srgbClr val="002060"/>
                </a:solidFill>
                <a:latin typeface="Calibri"/>
                <a:cs typeface="Calibri"/>
              </a:rPr>
              <a:t>closest (most </a:t>
            </a:r>
            <a:r>
              <a:rPr dirty="0" sz="2400" spc="-5">
                <a:solidFill>
                  <a:srgbClr val="002060"/>
                </a:solidFill>
                <a:latin typeface="Calibri"/>
                <a:cs typeface="Calibri"/>
              </a:rPr>
              <a:t>similar) </a:t>
            </a:r>
            <a:r>
              <a:rPr dirty="0" sz="2400">
                <a:solidFill>
                  <a:srgbClr val="002060"/>
                </a:solidFill>
                <a:latin typeface="Calibri"/>
                <a:cs typeface="Calibri"/>
              </a:rPr>
              <a:t>pair </a:t>
            </a:r>
            <a:r>
              <a:rPr dirty="0" sz="2400" spc="-5">
                <a:solidFill>
                  <a:srgbClr val="002060"/>
                </a:solidFill>
                <a:latin typeface="Calibri"/>
                <a:cs typeface="Calibri"/>
              </a:rPr>
              <a:t>of </a:t>
            </a:r>
            <a:r>
              <a:rPr dirty="0" sz="2400" spc="-15">
                <a:solidFill>
                  <a:srgbClr val="002060"/>
                </a:solidFill>
                <a:latin typeface="Calibri"/>
                <a:cs typeface="Calibri"/>
              </a:rPr>
              <a:t>clusters </a:t>
            </a:r>
            <a:r>
              <a:rPr dirty="0" sz="2400">
                <a:solidFill>
                  <a:srgbClr val="002060"/>
                </a:solidFill>
                <a:latin typeface="Calibri"/>
                <a:cs typeface="Calibri"/>
              </a:rPr>
              <a:t>and  </a:t>
            </a:r>
            <a:r>
              <a:rPr dirty="0" sz="2400" spc="-15">
                <a:solidFill>
                  <a:srgbClr val="002060"/>
                </a:solidFill>
                <a:latin typeface="Calibri"/>
                <a:cs typeface="Calibri"/>
              </a:rPr>
              <a:t>merge </a:t>
            </a:r>
            <a:r>
              <a:rPr dirty="0" sz="2400">
                <a:solidFill>
                  <a:srgbClr val="002060"/>
                </a:solidFill>
                <a:latin typeface="Calibri"/>
                <a:cs typeface="Calibri"/>
              </a:rPr>
              <a:t>them </a:t>
            </a:r>
            <a:r>
              <a:rPr dirty="0" sz="2400" spc="-15">
                <a:solidFill>
                  <a:srgbClr val="002060"/>
                </a:solidFill>
                <a:latin typeface="Calibri"/>
                <a:cs typeface="Calibri"/>
              </a:rPr>
              <a:t>into </a:t>
            </a:r>
            <a:r>
              <a:rPr dirty="0" sz="2400">
                <a:solidFill>
                  <a:srgbClr val="002060"/>
                </a:solidFill>
                <a:latin typeface="Calibri"/>
                <a:cs typeface="Calibri"/>
              </a:rPr>
              <a:t>a </a:t>
            </a:r>
            <a:r>
              <a:rPr dirty="0" sz="2400" spc="-5">
                <a:solidFill>
                  <a:srgbClr val="002060"/>
                </a:solidFill>
                <a:latin typeface="Calibri"/>
                <a:cs typeface="Calibri"/>
              </a:rPr>
              <a:t>single </a:t>
            </a:r>
            <a:r>
              <a:rPr dirty="0" sz="2400" spc="-35">
                <a:solidFill>
                  <a:srgbClr val="002060"/>
                </a:solidFill>
                <a:latin typeface="Calibri"/>
                <a:cs typeface="Calibri"/>
              </a:rPr>
              <a:t>cluster, </a:t>
            </a:r>
            <a:r>
              <a:rPr dirty="0" sz="2400" spc="-5">
                <a:solidFill>
                  <a:srgbClr val="002060"/>
                </a:solidFill>
                <a:latin typeface="Calibri"/>
                <a:cs typeface="Calibri"/>
              </a:rPr>
              <a:t>so </a:t>
            </a:r>
            <a:r>
              <a:rPr dirty="0" sz="2400" spc="-10">
                <a:solidFill>
                  <a:srgbClr val="002060"/>
                </a:solidFill>
                <a:latin typeface="Calibri"/>
                <a:cs typeface="Calibri"/>
              </a:rPr>
              <a:t>that </a:t>
            </a:r>
            <a:r>
              <a:rPr dirty="0" sz="2400" spc="-5">
                <a:solidFill>
                  <a:srgbClr val="002060"/>
                </a:solidFill>
                <a:latin typeface="Calibri"/>
                <a:cs typeface="Calibri"/>
              </a:rPr>
              <a:t>now </a:t>
            </a:r>
            <a:r>
              <a:rPr dirty="0" sz="2400" spc="-15">
                <a:solidFill>
                  <a:srgbClr val="002060"/>
                </a:solidFill>
                <a:latin typeface="Calibri"/>
                <a:cs typeface="Calibri"/>
              </a:rPr>
              <a:t>you have  </a:t>
            </a:r>
            <a:r>
              <a:rPr dirty="0" sz="2400" spc="-5">
                <a:solidFill>
                  <a:srgbClr val="002060"/>
                </a:solidFill>
                <a:latin typeface="Calibri"/>
                <a:cs typeface="Calibri"/>
              </a:rPr>
              <a:t>one </a:t>
            </a:r>
            <a:r>
              <a:rPr dirty="0" sz="2400" spc="-20">
                <a:solidFill>
                  <a:srgbClr val="002060"/>
                </a:solidFill>
                <a:latin typeface="Calibri"/>
                <a:cs typeface="Calibri"/>
              </a:rPr>
              <a:t>fewer</a:t>
            </a:r>
            <a:r>
              <a:rPr dirty="0" sz="2400" spc="-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002060"/>
                </a:solidFill>
                <a:latin typeface="Calibri"/>
                <a:cs typeface="Calibri"/>
              </a:rPr>
              <a:t>cluster.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2060"/>
              </a:buClr>
              <a:buFont typeface="Calibri"/>
              <a:buAutoNum type="arabicPeriod"/>
            </a:pPr>
            <a:endParaRPr sz="2350">
              <a:latin typeface="Calibri"/>
              <a:cs typeface="Calibri"/>
            </a:endParaRPr>
          </a:p>
          <a:p>
            <a:pPr marL="12700" marR="405130">
              <a:lnSpc>
                <a:spcPct val="100600"/>
              </a:lnSpc>
              <a:spcBef>
                <a:spcPts val="5"/>
              </a:spcBef>
              <a:buAutoNum type="arabicPeriod"/>
              <a:tabLst>
                <a:tab pos="312420" algn="l"/>
              </a:tabLst>
            </a:pPr>
            <a:r>
              <a:rPr dirty="0" sz="2400" spc="-5">
                <a:solidFill>
                  <a:srgbClr val="002060"/>
                </a:solidFill>
                <a:latin typeface="Calibri"/>
                <a:cs typeface="Calibri"/>
              </a:rPr>
              <a:t>Continue the </a:t>
            </a:r>
            <a:r>
              <a:rPr dirty="0" sz="2400" spc="-10">
                <a:solidFill>
                  <a:srgbClr val="002060"/>
                </a:solidFill>
                <a:latin typeface="Calibri"/>
                <a:cs typeface="Calibri"/>
              </a:rPr>
              <a:t>process until </a:t>
            </a:r>
            <a:r>
              <a:rPr dirty="0" sz="2400" spc="-5">
                <a:solidFill>
                  <a:srgbClr val="002060"/>
                </a:solidFill>
                <a:latin typeface="Calibri"/>
                <a:cs typeface="Calibri"/>
              </a:rPr>
              <a:t>all </a:t>
            </a:r>
            <a:r>
              <a:rPr dirty="0" sz="2400" spc="-10">
                <a:solidFill>
                  <a:srgbClr val="002060"/>
                </a:solidFill>
                <a:latin typeface="Calibri"/>
                <a:cs typeface="Calibri"/>
              </a:rPr>
              <a:t>items are clustered  </a:t>
            </a:r>
            <a:r>
              <a:rPr dirty="0" sz="2400" spc="-15">
                <a:solidFill>
                  <a:srgbClr val="002060"/>
                </a:solidFill>
                <a:latin typeface="Calibri"/>
                <a:cs typeface="Calibri"/>
              </a:rPr>
              <a:t>into </a:t>
            </a:r>
            <a:r>
              <a:rPr dirty="0" sz="2400">
                <a:solidFill>
                  <a:srgbClr val="002060"/>
                </a:solidFill>
                <a:latin typeface="Calibri"/>
                <a:cs typeface="Calibri"/>
              </a:rPr>
              <a:t>a </a:t>
            </a:r>
            <a:r>
              <a:rPr dirty="0" sz="2400" spc="-5">
                <a:solidFill>
                  <a:srgbClr val="002060"/>
                </a:solidFill>
                <a:latin typeface="Calibri"/>
                <a:cs typeface="Calibri"/>
              </a:rPr>
              <a:t>single </a:t>
            </a:r>
            <a:r>
              <a:rPr dirty="0" sz="2400" spc="-10">
                <a:solidFill>
                  <a:srgbClr val="002060"/>
                </a:solidFill>
                <a:latin typeface="Calibri"/>
                <a:cs typeface="Calibri"/>
              </a:rPr>
              <a:t>cluster </a:t>
            </a:r>
            <a:r>
              <a:rPr dirty="0" sz="2400" spc="-5">
                <a:solidFill>
                  <a:srgbClr val="002060"/>
                </a:solidFill>
                <a:latin typeface="Calibri"/>
                <a:cs typeface="Calibri"/>
              </a:rPr>
              <a:t>of </a:t>
            </a:r>
            <a:r>
              <a:rPr dirty="0" sz="2400" spc="-20">
                <a:solidFill>
                  <a:srgbClr val="002060"/>
                </a:solidFill>
                <a:latin typeface="Calibri"/>
                <a:cs typeface="Calibri"/>
              </a:rPr>
              <a:t>size</a:t>
            </a:r>
            <a:r>
              <a:rPr dirty="0" sz="2400" spc="-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060"/>
                </a:solidFill>
                <a:latin typeface="Calibri"/>
                <a:cs typeface="Calibri"/>
              </a:rPr>
              <a:t>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Calibri"/>
              <a:cs typeface="Calibri"/>
            </a:endParaRPr>
          </a:p>
          <a:p>
            <a:pPr algn="ctr" marR="381000">
              <a:lnSpc>
                <a:spcPct val="100000"/>
              </a:lnSpc>
              <a:spcBef>
                <a:spcPts val="2005"/>
              </a:spcBef>
            </a:pPr>
            <a:r>
              <a:rPr dirty="0" sz="2400" spc="-5">
                <a:latin typeface="Calibri"/>
                <a:cs typeface="Calibri"/>
              </a:rPr>
              <a:t>What does </a:t>
            </a:r>
            <a:r>
              <a:rPr dirty="0" sz="2400" spc="-10">
                <a:latin typeface="Calibri"/>
                <a:cs typeface="Calibri"/>
              </a:rPr>
              <a:t>distance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mean?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280733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-15">
                <a:solidFill>
                  <a:srgbClr val="002060"/>
                </a:solidFill>
              </a:rPr>
              <a:t>Linkage</a:t>
            </a:r>
            <a:r>
              <a:rPr dirty="0" u="none" sz="3500" spc="-145">
                <a:solidFill>
                  <a:srgbClr val="002060"/>
                </a:solidFill>
              </a:rPr>
              <a:t> </a:t>
            </a:r>
            <a:r>
              <a:rPr dirty="0" u="none" sz="3500" spc="-5">
                <a:solidFill>
                  <a:srgbClr val="002060"/>
                </a:solidFill>
              </a:rPr>
              <a:t>Metrics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787373" y="1113852"/>
            <a:ext cx="7372350" cy="470217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04139" marR="17145" indent="-92075">
              <a:lnSpc>
                <a:spcPts val="2800"/>
              </a:lnSpc>
              <a:spcBef>
                <a:spcPts val="459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dirty="0" sz="2600" spc="-10">
                <a:latin typeface="Calibri"/>
                <a:cs typeface="Calibri"/>
              </a:rPr>
              <a:t>S</a:t>
            </a:r>
            <a:r>
              <a:rPr dirty="0" sz="2600" spc="-10" i="1">
                <a:latin typeface="Calibri"/>
                <a:cs typeface="Calibri"/>
              </a:rPr>
              <a:t>ingle-linkage: </a:t>
            </a:r>
            <a:r>
              <a:rPr dirty="0" sz="2600" spc="-10">
                <a:latin typeface="Calibri"/>
                <a:cs typeface="Calibri"/>
              </a:rPr>
              <a:t>consider </a:t>
            </a: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sz="2600" spc="-10">
                <a:latin typeface="Calibri"/>
                <a:cs typeface="Calibri"/>
              </a:rPr>
              <a:t>distance between </a:t>
            </a:r>
            <a:r>
              <a:rPr dirty="0" sz="2600" spc="-5">
                <a:latin typeface="Calibri"/>
                <a:cs typeface="Calibri"/>
              </a:rPr>
              <a:t>one  </a:t>
            </a:r>
            <a:r>
              <a:rPr dirty="0" sz="2600" spc="-10">
                <a:latin typeface="Calibri"/>
                <a:cs typeface="Calibri"/>
              </a:rPr>
              <a:t>cluster </a:t>
            </a:r>
            <a:r>
              <a:rPr dirty="0" sz="2600" spc="-5">
                <a:latin typeface="Calibri"/>
                <a:cs typeface="Calibri"/>
              </a:rPr>
              <a:t>and another </a:t>
            </a:r>
            <a:r>
              <a:rPr dirty="0" sz="2600" spc="-10">
                <a:latin typeface="Calibri"/>
                <a:cs typeface="Calibri"/>
              </a:rPr>
              <a:t>cluster to </a:t>
            </a:r>
            <a:r>
              <a:rPr dirty="0" sz="2600" spc="-5">
                <a:latin typeface="Calibri"/>
                <a:cs typeface="Calibri"/>
              </a:rPr>
              <a:t>be equal </a:t>
            </a:r>
            <a:r>
              <a:rPr dirty="0" sz="2600" spc="-10">
                <a:latin typeface="Calibri"/>
                <a:cs typeface="Calibri"/>
              </a:rPr>
              <a:t>to </a:t>
            </a: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u="sng" sz="26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shortest </a:t>
            </a:r>
            <a:r>
              <a:rPr dirty="0" sz="2600" spc="-10">
                <a:latin typeface="Calibri"/>
                <a:cs typeface="Calibri"/>
              </a:rPr>
              <a:t> distance </a:t>
            </a:r>
            <a:r>
              <a:rPr dirty="0" sz="2600" spc="-15">
                <a:latin typeface="Calibri"/>
                <a:cs typeface="Calibri"/>
              </a:rPr>
              <a:t>from </a:t>
            </a:r>
            <a:r>
              <a:rPr dirty="0" sz="2600" spc="-20">
                <a:latin typeface="Calibri"/>
                <a:cs typeface="Calibri"/>
              </a:rPr>
              <a:t>any </a:t>
            </a:r>
            <a:r>
              <a:rPr dirty="0" sz="2600" spc="-10">
                <a:latin typeface="Calibri"/>
                <a:cs typeface="Calibri"/>
              </a:rPr>
              <a:t>member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5">
                <a:latin typeface="Calibri"/>
                <a:cs typeface="Calibri"/>
              </a:rPr>
              <a:t>one </a:t>
            </a:r>
            <a:r>
              <a:rPr dirty="0" sz="2600" spc="-10">
                <a:latin typeface="Calibri"/>
                <a:cs typeface="Calibri"/>
              </a:rPr>
              <a:t>cluster to </a:t>
            </a:r>
            <a:r>
              <a:rPr dirty="0" sz="2600" spc="-20">
                <a:latin typeface="Calibri"/>
                <a:cs typeface="Calibri"/>
              </a:rPr>
              <a:t>any  </a:t>
            </a:r>
            <a:r>
              <a:rPr dirty="0" sz="2600" spc="-10">
                <a:latin typeface="Calibri"/>
                <a:cs typeface="Calibri"/>
              </a:rPr>
              <a:t>member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5">
                <a:latin typeface="Calibri"/>
                <a:cs typeface="Calibri"/>
              </a:rPr>
              <a:t>the other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cluster</a:t>
            </a:r>
            <a:endParaRPr sz="2600">
              <a:latin typeface="Calibri"/>
              <a:cs typeface="Calibri"/>
            </a:endParaRPr>
          </a:p>
          <a:p>
            <a:pPr marL="103505" marR="5080" indent="-91440">
              <a:lnSpc>
                <a:spcPts val="2800"/>
              </a:lnSpc>
              <a:spcBef>
                <a:spcPts val="150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dirty="0" sz="2600" spc="-10">
                <a:latin typeface="Calibri"/>
                <a:cs typeface="Calibri"/>
              </a:rPr>
              <a:t>C</a:t>
            </a:r>
            <a:r>
              <a:rPr dirty="0" sz="2600" spc="-10" i="1">
                <a:latin typeface="Calibri"/>
                <a:cs typeface="Calibri"/>
              </a:rPr>
              <a:t>omplete-linkage</a:t>
            </a:r>
            <a:r>
              <a:rPr dirty="0" sz="2600" spc="-10">
                <a:latin typeface="Calibri"/>
                <a:cs typeface="Calibri"/>
              </a:rPr>
              <a:t>: consider </a:t>
            </a: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sz="2600" spc="-10">
                <a:latin typeface="Calibri"/>
                <a:cs typeface="Calibri"/>
              </a:rPr>
              <a:t>distance between </a:t>
            </a:r>
            <a:r>
              <a:rPr dirty="0" sz="2600" spc="-5">
                <a:latin typeface="Calibri"/>
                <a:cs typeface="Calibri"/>
              </a:rPr>
              <a:t>one  </a:t>
            </a:r>
            <a:r>
              <a:rPr dirty="0" sz="2600" spc="-10">
                <a:latin typeface="Calibri"/>
                <a:cs typeface="Calibri"/>
              </a:rPr>
              <a:t>cluster </a:t>
            </a:r>
            <a:r>
              <a:rPr dirty="0" sz="2600" spc="-5">
                <a:latin typeface="Calibri"/>
                <a:cs typeface="Calibri"/>
              </a:rPr>
              <a:t>and another </a:t>
            </a:r>
            <a:r>
              <a:rPr dirty="0" sz="2600" spc="-10">
                <a:latin typeface="Calibri"/>
                <a:cs typeface="Calibri"/>
              </a:rPr>
              <a:t>cluster to </a:t>
            </a:r>
            <a:r>
              <a:rPr dirty="0" sz="2600" spc="-5">
                <a:latin typeface="Calibri"/>
                <a:cs typeface="Calibri"/>
              </a:rPr>
              <a:t>be equal </a:t>
            </a:r>
            <a:r>
              <a:rPr dirty="0" sz="2600" spc="-10">
                <a:latin typeface="Calibri"/>
                <a:cs typeface="Calibri"/>
              </a:rPr>
              <a:t>to </a:t>
            </a: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u="sng" sz="26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greatest 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distance </a:t>
            </a:r>
            <a:r>
              <a:rPr dirty="0" sz="2600" spc="-15">
                <a:latin typeface="Calibri"/>
                <a:cs typeface="Calibri"/>
              </a:rPr>
              <a:t>from </a:t>
            </a:r>
            <a:r>
              <a:rPr dirty="0" sz="2600" spc="-20">
                <a:latin typeface="Calibri"/>
                <a:cs typeface="Calibri"/>
              </a:rPr>
              <a:t>any </a:t>
            </a:r>
            <a:r>
              <a:rPr dirty="0" sz="2600" spc="-10">
                <a:latin typeface="Calibri"/>
                <a:cs typeface="Calibri"/>
              </a:rPr>
              <a:t>member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5">
                <a:latin typeface="Calibri"/>
                <a:cs typeface="Calibri"/>
              </a:rPr>
              <a:t>one </a:t>
            </a:r>
            <a:r>
              <a:rPr dirty="0" sz="2600" spc="-10">
                <a:latin typeface="Calibri"/>
                <a:cs typeface="Calibri"/>
              </a:rPr>
              <a:t>cluster to </a:t>
            </a:r>
            <a:r>
              <a:rPr dirty="0" sz="2600" spc="-20">
                <a:latin typeface="Calibri"/>
                <a:cs typeface="Calibri"/>
              </a:rPr>
              <a:t>any  </a:t>
            </a:r>
            <a:r>
              <a:rPr dirty="0" sz="2600" spc="-10">
                <a:latin typeface="Calibri"/>
                <a:cs typeface="Calibri"/>
              </a:rPr>
              <a:t>member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5">
                <a:latin typeface="Calibri"/>
                <a:cs typeface="Calibri"/>
              </a:rPr>
              <a:t>the other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cluster</a:t>
            </a:r>
            <a:endParaRPr sz="2600">
              <a:latin typeface="Calibri"/>
              <a:cs typeface="Calibri"/>
            </a:endParaRPr>
          </a:p>
          <a:p>
            <a:pPr marL="103505" marR="68580" indent="-91440">
              <a:lnSpc>
                <a:spcPts val="2800"/>
              </a:lnSpc>
              <a:spcBef>
                <a:spcPts val="140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dirty="0" sz="2600" spc="-10">
                <a:latin typeface="Calibri"/>
                <a:cs typeface="Calibri"/>
              </a:rPr>
              <a:t>A</a:t>
            </a:r>
            <a:r>
              <a:rPr dirty="0" sz="2600" spc="-10" i="1">
                <a:latin typeface="Calibri"/>
                <a:cs typeface="Calibri"/>
              </a:rPr>
              <a:t>verage-linkage: </a:t>
            </a:r>
            <a:r>
              <a:rPr dirty="0" sz="2600" spc="-10">
                <a:latin typeface="Calibri"/>
                <a:cs typeface="Calibri"/>
              </a:rPr>
              <a:t>consider </a:t>
            </a: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sz="2600" spc="-10">
                <a:latin typeface="Calibri"/>
                <a:cs typeface="Calibri"/>
              </a:rPr>
              <a:t>distance between </a:t>
            </a:r>
            <a:r>
              <a:rPr dirty="0" sz="2600" spc="-5">
                <a:latin typeface="Calibri"/>
                <a:cs typeface="Calibri"/>
              </a:rPr>
              <a:t>one  </a:t>
            </a:r>
            <a:r>
              <a:rPr dirty="0" sz="2600" spc="-10">
                <a:latin typeface="Calibri"/>
                <a:cs typeface="Calibri"/>
              </a:rPr>
              <a:t>cluster </a:t>
            </a:r>
            <a:r>
              <a:rPr dirty="0" sz="2600" spc="-5">
                <a:latin typeface="Calibri"/>
                <a:cs typeface="Calibri"/>
              </a:rPr>
              <a:t>and another </a:t>
            </a:r>
            <a:r>
              <a:rPr dirty="0" sz="2600" spc="-10">
                <a:latin typeface="Calibri"/>
                <a:cs typeface="Calibri"/>
              </a:rPr>
              <a:t>cluster to </a:t>
            </a:r>
            <a:r>
              <a:rPr dirty="0" sz="2600" spc="-5">
                <a:latin typeface="Calibri"/>
                <a:cs typeface="Calibri"/>
              </a:rPr>
              <a:t>be equal </a:t>
            </a:r>
            <a:r>
              <a:rPr dirty="0" sz="2600" spc="-10">
                <a:latin typeface="Calibri"/>
                <a:cs typeface="Calibri"/>
              </a:rPr>
              <a:t>to </a:t>
            </a: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u="sng" sz="26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average 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distance </a:t>
            </a:r>
            <a:r>
              <a:rPr dirty="0" sz="2600" spc="-15">
                <a:latin typeface="Calibri"/>
                <a:cs typeface="Calibri"/>
              </a:rPr>
              <a:t>from </a:t>
            </a:r>
            <a:r>
              <a:rPr dirty="0" sz="2600" spc="-20">
                <a:latin typeface="Calibri"/>
                <a:cs typeface="Calibri"/>
              </a:rPr>
              <a:t>any </a:t>
            </a:r>
            <a:r>
              <a:rPr dirty="0" sz="2600" spc="-10">
                <a:latin typeface="Calibri"/>
                <a:cs typeface="Calibri"/>
              </a:rPr>
              <a:t>member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5">
                <a:latin typeface="Calibri"/>
                <a:cs typeface="Calibri"/>
              </a:rPr>
              <a:t>one </a:t>
            </a:r>
            <a:r>
              <a:rPr dirty="0" sz="2600" spc="-10">
                <a:latin typeface="Calibri"/>
                <a:cs typeface="Calibri"/>
              </a:rPr>
              <a:t>cluster to </a:t>
            </a:r>
            <a:r>
              <a:rPr dirty="0" sz="2600" spc="-20">
                <a:latin typeface="Calibri"/>
                <a:cs typeface="Calibri"/>
              </a:rPr>
              <a:t>any  </a:t>
            </a:r>
            <a:r>
              <a:rPr dirty="0" sz="2600" spc="-10">
                <a:latin typeface="Calibri"/>
                <a:cs typeface="Calibri"/>
              </a:rPr>
              <a:t>member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5">
                <a:latin typeface="Calibri"/>
                <a:cs typeface="Calibri"/>
              </a:rPr>
              <a:t>the other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cluster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95149" y="886899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 h="0">
                <a:moveTo>
                  <a:pt x="0" y="0"/>
                </a:moveTo>
                <a:lnTo>
                  <a:pt x="7471407" y="0"/>
                </a:lnTo>
              </a:path>
            </a:pathLst>
          </a:custGeom>
          <a:ln w="12693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604774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-5">
                <a:solidFill>
                  <a:srgbClr val="002060"/>
                </a:solidFill>
              </a:rPr>
              <a:t>Example </a:t>
            </a:r>
            <a:r>
              <a:rPr dirty="0" u="none" sz="3500" spc="10">
                <a:solidFill>
                  <a:srgbClr val="002060"/>
                </a:solidFill>
              </a:rPr>
              <a:t>of </a:t>
            </a:r>
            <a:r>
              <a:rPr dirty="0" u="none" sz="3500" spc="-25">
                <a:solidFill>
                  <a:srgbClr val="002060"/>
                </a:solidFill>
              </a:rPr>
              <a:t>Hierarchical</a:t>
            </a:r>
            <a:r>
              <a:rPr dirty="0" u="none" sz="3500" spc="-260">
                <a:solidFill>
                  <a:srgbClr val="002060"/>
                </a:solidFill>
              </a:rPr>
              <a:t> </a:t>
            </a:r>
            <a:r>
              <a:rPr dirty="0" u="none" sz="3500" spc="-20">
                <a:solidFill>
                  <a:srgbClr val="002060"/>
                </a:solidFill>
              </a:rPr>
              <a:t>Clustering</a:t>
            </a:r>
            <a:endParaRPr sz="3500"/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61152" y="918885"/>
          <a:ext cx="4758690" cy="2611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545"/>
                <a:gridCol w="677545"/>
                <a:gridCol w="676274"/>
                <a:gridCol w="677544"/>
                <a:gridCol w="677544"/>
                <a:gridCol w="676275"/>
                <a:gridCol w="678179"/>
              </a:tblGrid>
              <a:tr h="371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28575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BOS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28575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NY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28575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CHI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28575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DEN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28575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SF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28575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SEA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28575">
                      <a:solidFill>
                        <a:srgbClr val="B7C6FE"/>
                      </a:solidFill>
                      <a:prstDash val="solid"/>
                    </a:lnB>
                  </a:tcPr>
                </a:tc>
              </a:tr>
              <a:tr h="37128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BOS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28575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28575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28575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963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28575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1949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28575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3095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28575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2979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28575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</a:tr>
              <a:tr h="37128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802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1771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2934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2815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</a:tr>
              <a:tr h="37128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966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2142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2013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</a:tr>
              <a:tr h="37128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DEN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1235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1307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</a:tr>
              <a:tr h="37128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808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</a:tr>
              <a:tr h="37128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SEA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55522" y="3746294"/>
          <a:ext cx="7583805" cy="155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8260"/>
                <a:gridCol w="1043304"/>
                <a:gridCol w="1413510"/>
                <a:gridCol w="1424304"/>
                <a:gridCol w="1531620"/>
                <a:gridCol w="854075"/>
              </a:tblGrid>
              <a:tr h="383240">
                <a:tc>
                  <a:txBody>
                    <a:bodyPr/>
                    <a:lstStyle/>
                    <a:p>
                      <a:pPr marL="35560">
                        <a:lnSpc>
                          <a:spcPts val="2765"/>
                        </a:lnSpc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{BOS}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765"/>
                        </a:lnSpc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{NY}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68300">
                        <a:lnSpc>
                          <a:spcPts val="2765"/>
                        </a:lnSpc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{C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6230">
                        <a:lnSpc>
                          <a:spcPts val="2765"/>
                        </a:lnSpc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{D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EN}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ts val="2765"/>
                        </a:lnSpc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{SF}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765"/>
                        </a:lnSpc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{S</a:t>
                      </a:r>
                      <a:r>
                        <a:rPr dirty="0" sz="2400" spc="-2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 spc="-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83240">
                <a:tc>
                  <a:txBody>
                    <a:bodyPr/>
                    <a:lstStyle/>
                    <a:p>
                      <a:pPr marL="40005">
                        <a:lnSpc>
                          <a:spcPts val="2855"/>
                        </a:lnSpc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{BOS,</a:t>
                      </a:r>
                      <a:r>
                        <a:rPr dirty="0" sz="2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NY}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63855">
                        <a:lnSpc>
                          <a:spcPts val="2855"/>
                        </a:lnSpc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{C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1150">
                        <a:lnSpc>
                          <a:spcPts val="2855"/>
                        </a:lnSpc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{D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EN}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660">
                        <a:lnSpc>
                          <a:spcPts val="2855"/>
                        </a:lnSpc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{SF}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855"/>
                        </a:lnSpc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{S</a:t>
                      </a:r>
                      <a:r>
                        <a:rPr dirty="0" sz="2400" spc="-2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 spc="-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405581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{BOS, </a:t>
                      </a:r>
                      <a:r>
                        <a:rPr dirty="0" sz="2400" spc="-100">
                          <a:latin typeface="Calibri"/>
                          <a:cs typeface="Calibri"/>
                        </a:rPr>
                        <a:t>NY,</a:t>
                      </a:r>
                      <a:r>
                        <a:rPr dirty="0" sz="2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latin typeface="Calibri"/>
                          <a:cs typeface="Calibri"/>
                        </a:rPr>
                        <a:t>CHI}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762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843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{DEN}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762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{SF}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{S</a:t>
                      </a:r>
                      <a:r>
                        <a:rPr dirty="0" sz="2400" spc="-2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 spc="-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7620"/>
                </a:tc>
              </a:tr>
              <a:tr h="383240">
                <a:tc gridSpan="2">
                  <a:txBody>
                    <a:bodyPr/>
                    <a:lstStyle/>
                    <a:p>
                      <a:pPr marL="36195">
                        <a:lnSpc>
                          <a:spcPts val="2855"/>
                        </a:lnSpc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{BOS, </a:t>
                      </a:r>
                      <a:r>
                        <a:rPr dirty="0" sz="2400" spc="-100">
                          <a:latin typeface="Calibri"/>
                          <a:cs typeface="Calibri"/>
                        </a:rPr>
                        <a:t>NY,</a:t>
                      </a:r>
                      <a:r>
                        <a:rPr dirty="0" sz="2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latin typeface="Calibri"/>
                          <a:cs typeface="Calibri"/>
                        </a:rPr>
                        <a:t>CHI}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89430">
                        <a:lnSpc>
                          <a:spcPts val="2855"/>
                        </a:lnSpc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{DEN}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ts val="2855"/>
                        </a:lnSpc>
                      </a:pPr>
                      <a:r>
                        <a:rPr dirty="0" sz="2400" spc="-65">
                          <a:latin typeface="Calibri"/>
                          <a:cs typeface="Calibri"/>
                        </a:rPr>
                        <a:t>{SF,</a:t>
                      </a:r>
                      <a:r>
                        <a:rPr dirty="0" sz="2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SEA}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83716" y="5283243"/>
            <a:ext cx="2427605" cy="1050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{BOS, </a:t>
            </a:r>
            <a:r>
              <a:rPr dirty="0" sz="2400" spc="-100">
                <a:latin typeface="Calibri"/>
                <a:cs typeface="Calibri"/>
              </a:rPr>
              <a:t>NY, </a:t>
            </a:r>
            <a:r>
              <a:rPr dirty="0" sz="2400" spc="-5">
                <a:latin typeface="Calibri"/>
                <a:cs typeface="Calibri"/>
              </a:rPr>
              <a:t>CHI,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DEN</a:t>
            </a:r>
            <a:r>
              <a:rPr dirty="0" sz="2400" spc="-5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05"/>
              </a:spcBef>
            </a:pPr>
            <a:r>
              <a:rPr dirty="0" sz="2400" spc="-5">
                <a:latin typeface="Calibri"/>
                <a:cs typeface="Calibri"/>
              </a:rPr>
              <a:t>{BOS, </a:t>
            </a:r>
            <a:r>
              <a:rPr dirty="0" sz="2400" spc="-100">
                <a:latin typeface="Calibri"/>
                <a:cs typeface="Calibri"/>
              </a:rPr>
              <a:t>NY,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CHI}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1316" y="5283243"/>
            <a:ext cx="4065270" cy="1063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1830" algn="l"/>
              </a:tabLst>
            </a:pPr>
            <a:r>
              <a:rPr dirty="0" sz="2400" spc="-65">
                <a:latin typeface="Calibri"/>
                <a:cs typeface="Calibri"/>
              </a:rPr>
              <a:t>{SF,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SEA}	</a:t>
            </a:r>
            <a:r>
              <a:rPr dirty="0" u="sng" baseline="1157" sz="3600" spc="-7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Single</a:t>
            </a:r>
            <a:r>
              <a:rPr dirty="0" u="sng" baseline="1157" sz="36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baseline="1157" sz="3600" spc="-22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linkage</a:t>
            </a:r>
            <a:endParaRPr baseline="1157"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15"/>
              </a:spcBef>
              <a:tabLst>
                <a:tab pos="1914525" algn="l"/>
              </a:tabLst>
            </a:pPr>
            <a:r>
              <a:rPr dirty="0" baseline="2314" sz="3600" spc="-7">
                <a:latin typeface="Calibri"/>
                <a:cs typeface="Calibri"/>
              </a:rPr>
              <a:t>{</a:t>
            </a:r>
            <a:r>
              <a:rPr dirty="0" baseline="2314" sz="3600" spc="-7">
                <a:solidFill>
                  <a:srgbClr val="FF0000"/>
                </a:solidFill>
                <a:latin typeface="Calibri"/>
                <a:cs typeface="Calibri"/>
              </a:rPr>
              <a:t>DEN</a:t>
            </a:r>
            <a:r>
              <a:rPr dirty="0" baseline="2314" sz="3600" spc="-7">
                <a:latin typeface="Calibri"/>
                <a:cs typeface="Calibri"/>
              </a:rPr>
              <a:t>, </a:t>
            </a:r>
            <a:r>
              <a:rPr dirty="0" baseline="2314" sz="3600" spc="-127">
                <a:latin typeface="Calibri"/>
                <a:cs typeface="Calibri"/>
              </a:rPr>
              <a:t>SF,</a:t>
            </a:r>
            <a:r>
              <a:rPr dirty="0" baseline="2314" sz="3600">
                <a:latin typeface="Calibri"/>
                <a:cs typeface="Calibri"/>
              </a:rPr>
              <a:t> </a:t>
            </a:r>
            <a:r>
              <a:rPr dirty="0" baseline="2314" sz="3600" spc="-15">
                <a:latin typeface="Calibri"/>
                <a:cs typeface="Calibri"/>
              </a:rPr>
              <a:t>SEA}	</a:t>
            </a:r>
            <a:r>
              <a:rPr dirty="0" u="sng" sz="24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Complete</a:t>
            </a:r>
            <a:r>
              <a:rPr dirty="0" u="sng" sz="2400" spc="-4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linkage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9822" y="5664243"/>
            <a:ext cx="292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22322"/>
            <a:ext cx="383540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500" spc="-15">
                <a:solidFill>
                  <a:srgbClr val="002060"/>
                </a:solidFill>
              </a:rPr>
              <a:t>Clustering</a:t>
            </a:r>
            <a:r>
              <a:rPr dirty="0" u="none" sz="3500" spc="-150">
                <a:solidFill>
                  <a:srgbClr val="002060"/>
                </a:solidFill>
              </a:rPr>
              <a:t> </a:t>
            </a:r>
            <a:r>
              <a:rPr dirty="0" u="none" sz="3500" spc="-5">
                <a:solidFill>
                  <a:srgbClr val="002060"/>
                </a:solidFill>
              </a:rPr>
              <a:t>Algorithms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761998" y="1089087"/>
            <a:ext cx="7528559" cy="369252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89230" indent="-151765">
              <a:lnSpc>
                <a:spcPct val="100000"/>
              </a:lnSpc>
              <a:spcBef>
                <a:spcPts val="295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89865" algn="l"/>
              </a:tabLst>
            </a:pPr>
            <a:r>
              <a:rPr dirty="0" sz="2600" spc="-10">
                <a:latin typeface="Calibri"/>
                <a:cs typeface="Calibri"/>
              </a:rPr>
              <a:t>Hierarchical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clustering</a:t>
            </a:r>
            <a:endParaRPr sz="2600">
              <a:latin typeface="Calibri"/>
              <a:cs typeface="Calibri"/>
            </a:endParaRPr>
          </a:p>
          <a:p>
            <a:pPr lvl="1" marL="422275" indent="-183515">
              <a:lnSpc>
                <a:spcPct val="100000"/>
              </a:lnSpc>
              <a:spcBef>
                <a:spcPts val="180"/>
              </a:spcBef>
              <a:buClr>
                <a:srgbClr val="295B92"/>
              </a:buClr>
              <a:buChar char="◦"/>
              <a:tabLst>
                <a:tab pos="422275" algn="l"/>
              </a:tabLst>
            </a:pPr>
            <a:r>
              <a:rPr dirty="0" sz="2400" spc="-5">
                <a:latin typeface="Calibri"/>
                <a:cs typeface="Calibri"/>
              </a:rPr>
              <a:t>Can select </a:t>
            </a:r>
            <a:r>
              <a:rPr dirty="0" sz="2400">
                <a:latin typeface="Calibri"/>
                <a:cs typeface="Calibri"/>
              </a:rPr>
              <a:t>number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15">
                <a:latin typeface="Calibri"/>
                <a:cs typeface="Calibri"/>
              </a:rPr>
              <a:t>clusters </a:t>
            </a:r>
            <a:r>
              <a:rPr dirty="0" sz="2400" spc="-5">
                <a:latin typeface="Calibri"/>
                <a:cs typeface="Calibri"/>
              </a:rPr>
              <a:t>using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dendogram</a:t>
            </a:r>
            <a:endParaRPr sz="2400">
              <a:latin typeface="Calibri"/>
              <a:cs typeface="Calibri"/>
            </a:endParaRPr>
          </a:p>
          <a:p>
            <a:pPr lvl="1" marL="422275" indent="-182880">
              <a:lnSpc>
                <a:spcPct val="100000"/>
              </a:lnSpc>
              <a:spcBef>
                <a:spcPts val="320"/>
              </a:spcBef>
              <a:buClr>
                <a:srgbClr val="295B92"/>
              </a:buClr>
              <a:buChar char="◦"/>
              <a:tabLst>
                <a:tab pos="422275" algn="l"/>
              </a:tabLst>
            </a:pPr>
            <a:r>
              <a:rPr dirty="0" sz="2400" spc="-10">
                <a:latin typeface="Calibri"/>
                <a:cs typeface="Calibri"/>
              </a:rPr>
              <a:t>Deterministic</a:t>
            </a:r>
            <a:endParaRPr sz="2400">
              <a:latin typeface="Calibri"/>
              <a:cs typeface="Calibri"/>
            </a:endParaRPr>
          </a:p>
          <a:p>
            <a:pPr lvl="1" marL="422275" indent="-182880">
              <a:lnSpc>
                <a:spcPct val="100000"/>
              </a:lnSpc>
              <a:spcBef>
                <a:spcPts val="320"/>
              </a:spcBef>
              <a:buClr>
                <a:srgbClr val="295B92"/>
              </a:buClr>
              <a:buChar char="◦"/>
              <a:tabLst>
                <a:tab pos="422275" algn="l"/>
              </a:tabLst>
            </a:pPr>
            <a:r>
              <a:rPr dirty="0" sz="2400" spc="-10">
                <a:latin typeface="Calibri"/>
                <a:cs typeface="Calibri"/>
              </a:rPr>
              <a:t>Flexible </a:t>
            </a:r>
            <a:r>
              <a:rPr dirty="0" sz="2400" spc="-5">
                <a:latin typeface="Calibri"/>
                <a:cs typeface="Calibri"/>
              </a:rPr>
              <a:t>with respect </a:t>
            </a:r>
            <a:r>
              <a:rPr dirty="0" sz="2400" spc="-15">
                <a:latin typeface="Calibri"/>
                <a:cs typeface="Calibri"/>
              </a:rPr>
              <a:t>to linkage</a:t>
            </a:r>
            <a:r>
              <a:rPr dirty="0" sz="2400" spc="-5">
                <a:latin typeface="Calibri"/>
                <a:cs typeface="Calibri"/>
              </a:rPr>
              <a:t> criteria</a:t>
            </a:r>
            <a:endParaRPr sz="2400">
              <a:latin typeface="Calibri"/>
              <a:cs typeface="Calibri"/>
            </a:endParaRPr>
          </a:p>
          <a:p>
            <a:pPr lvl="1" marL="422275" indent="-182880">
              <a:lnSpc>
                <a:spcPct val="100000"/>
              </a:lnSpc>
              <a:spcBef>
                <a:spcPts val="220"/>
              </a:spcBef>
              <a:buClr>
                <a:srgbClr val="295B92"/>
              </a:buClr>
              <a:buChar char="◦"/>
              <a:tabLst>
                <a:tab pos="422275" algn="l"/>
              </a:tabLst>
            </a:pPr>
            <a:r>
              <a:rPr dirty="0" sz="2400" spc="-5">
                <a:latin typeface="Calibri"/>
                <a:cs typeface="Calibri"/>
              </a:rPr>
              <a:t>Slow</a:t>
            </a:r>
            <a:endParaRPr sz="2400">
              <a:latin typeface="Calibri"/>
              <a:cs typeface="Calibri"/>
            </a:endParaRPr>
          </a:p>
          <a:p>
            <a:pPr lvl="2" marL="605155" indent="-182880">
              <a:lnSpc>
                <a:spcPct val="100000"/>
              </a:lnSpc>
              <a:spcBef>
                <a:spcPts val="420"/>
              </a:spcBef>
              <a:buClr>
                <a:srgbClr val="295B92"/>
              </a:buClr>
              <a:buChar char="◦"/>
              <a:tabLst>
                <a:tab pos="605155" algn="l"/>
              </a:tabLst>
            </a:pPr>
            <a:r>
              <a:rPr dirty="0" sz="2000" spc="-10">
                <a:latin typeface="Calibri"/>
                <a:cs typeface="Calibri"/>
              </a:rPr>
              <a:t>Naïve </a:t>
            </a:r>
            <a:r>
              <a:rPr dirty="0" sz="2000" spc="-5">
                <a:latin typeface="Calibri"/>
                <a:cs typeface="Calibri"/>
              </a:rPr>
              <a:t>algorithm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baseline="25641" sz="1950" spc="-7">
                <a:latin typeface="Calibri"/>
                <a:cs typeface="Calibri"/>
              </a:rPr>
              <a:t>3</a:t>
            </a:r>
            <a:endParaRPr baseline="25641" sz="1950">
              <a:latin typeface="Calibri"/>
              <a:cs typeface="Calibri"/>
            </a:endParaRPr>
          </a:p>
          <a:p>
            <a:pPr lvl="2" marL="605155" indent="-182880">
              <a:lnSpc>
                <a:spcPct val="100000"/>
              </a:lnSpc>
              <a:spcBef>
                <a:spcPts val="400"/>
              </a:spcBef>
              <a:buClr>
                <a:srgbClr val="295B92"/>
              </a:buClr>
              <a:buChar char="◦"/>
              <a:tabLst>
                <a:tab pos="605155" algn="l"/>
              </a:tabLst>
            </a:pPr>
            <a:r>
              <a:rPr dirty="0" sz="2000" spc="-5">
                <a:latin typeface="Calibri"/>
                <a:cs typeface="Calibri"/>
              </a:rPr>
              <a:t>n</a:t>
            </a:r>
            <a:r>
              <a:rPr dirty="0" baseline="25641" sz="1950" spc="-7">
                <a:latin typeface="Calibri"/>
                <a:cs typeface="Calibri"/>
              </a:rPr>
              <a:t>2 </a:t>
            </a:r>
            <a:r>
              <a:rPr dirty="0" sz="2000" spc="-5">
                <a:latin typeface="Calibri"/>
                <a:cs typeface="Calibri"/>
              </a:rPr>
              <a:t>algorithms </a:t>
            </a:r>
            <a:r>
              <a:rPr dirty="0" sz="2000" spc="-15">
                <a:latin typeface="Calibri"/>
                <a:cs typeface="Calibri"/>
              </a:rPr>
              <a:t>exist for </a:t>
            </a:r>
            <a:r>
              <a:rPr dirty="0" sz="2000">
                <a:latin typeface="Calibri"/>
                <a:cs typeface="Calibri"/>
              </a:rPr>
              <a:t>some </a:t>
            </a:r>
            <a:r>
              <a:rPr dirty="0" sz="2000" spc="-10">
                <a:latin typeface="Calibri"/>
                <a:cs typeface="Calibri"/>
              </a:rPr>
              <a:t>linkage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criteria</a:t>
            </a:r>
            <a:endParaRPr sz="2000">
              <a:latin typeface="Calibri"/>
              <a:cs typeface="Calibri"/>
            </a:endParaRPr>
          </a:p>
          <a:p>
            <a:pPr marL="189230" indent="-151765">
              <a:lnSpc>
                <a:spcPct val="100000"/>
              </a:lnSpc>
              <a:spcBef>
                <a:spcPts val="120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89865" algn="l"/>
              </a:tabLst>
            </a:pPr>
            <a:r>
              <a:rPr dirty="0" sz="2600" spc="-10">
                <a:latin typeface="Calibri"/>
                <a:cs typeface="Calibri"/>
              </a:rPr>
              <a:t>K-means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5">
                <a:latin typeface="Calibri"/>
                <a:cs typeface="Calibri"/>
              </a:rPr>
              <a:t>much </a:t>
            </a:r>
            <a:r>
              <a:rPr dirty="0" sz="2600" spc="-25">
                <a:latin typeface="Calibri"/>
                <a:cs typeface="Calibri"/>
              </a:rPr>
              <a:t>faster </a:t>
            </a:r>
            <a:r>
              <a:rPr dirty="0" sz="2600" spc="-10">
                <a:latin typeface="Calibri"/>
                <a:cs typeface="Calibri"/>
              </a:rPr>
              <a:t>greedy</a:t>
            </a:r>
            <a:r>
              <a:rPr dirty="0" sz="2600" spc="3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algorithm</a:t>
            </a:r>
            <a:endParaRPr sz="2600">
              <a:latin typeface="Calibri"/>
              <a:cs typeface="Calibri"/>
            </a:endParaRPr>
          </a:p>
          <a:p>
            <a:pPr lvl="1" marL="422275" indent="-183515">
              <a:lnSpc>
                <a:spcPct val="100000"/>
              </a:lnSpc>
              <a:spcBef>
                <a:spcPts val="180"/>
              </a:spcBef>
              <a:buClr>
                <a:srgbClr val="295B92"/>
              </a:buClr>
              <a:buChar char="◦"/>
              <a:tabLst>
                <a:tab pos="422275" algn="l"/>
              </a:tabLst>
            </a:pPr>
            <a:r>
              <a:rPr dirty="0" sz="2400" spc="-10">
                <a:latin typeface="Calibri"/>
                <a:cs typeface="Calibri"/>
              </a:rPr>
              <a:t>Most </a:t>
            </a:r>
            <a:r>
              <a:rPr dirty="0" sz="2400" spc="-5">
                <a:latin typeface="Calibri"/>
                <a:cs typeface="Calibri"/>
              </a:rPr>
              <a:t>useful </a:t>
            </a:r>
            <a:r>
              <a:rPr dirty="0" sz="2400">
                <a:latin typeface="Calibri"/>
                <a:cs typeface="Calibri"/>
              </a:rPr>
              <a:t>when </a:t>
            </a:r>
            <a:r>
              <a:rPr dirty="0" sz="2400" spc="-15">
                <a:latin typeface="Calibri"/>
                <a:cs typeface="Calibri"/>
              </a:rPr>
              <a:t>you </a:t>
            </a:r>
            <a:r>
              <a:rPr dirty="0" sz="2400" spc="-5">
                <a:latin typeface="Calibri"/>
                <a:cs typeface="Calibri"/>
              </a:rPr>
              <a:t>know how </a:t>
            </a:r>
            <a:r>
              <a:rPr dirty="0" sz="2400" spc="-15">
                <a:latin typeface="Calibri"/>
                <a:cs typeface="Calibri"/>
              </a:rPr>
              <a:t>many clusters </a:t>
            </a:r>
            <a:r>
              <a:rPr dirty="0" sz="2400" spc="-10">
                <a:latin typeface="Calibri"/>
                <a:cs typeface="Calibri"/>
              </a:rPr>
              <a:t>you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want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76161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10"/>
              <a:t>6.0002 </a:t>
            </a:r>
            <a:r>
              <a:rPr dirty="0" spc="-5"/>
              <a:t>LECTURE</a:t>
            </a:r>
            <a:r>
              <a:rPr dirty="0" spc="-75"/>
              <a:t> </a:t>
            </a:r>
            <a:r>
              <a:rPr dirty="0" spc="-10"/>
              <a:t>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Guttag, John</dc:creator>
  <dc:title>MIT6_0002F16_Lecture 12</dc:title>
  <dcterms:created xsi:type="dcterms:W3CDTF">2020-08-20T06:33:49Z</dcterms:created>
  <dcterms:modified xsi:type="dcterms:W3CDTF">2020-08-20T06:33:49Z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2016-12-06T00:00:00Z</vt:filetime>
  </property>
  <property fmtid="{D5CDD505-2E9C-101B-9397-08002B2CF9AE}" pid="3" name="Creator">
    <vt:lpwstr>PowerPoint</vt:lpwstr>
  </property>
  <property fmtid="{D5CDD505-2E9C-101B-9397-08002B2CF9AE}" pid="4" name="LastSaved">
    <vt:filetime>2020-08-20T00:00:00Z</vt:filetime>
  </property>
</Properties>
</file>