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"/>
          <p:cNvSpPr txBox="1"/>
          <p:nvPr/>
        </p:nvSpPr>
        <p:spPr>
          <a:xfrm>
            <a:off x="605131" y="475063"/>
            <a:ext cx="30086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</a:t>
            </a:r>
          </a:p>
        </p:txBody>
      </p:sp>
      <p:sp>
        <p:nvSpPr>
          <p:cNvPr id="129" name="Best Practices"/>
          <p:cNvSpPr txBox="1"/>
          <p:nvPr/>
        </p:nvSpPr>
        <p:spPr>
          <a:xfrm>
            <a:off x="1044964" y="3545993"/>
            <a:ext cx="83019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Best Practices</a:t>
            </a:r>
          </a:p>
        </p:txBody>
      </p:sp>
      <p:sp>
        <p:nvSpPr>
          <p:cNvPr id="130" name="Problems"/>
          <p:cNvSpPr txBox="1"/>
          <p:nvPr/>
        </p:nvSpPr>
        <p:spPr>
          <a:xfrm>
            <a:off x="10683342" y="3545993"/>
            <a:ext cx="54533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131" name="Solutions"/>
          <p:cNvSpPr txBox="1"/>
          <p:nvPr/>
        </p:nvSpPr>
        <p:spPr>
          <a:xfrm>
            <a:off x="17566456" y="3545993"/>
            <a:ext cx="5266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Solutions</a:t>
            </a:r>
          </a:p>
        </p:txBody>
      </p:sp>
      <p:sp>
        <p:nvSpPr>
          <p:cNvPr id="132" name="Singleton"/>
          <p:cNvSpPr txBox="1"/>
          <p:nvPr/>
        </p:nvSpPr>
        <p:spPr>
          <a:xfrm>
            <a:off x="5536836" y="7369785"/>
            <a:ext cx="54076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Singleton</a:t>
            </a:r>
          </a:p>
        </p:txBody>
      </p:sp>
      <p:sp>
        <p:nvSpPr>
          <p:cNvPr id="133" name="MVC"/>
          <p:cNvSpPr txBox="1"/>
          <p:nvPr/>
        </p:nvSpPr>
        <p:spPr>
          <a:xfrm>
            <a:off x="15359526" y="7369785"/>
            <a:ext cx="28651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MVC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28" grpId="1"/>
      <p:bldP build="whole" bldLvl="1" animBg="1" rev="0" advAuto="0" spid="130" grpId="3"/>
      <p:bldP build="whole" bldLvl="1" animBg="1" rev="0" advAuto="0" spid="131" grpId="4"/>
      <p:bldP build="whole" bldLvl="1" animBg="1" rev="0" advAuto="0" spid="132" grpId="5"/>
      <p:bldP build="whole" bldLvl="1" animBg="1" rev="0" advAuto="0" spid="133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ehavioral Patterns"/>
          <p:cNvSpPr txBox="1"/>
          <p:nvPr/>
        </p:nvSpPr>
        <p:spPr>
          <a:xfrm>
            <a:off x="432191" y="660664"/>
            <a:ext cx="89413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Behavioral Patterns</a:t>
            </a:r>
          </a:p>
        </p:txBody>
      </p:sp>
      <p:sp>
        <p:nvSpPr>
          <p:cNvPr id="189" name="Template Method"/>
          <p:cNvSpPr txBox="1"/>
          <p:nvPr/>
        </p:nvSpPr>
        <p:spPr>
          <a:xfrm>
            <a:off x="8432742" y="7399732"/>
            <a:ext cx="7962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Template Method</a:t>
            </a:r>
          </a:p>
        </p:txBody>
      </p:sp>
      <p:sp>
        <p:nvSpPr>
          <p:cNvPr id="190" name="Observer"/>
          <p:cNvSpPr txBox="1"/>
          <p:nvPr/>
        </p:nvSpPr>
        <p:spPr>
          <a:xfrm>
            <a:off x="8573975" y="9397911"/>
            <a:ext cx="4347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Observer</a:t>
            </a:r>
          </a:p>
        </p:txBody>
      </p:sp>
      <p:sp>
        <p:nvSpPr>
          <p:cNvPr id="191" name="Command"/>
          <p:cNvSpPr txBox="1"/>
          <p:nvPr/>
        </p:nvSpPr>
        <p:spPr>
          <a:xfrm>
            <a:off x="8319975" y="3031108"/>
            <a:ext cx="4855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2" name="Interpreter"/>
          <p:cNvSpPr txBox="1"/>
          <p:nvPr/>
        </p:nvSpPr>
        <p:spPr>
          <a:xfrm>
            <a:off x="8214311" y="5215420"/>
            <a:ext cx="5067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Interpreter</a:t>
            </a:r>
          </a:p>
        </p:txBody>
      </p:sp>
      <p:sp>
        <p:nvSpPr>
          <p:cNvPr id="193" name="Visitor"/>
          <p:cNvSpPr txBox="1"/>
          <p:nvPr/>
        </p:nvSpPr>
        <p:spPr>
          <a:xfrm>
            <a:off x="8707042" y="11396091"/>
            <a:ext cx="28615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Visitor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4"/>
      <p:bldP build="whole" bldLvl="1" animBg="1" rev="0" advAuto="0" spid="190" grpId="5"/>
      <p:bldP build="whole" bldLvl="1" animBg="1" rev="0" advAuto="0" spid="192" grpId="3"/>
      <p:bldP build="whole" bldLvl="1" animBg="1" rev="0" advAuto="0" spid="191" grpId="2"/>
      <p:bldP build="whole" bldLvl="1" animBg="1" rev="0" advAuto="0" spid="188" grpId="1"/>
      <p:bldP build="whole" bldLvl="1" animBg="1" rev="0" advAuto="0" spid="193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ata Access Layer"/>
          <p:cNvSpPr/>
          <p:nvPr/>
        </p:nvSpPr>
        <p:spPr>
          <a:xfrm>
            <a:off x="9068819" y="11560066"/>
            <a:ext cx="641050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Access Layer</a:t>
            </a:r>
          </a:p>
        </p:txBody>
      </p:sp>
      <p:sp>
        <p:nvSpPr>
          <p:cNvPr id="196" name="Service Layer"/>
          <p:cNvSpPr/>
          <p:nvPr/>
        </p:nvSpPr>
        <p:spPr>
          <a:xfrm>
            <a:off x="9068819" y="7535614"/>
            <a:ext cx="641050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Layer</a:t>
            </a:r>
          </a:p>
        </p:txBody>
      </p:sp>
      <p:sp>
        <p:nvSpPr>
          <p:cNvPr id="197" name="Presentation Layer"/>
          <p:cNvSpPr/>
          <p:nvPr/>
        </p:nvSpPr>
        <p:spPr>
          <a:xfrm>
            <a:off x="4163757" y="3511162"/>
            <a:ext cx="6410502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Presentation Layer</a:t>
            </a:r>
          </a:p>
        </p:txBody>
      </p:sp>
      <p:sp>
        <p:nvSpPr>
          <p:cNvPr id="198" name="Integration Layer"/>
          <p:cNvSpPr/>
          <p:nvPr/>
        </p:nvSpPr>
        <p:spPr>
          <a:xfrm>
            <a:off x="13809741" y="3511162"/>
            <a:ext cx="6410502" cy="1270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Integration Layer</a:t>
            </a:r>
          </a:p>
        </p:txBody>
      </p:sp>
      <p:sp>
        <p:nvSpPr>
          <p:cNvPr id="199" name="Line"/>
          <p:cNvSpPr/>
          <p:nvPr/>
        </p:nvSpPr>
        <p:spPr>
          <a:xfrm>
            <a:off x="9628042" y="5407774"/>
            <a:ext cx="1" cy="189156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12274069" y="9237059"/>
            <a:ext cx="1" cy="189156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14956038" y="5534774"/>
            <a:ext cx="1" cy="189156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2" name="Java EE Pattern Catalog"/>
          <p:cNvSpPr txBox="1"/>
          <p:nvPr/>
        </p:nvSpPr>
        <p:spPr>
          <a:xfrm>
            <a:off x="336674" y="536186"/>
            <a:ext cx="111429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Java EE Pattern Catalog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6"/>
      <p:bldP build="whole" bldLvl="1" animBg="1" rev="0" advAuto="0" spid="197" grpId="4"/>
      <p:bldP build="whole" bldLvl="1" animBg="1" rev="0" advAuto="0" spid="199" grpId="7"/>
      <p:bldP build="whole" bldLvl="1" animBg="1" rev="0" advAuto="0" spid="202" grpId="1"/>
      <p:bldP build="whole" bldLvl="1" animBg="1" rev="0" advAuto="0" spid="196" grpId="3"/>
      <p:bldP build="whole" bldLvl="1" animBg="1" rev="0" advAuto="0" spid="195" grpId="2"/>
      <p:bldP build="whole" bldLvl="1" animBg="1" rev="0" advAuto="0" spid="198" grpId="5"/>
      <p:bldP build="whole" bldLvl="1" animBg="1" rev="0" advAuto="0" spid="201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esentation Layer"/>
          <p:cNvSpPr txBox="1"/>
          <p:nvPr/>
        </p:nvSpPr>
        <p:spPr>
          <a:xfrm>
            <a:off x="693017" y="802456"/>
            <a:ext cx="85664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Presentation Layer</a:t>
            </a:r>
          </a:p>
        </p:txBody>
      </p:sp>
      <p:sp>
        <p:nvSpPr>
          <p:cNvPr id="205" name="Intercepting Filter"/>
          <p:cNvSpPr txBox="1"/>
          <p:nvPr/>
        </p:nvSpPr>
        <p:spPr>
          <a:xfrm>
            <a:off x="8163306" y="3658723"/>
            <a:ext cx="80573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Intercepting Filter</a:t>
            </a:r>
          </a:p>
        </p:txBody>
      </p:sp>
      <p:sp>
        <p:nvSpPr>
          <p:cNvPr id="206" name="Front Controller"/>
          <p:cNvSpPr txBox="1"/>
          <p:nvPr/>
        </p:nvSpPr>
        <p:spPr>
          <a:xfrm>
            <a:off x="8253104" y="6197600"/>
            <a:ext cx="70789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Front Controller</a:t>
            </a:r>
          </a:p>
        </p:txBody>
      </p:sp>
      <p:sp>
        <p:nvSpPr>
          <p:cNvPr id="207" name="MVC"/>
          <p:cNvSpPr txBox="1"/>
          <p:nvPr/>
        </p:nvSpPr>
        <p:spPr>
          <a:xfrm>
            <a:off x="8205403" y="8736476"/>
            <a:ext cx="23149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MVC</a:t>
            </a:r>
          </a:p>
        </p:txBody>
      </p:sp>
      <p:sp>
        <p:nvSpPr>
          <p:cNvPr id="208" name="Context Object"/>
          <p:cNvSpPr txBox="1"/>
          <p:nvPr/>
        </p:nvSpPr>
        <p:spPr>
          <a:xfrm>
            <a:off x="8319145" y="11275352"/>
            <a:ext cx="6946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Context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5"/>
      <p:bldP build="whole" bldLvl="1" animBg="1" rev="0" advAuto="0" spid="204" grpId="1"/>
      <p:bldP build="whole" bldLvl="1" animBg="1" rev="0" advAuto="0" spid="206" grpId="3"/>
      <p:bldP build="whole" bldLvl="1" animBg="1" rev="0" advAuto="0" spid="207" grpId="4"/>
      <p:bldP build="whole" bldLvl="1" animBg="1" rev="0" advAuto="0" spid="20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Business Layer"/>
          <p:cNvSpPr txBox="1"/>
          <p:nvPr/>
        </p:nvSpPr>
        <p:spPr>
          <a:xfrm>
            <a:off x="847273" y="769172"/>
            <a:ext cx="7059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Business Layer</a:t>
            </a:r>
          </a:p>
        </p:txBody>
      </p:sp>
      <p:sp>
        <p:nvSpPr>
          <p:cNvPr id="211" name="Business Delegate"/>
          <p:cNvSpPr txBox="1"/>
          <p:nvPr/>
        </p:nvSpPr>
        <p:spPr>
          <a:xfrm>
            <a:off x="7871714" y="3658723"/>
            <a:ext cx="8640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Business Delegate</a:t>
            </a:r>
          </a:p>
        </p:txBody>
      </p:sp>
      <p:sp>
        <p:nvSpPr>
          <p:cNvPr id="212" name="Transer Object"/>
          <p:cNvSpPr txBox="1"/>
          <p:nvPr/>
        </p:nvSpPr>
        <p:spPr>
          <a:xfrm>
            <a:off x="7961639" y="6197599"/>
            <a:ext cx="67965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Transer Object</a:t>
            </a:r>
          </a:p>
        </p:txBody>
      </p:sp>
      <p:sp>
        <p:nvSpPr>
          <p:cNvPr id="213" name="Session Facade"/>
          <p:cNvSpPr txBox="1"/>
          <p:nvPr/>
        </p:nvSpPr>
        <p:spPr>
          <a:xfrm>
            <a:off x="8093084" y="8736474"/>
            <a:ext cx="73990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Session Facade</a:t>
            </a:r>
          </a:p>
        </p:txBody>
      </p:sp>
      <p:sp>
        <p:nvSpPr>
          <p:cNvPr id="214" name="Service Locator"/>
          <p:cNvSpPr txBox="1"/>
          <p:nvPr/>
        </p:nvSpPr>
        <p:spPr>
          <a:xfrm>
            <a:off x="8177920" y="11275352"/>
            <a:ext cx="72293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Locator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5"/>
      <p:bldP build="whole" bldLvl="1" animBg="1" rev="0" advAuto="0" spid="212" grpId="3"/>
      <p:bldP build="whole" bldLvl="1" animBg="1" rev="0" advAuto="0" spid="210" grpId="1"/>
      <p:bldP build="whole" bldLvl="1" animBg="1" rev="0" advAuto="0" spid="211" grpId="2"/>
      <p:bldP build="whole" bldLvl="1" animBg="1" rev="0" advAuto="0" spid="213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ata Access Layer"/>
          <p:cNvSpPr txBox="1"/>
          <p:nvPr/>
        </p:nvSpPr>
        <p:spPr>
          <a:xfrm>
            <a:off x="499185" y="769172"/>
            <a:ext cx="87543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Access Layer</a:t>
            </a:r>
          </a:p>
        </p:txBody>
      </p:sp>
      <p:sp>
        <p:nvSpPr>
          <p:cNvPr id="217" name="Data Access Object"/>
          <p:cNvSpPr txBox="1"/>
          <p:nvPr/>
        </p:nvSpPr>
        <p:spPr>
          <a:xfrm>
            <a:off x="7560817" y="3658723"/>
            <a:ext cx="92623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Access Object</a:t>
            </a:r>
          </a:p>
        </p:txBody>
      </p:sp>
      <p:sp>
        <p:nvSpPr>
          <p:cNvPr id="218" name="Integration Layer"/>
          <p:cNvSpPr txBox="1"/>
          <p:nvPr/>
        </p:nvSpPr>
        <p:spPr>
          <a:xfrm>
            <a:off x="346854" y="7086949"/>
            <a:ext cx="77942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Integration Layer</a:t>
            </a:r>
          </a:p>
        </p:txBody>
      </p:sp>
      <p:sp>
        <p:nvSpPr>
          <p:cNvPr id="219" name="Service Activator"/>
          <p:cNvSpPr txBox="1"/>
          <p:nvPr/>
        </p:nvSpPr>
        <p:spPr>
          <a:xfrm>
            <a:off x="8295385" y="9676946"/>
            <a:ext cx="7793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Activator</a:t>
            </a:r>
          </a:p>
        </p:txBody>
      </p:sp>
      <p:sp>
        <p:nvSpPr>
          <p:cNvPr id="220" name="Web Service Broker"/>
          <p:cNvSpPr txBox="1"/>
          <p:nvPr/>
        </p:nvSpPr>
        <p:spPr>
          <a:xfrm>
            <a:off x="8329333" y="11800971"/>
            <a:ext cx="91109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Web Service Broker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3"/>
      <p:bldP build="whole" bldLvl="1" animBg="1" rev="0" advAuto="0" spid="216" grpId="1"/>
      <p:bldP build="whole" bldLvl="1" animBg="1" rev="0" advAuto="0" spid="217" grpId="2"/>
      <p:bldP build="whole" bldLvl="1" animBg="1" rev="0" advAuto="0" spid="219" grpId="4"/>
      <p:bldP build="whole" bldLvl="1" animBg="1" rev="0" advAuto="0" spid="220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bstract Factory"/>
          <p:cNvSpPr txBox="1"/>
          <p:nvPr/>
        </p:nvSpPr>
        <p:spPr>
          <a:xfrm>
            <a:off x="519078" y="528349"/>
            <a:ext cx="7642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Abstract Factory</a:t>
            </a:r>
          </a:p>
        </p:txBody>
      </p:sp>
      <p:sp>
        <p:nvSpPr>
          <p:cNvPr id="223" name="Factory of Factories"/>
          <p:cNvSpPr txBox="1"/>
          <p:nvPr/>
        </p:nvSpPr>
        <p:spPr>
          <a:xfrm>
            <a:off x="1493971" y="2210046"/>
            <a:ext cx="91119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Factory of Factories</a:t>
            </a:r>
          </a:p>
        </p:txBody>
      </p:sp>
      <p:sp>
        <p:nvSpPr>
          <p:cNvPr id="224" name="JAXP"/>
          <p:cNvSpPr txBox="1"/>
          <p:nvPr/>
        </p:nvSpPr>
        <p:spPr>
          <a:xfrm>
            <a:off x="3323746" y="4600386"/>
            <a:ext cx="2541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JAXP</a:t>
            </a:r>
          </a:p>
        </p:txBody>
      </p:sp>
      <p:sp>
        <p:nvSpPr>
          <p:cNvPr id="225" name="DocumentBuilderFactory"/>
          <p:cNvSpPr txBox="1"/>
          <p:nvPr/>
        </p:nvSpPr>
        <p:spPr>
          <a:xfrm>
            <a:off x="5359896" y="6684341"/>
            <a:ext cx="114254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DocumentBuilderFactory</a:t>
            </a:r>
          </a:p>
        </p:txBody>
      </p:sp>
      <p:sp>
        <p:nvSpPr>
          <p:cNvPr id="226" name="DocumentBuilder"/>
          <p:cNvSpPr txBox="1"/>
          <p:nvPr/>
        </p:nvSpPr>
        <p:spPr>
          <a:xfrm>
            <a:off x="9108782" y="8768296"/>
            <a:ext cx="8018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DocumentBuilder</a:t>
            </a:r>
          </a:p>
        </p:txBody>
      </p:sp>
      <p:sp>
        <p:nvSpPr>
          <p:cNvPr id="227" name="Document"/>
          <p:cNvSpPr txBox="1"/>
          <p:nvPr/>
        </p:nvSpPr>
        <p:spPr>
          <a:xfrm>
            <a:off x="14020169" y="11343116"/>
            <a:ext cx="4801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3"/>
      <p:bldP build="whole" bldLvl="1" animBg="1" rev="0" advAuto="0" spid="222" grpId="1"/>
      <p:bldP build="whole" bldLvl="1" animBg="1" rev="0" advAuto="0" spid="223" grpId="2"/>
      <p:bldP build="whole" bldLvl="1" animBg="1" rev="0" advAuto="0" spid="227" grpId="4"/>
      <p:bldP build="whole" bldLvl="1" animBg="1" rev="0" advAuto="0" spid="226" grpId="5"/>
      <p:bldP build="whole" bldLvl="1" animBg="1" rev="0" advAuto="0" spid="225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ao"/>
          <p:cNvSpPr txBox="1"/>
          <p:nvPr/>
        </p:nvSpPr>
        <p:spPr>
          <a:xfrm>
            <a:off x="4626493" y="3707282"/>
            <a:ext cx="12788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Dao</a:t>
            </a:r>
          </a:p>
        </p:txBody>
      </p:sp>
      <p:sp>
        <p:nvSpPr>
          <p:cNvPr id="230" name="XMLEmpDao"/>
          <p:cNvSpPr txBox="1"/>
          <p:nvPr/>
        </p:nvSpPr>
        <p:spPr>
          <a:xfrm>
            <a:off x="1216974" y="7145002"/>
            <a:ext cx="385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XMLEmpDao</a:t>
            </a:r>
          </a:p>
        </p:txBody>
      </p:sp>
      <p:sp>
        <p:nvSpPr>
          <p:cNvPr id="231" name="DBEmpDao"/>
          <p:cNvSpPr txBox="1"/>
          <p:nvPr/>
        </p:nvSpPr>
        <p:spPr>
          <a:xfrm>
            <a:off x="7097927" y="7145002"/>
            <a:ext cx="34658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DBEmpDao</a:t>
            </a:r>
          </a:p>
        </p:txBody>
      </p:sp>
      <p:sp>
        <p:nvSpPr>
          <p:cNvPr id="232" name="DaoAbstractFactory"/>
          <p:cNvSpPr txBox="1"/>
          <p:nvPr/>
        </p:nvSpPr>
        <p:spPr>
          <a:xfrm>
            <a:off x="15773070" y="7621360"/>
            <a:ext cx="58077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DaoAbstractFactory</a:t>
            </a:r>
          </a:p>
        </p:txBody>
      </p:sp>
      <p:sp>
        <p:nvSpPr>
          <p:cNvPr id="233" name="XMLDaoFactory"/>
          <p:cNvSpPr txBox="1"/>
          <p:nvPr/>
        </p:nvSpPr>
        <p:spPr>
          <a:xfrm>
            <a:off x="13272023" y="10009446"/>
            <a:ext cx="46780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XMLDaoFactory</a:t>
            </a:r>
          </a:p>
        </p:txBody>
      </p:sp>
      <p:sp>
        <p:nvSpPr>
          <p:cNvPr id="234" name="DBDaoFactory"/>
          <p:cNvSpPr txBox="1"/>
          <p:nvPr/>
        </p:nvSpPr>
        <p:spPr>
          <a:xfrm>
            <a:off x="19916390" y="10009446"/>
            <a:ext cx="42900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DBDaoFactory</a:t>
            </a:r>
          </a:p>
        </p:txBody>
      </p:sp>
      <p:sp>
        <p:nvSpPr>
          <p:cNvPr id="235" name="DaoProducer"/>
          <p:cNvSpPr txBox="1"/>
          <p:nvPr/>
        </p:nvSpPr>
        <p:spPr>
          <a:xfrm>
            <a:off x="16737635" y="3707282"/>
            <a:ext cx="38785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DaoProducer</a:t>
            </a:r>
          </a:p>
        </p:txBody>
      </p:sp>
      <p:sp>
        <p:nvSpPr>
          <p:cNvPr id="236" name="DAO Factory"/>
          <p:cNvSpPr txBox="1"/>
          <p:nvPr/>
        </p:nvSpPr>
        <p:spPr>
          <a:xfrm>
            <a:off x="730848" y="662702"/>
            <a:ext cx="52687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DAO Factory</a:t>
            </a:r>
          </a:p>
        </p:txBody>
      </p:sp>
      <p:sp>
        <p:nvSpPr>
          <p:cNvPr id="237" name="Line"/>
          <p:cNvSpPr/>
          <p:nvPr/>
        </p:nvSpPr>
        <p:spPr>
          <a:xfrm flipH="1" flipV="1">
            <a:off x="5871574" y="4701905"/>
            <a:ext cx="1594696" cy="15946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18676925" y="5289072"/>
            <a:ext cx="1" cy="22516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Line"/>
          <p:cNvSpPr/>
          <p:nvPr/>
        </p:nvSpPr>
        <p:spPr>
          <a:xfrm flipV="1">
            <a:off x="3372974" y="4828905"/>
            <a:ext cx="1594697" cy="15946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 flipH="1" flipV="1">
            <a:off x="19879713" y="8437181"/>
            <a:ext cx="1625527" cy="15961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V="1">
            <a:off x="14951922" y="8565630"/>
            <a:ext cx="1594696" cy="15946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XMLDeptDao"/>
          <p:cNvSpPr txBox="1"/>
          <p:nvPr/>
        </p:nvSpPr>
        <p:spPr>
          <a:xfrm>
            <a:off x="1181414" y="9300692"/>
            <a:ext cx="39249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XMLDeptDao</a:t>
            </a:r>
          </a:p>
        </p:txBody>
      </p:sp>
      <p:sp>
        <p:nvSpPr>
          <p:cNvPr id="243" name="DBDeptDao"/>
          <p:cNvSpPr txBox="1"/>
          <p:nvPr/>
        </p:nvSpPr>
        <p:spPr>
          <a:xfrm>
            <a:off x="7062367" y="9300692"/>
            <a:ext cx="3536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DBDeptDao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7"/>
      <p:bldP build="whole" bldLvl="1" animBg="1" rev="0" advAuto="0" spid="241" grpId="12"/>
      <p:bldP build="whole" bldLvl="1" animBg="1" rev="0" advAuto="0" spid="234" grpId="9"/>
      <p:bldP build="whole" bldLvl="1" animBg="1" rev="0" advAuto="0" spid="239" grpId="4"/>
      <p:bldP build="whole" bldLvl="1" animBg="1" rev="0" advAuto="0" spid="238" grpId="15"/>
      <p:bldP build="whole" bldLvl="1" animBg="1" rev="0" advAuto="0" spid="231" grpId="5"/>
      <p:bldP build="whole" bldLvl="1" animBg="1" rev="0" advAuto="0" spid="236" grpId="1"/>
      <p:bldP build="whole" bldLvl="1" animBg="1" rev="0" advAuto="0" spid="230" grpId="3"/>
      <p:bldP build="whole" bldLvl="1" animBg="1" rev="0" advAuto="0" spid="232" grpId="11"/>
      <p:bldP build="whole" bldLvl="1" animBg="1" rev="0" advAuto="0" spid="237" grpId="6"/>
      <p:bldP build="whole" bldLvl="1" animBg="1" rev="0" advAuto="0" spid="243" grpId="8"/>
      <p:bldP build="whole" bldLvl="1" animBg="1" rev="0" advAuto="0" spid="240" grpId="13"/>
      <p:bldP build="whole" bldLvl="1" animBg="1" rev="0" advAuto="0" spid="235" grpId="14"/>
      <p:bldP build="whole" bldLvl="1" animBg="1" rev="0" advAuto="0" spid="229" grpId="2"/>
      <p:bldP build="whole" bldLvl="1" animBg="1" rev="0" advAuto="0" spid="233" grpId="1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EmployeeDAO"/>
          <p:cNvSpPr txBox="1"/>
          <p:nvPr/>
        </p:nvSpPr>
        <p:spPr>
          <a:xfrm>
            <a:off x="5001278" y="2995977"/>
            <a:ext cx="71546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EmployeeDAO</a:t>
            </a:r>
          </a:p>
        </p:txBody>
      </p:sp>
      <p:sp>
        <p:nvSpPr>
          <p:cNvPr id="246" name="EmployeeDAOImpl"/>
          <p:cNvSpPr txBox="1"/>
          <p:nvPr/>
        </p:nvSpPr>
        <p:spPr>
          <a:xfrm>
            <a:off x="4154915" y="6714457"/>
            <a:ext cx="85578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EmployeeDAOImpl</a:t>
            </a:r>
          </a:p>
        </p:txBody>
      </p:sp>
      <p:sp>
        <p:nvSpPr>
          <p:cNvPr id="247" name="create"/>
          <p:cNvSpPr txBox="1"/>
          <p:nvPr/>
        </p:nvSpPr>
        <p:spPr>
          <a:xfrm>
            <a:off x="10232607" y="8315250"/>
            <a:ext cx="19030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248" name="DB"/>
          <p:cNvSpPr/>
          <p:nvPr/>
        </p:nvSpPr>
        <p:spPr>
          <a:xfrm>
            <a:off x="17713963" y="5834532"/>
            <a:ext cx="3321046" cy="3394765"/>
          </a:xfrm>
          <a:prstGeom prst="roundRect">
            <a:avLst>
              <a:gd name="adj" fmla="val 17878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8433824" y="4116985"/>
            <a:ext cx="1" cy="28428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12963295" y="7425657"/>
            <a:ext cx="475410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1" name="Employee"/>
          <p:cNvSpPr txBox="1"/>
          <p:nvPr/>
        </p:nvSpPr>
        <p:spPr>
          <a:xfrm>
            <a:off x="15095577" y="3795769"/>
            <a:ext cx="85578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Employee</a:t>
            </a:r>
          </a:p>
        </p:txBody>
      </p:sp>
      <p:sp>
        <p:nvSpPr>
          <p:cNvPr id="252" name="DAO"/>
          <p:cNvSpPr txBox="1"/>
          <p:nvPr/>
        </p:nvSpPr>
        <p:spPr>
          <a:xfrm>
            <a:off x="-1512259" y="287906"/>
            <a:ext cx="71546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7"/>
      <p:bldP build="whole" bldLvl="1" animBg="1" rev="0" advAuto="0" spid="251" grpId="1"/>
      <p:bldP build="whole" bldLvl="1" animBg="1" rev="0" advAuto="0" spid="249" grpId="4"/>
      <p:bldP build="whole" bldLvl="1" animBg="1" rev="0" advAuto="0" spid="248" grpId="2"/>
      <p:bldP build="whole" bldLvl="1" animBg="1" rev="0" advAuto="0" spid="250" grpId="6"/>
      <p:bldP build="whole" bldLvl="1" animBg="1" rev="0" advAuto="0" spid="246" grpId="5"/>
      <p:bldP build="whole" bldLvl="1" animBg="1" rev="0" advAuto="0" spid="252" grpId="8"/>
      <p:bldP build="whole" bldLvl="1" animBg="1" rev="0" advAuto="0" spid="24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dapter"/>
          <p:cNvSpPr txBox="1"/>
          <p:nvPr/>
        </p:nvSpPr>
        <p:spPr>
          <a:xfrm>
            <a:off x="422779" y="441149"/>
            <a:ext cx="378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Adapter</a:t>
            </a:r>
          </a:p>
        </p:txBody>
      </p:sp>
      <p:pic>
        <p:nvPicPr>
          <p:cNvPr id="255" name="adapter.jpg" descr="adapt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7118" y="2421780"/>
            <a:ext cx="8872440" cy="8872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WeatherFinder"/>
          <p:cNvSpPr txBox="1"/>
          <p:nvPr/>
        </p:nvSpPr>
        <p:spPr>
          <a:xfrm>
            <a:off x="16506382" y="1863674"/>
            <a:ext cx="50977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WeatherFinder</a:t>
            </a:r>
          </a:p>
        </p:txBody>
      </p:sp>
      <p:sp>
        <p:nvSpPr>
          <p:cNvPr id="258" name="WeatherFinderImpl"/>
          <p:cNvSpPr txBox="1"/>
          <p:nvPr/>
        </p:nvSpPr>
        <p:spPr>
          <a:xfrm>
            <a:off x="16505106" y="8522816"/>
            <a:ext cx="65791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WeatherFinderImpl</a:t>
            </a:r>
          </a:p>
        </p:txBody>
      </p:sp>
      <p:sp>
        <p:nvSpPr>
          <p:cNvPr id="259" name="WeatherUI"/>
          <p:cNvSpPr txBox="1"/>
          <p:nvPr/>
        </p:nvSpPr>
        <p:spPr>
          <a:xfrm>
            <a:off x="543650" y="6163433"/>
            <a:ext cx="37002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WeatherUI</a:t>
            </a:r>
          </a:p>
        </p:txBody>
      </p:sp>
      <p:sp>
        <p:nvSpPr>
          <p:cNvPr id="260" name="WeatherAdapter"/>
          <p:cNvSpPr txBox="1"/>
          <p:nvPr/>
        </p:nvSpPr>
        <p:spPr>
          <a:xfrm>
            <a:off x="6691122" y="4433319"/>
            <a:ext cx="56906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WeatherAdapter</a:t>
            </a:r>
          </a:p>
        </p:txBody>
      </p:sp>
      <p:sp>
        <p:nvSpPr>
          <p:cNvPr id="261" name="find(city)"/>
          <p:cNvSpPr txBox="1"/>
          <p:nvPr/>
        </p:nvSpPr>
        <p:spPr>
          <a:xfrm>
            <a:off x="18459931" y="10564111"/>
            <a:ext cx="3077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find(city)</a:t>
            </a:r>
          </a:p>
        </p:txBody>
      </p:sp>
      <p:sp>
        <p:nvSpPr>
          <p:cNvPr id="262" name="find(city)"/>
          <p:cNvSpPr txBox="1"/>
          <p:nvPr/>
        </p:nvSpPr>
        <p:spPr>
          <a:xfrm>
            <a:off x="18541582" y="3505754"/>
            <a:ext cx="3077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find(city)</a:t>
            </a:r>
          </a:p>
        </p:txBody>
      </p:sp>
      <p:sp>
        <p:nvSpPr>
          <p:cNvPr id="263" name="findTemperature(zipcode)"/>
          <p:cNvSpPr txBox="1"/>
          <p:nvPr/>
        </p:nvSpPr>
        <p:spPr>
          <a:xfrm>
            <a:off x="8185309" y="6349999"/>
            <a:ext cx="89077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findTemperature(zipcode)</a:t>
            </a:r>
          </a:p>
        </p:txBody>
      </p:sp>
      <p:sp>
        <p:nvSpPr>
          <p:cNvPr id="264" name="Line"/>
          <p:cNvSpPr/>
          <p:nvPr/>
        </p:nvSpPr>
        <p:spPr>
          <a:xfrm flipV="1">
            <a:off x="12637849" y="2807419"/>
            <a:ext cx="3684768" cy="238496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5" name="Line"/>
          <p:cNvSpPr/>
          <p:nvPr/>
        </p:nvSpPr>
        <p:spPr>
          <a:xfrm flipV="1">
            <a:off x="19890004" y="4757790"/>
            <a:ext cx="1" cy="33112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6" name="Line"/>
          <p:cNvSpPr/>
          <p:nvPr/>
        </p:nvSpPr>
        <p:spPr>
          <a:xfrm flipV="1">
            <a:off x="4480324" y="5465625"/>
            <a:ext cx="3069249" cy="929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7" name="zipcode"/>
          <p:cNvSpPr txBox="1"/>
          <p:nvPr/>
        </p:nvSpPr>
        <p:spPr>
          <a:xfrm>
            <a:off x="1916553" y="7672249"/>
            <a:ext cx="28666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zipcode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9"/>
      <p:bldP build="whole" bldLvl="1" animBg="1" rev="0" advAuto="0" spid="264" grpId="11"/>
      <p:bldP build="whole" bldLvl="1" animBg="1" rev="0" advAuto="0" spid="261" grpId="5"/>
      <p:bldP build="whole" bldLvl="1" animBg="1" rev="0" advAuto="0" spid="265" grpId="4"/>
      <p:bldP build="whole" bldLvl="1" animBg="1" rev="0" advAuto="0" spid="262" grpId="2"/>
      <p:bldP build="whole" bldLvl="1" animBg="1" rev="0" advAuto="0" spid="258" grpId="3"/>
      <p:bldP build="whole" bldLvl="1" animBg="1" rev="0" advAuto="0" spid="267" grpId="7"/>
      <p:bldP build="whole" bldLvl="1" animBg="1" rev="0" advAuto="0" spid="266" grpId="8"/>
      <p:bldP build="whole" bldLvl="1" animBg="1" rev="0" advAuto="0" spid="257" grpId="1"/>
      <p:bldP build="whole" bldLvl="1" animBg="1" rev="0" advAuto="0" spid="263" grpId="10"/>
      <p:bldP build="whole" bldLvl="1" animBg="1" rev="0" advAuto="0" spid="259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ivil Engineering"/>
          <p:cNvSpPr txBox="1"/>
          <p:nvPr/>
        </p:nvSpPr>
        <p:spPr>
          <a:xfrm>
            <a:off x="541770" y="758214"/>
            <a:ext cx="971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Civil Engineering</a:t>
            </a:r>
          </a:p>
        </p:txBody>
      </p:sp>
      <p:sp>
        <p:nvSpPr>
          <p:cNvPr id="136" name="Gang of four"/>
          <p:cNvSpPr txBox="1"/>
          <p:nvPr/>
        </p:nvSpPr>
        <p:spPr>
          <a:xfrm>
            <a:off x="1823651" y="4688644"/>
            <a:ext cx="72440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Gang of four</a:t>
            </a:r>
          </a:p>
        </p:txBody>
      </p:sp>
      <p:sp>
        <p:nvSpPr>
          <p:cNvPr id="137" name="Eric Gamma"/>
          <p:cNvSpPr txBox="1"/>
          <p:nvPr/>
        </p:nvSpPr>
        <p:spPr>
          <a:xfrm>
            <a:off x="4668621" y="7161686"/>
            <a:ext cx="717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Eric Gamma</a:t>
            </a:r>
          </a:p>
        </p:txBody>
      </p:sp>
      <p:sp>
        <p:nvSpPr>
          <p:cNvPr id="138" name="Richard Helm"/>
          <p:cNvSpPr txBox="1"/>
          <p:nvPr/>
        </p:nvSpPr>
        <p:spPr>
          <a:xfrm>
            <a:off x="14300255" y="7055047"/>
            <a:ext cx="78536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Richard Helm</a:t>
            </a:r>
          </a:p>
        </p:txBody>
      </p:sp>
      <p:sp>
        <p:nvSpPr>
          <p:cNvPr id="139" name="Ralph Johnson"/>
          <p:cNvSpPr txBox="1"/>
          <p:nvPr/>
        </p:nvSpPr>
        <p:spPr>
          <a:xfrm>
            <a:off x="4855060" y="9634727"/>
            <a:ext cx="85852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Ralph Johnson</a:t>
            </a:r>
          </a:p>
        </p:txBody>
      </p:sp>
      <p:sp>
        <p:nvSpPr>
          <p:cNvPr id="140" name="John Vlissides"/>
          <p:cNvSpPr txBox="1"/>
          <p:nvPr/>
        </p:nvSpPr>
        <p:spPr>
          <a:xfrm>
            <a:off x="14330748" y="9634727"/>
            <a:ext cx="8229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John Vlissides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8" grpId="4"/>
      <p:bldP build="whole" bldLvl="1" animBg="1" rev="0" advAuto="0" spid="139" grpId="5"/>
      <p:bldP build="whole" bldLvl="1" animBg="1" rev="0" advAuto="0" spid="137" grpId="3"/>
      <p:bldP build="whole" bldLvl="1" animBg="1" rev="0" advAuto="0" spid="135" grpId="1"/>
      <p:bldP build="whole" bldLvl="1" animBg="1" rev="0" advAuto="0" spid="140" grpId="6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Invoker"/>
          <p:cNvSpPr txBox="1"/>
          <p:nvPr/>
        </p:nvSpPr>
        <p:spPr>
          <a:xfrm>
            <a:off x="1688018" y="7253429"/>
            <a:ext cx="42786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Invoker</a:t>
            </a:r>
          </a:p>
        </p:txBody>
      </p:sp>
      <p:sp>
        <p:nvSpPr>
          <p:cNvPr id="270" name="Behavioral Pattern"/>
          <p:cNvSpPr txBox="1"/>
          <p:nvPr/>
        </p:nvSpPr>
        <p:spPr>
          <a:xfrm>
            <a:off x="12545974" y="840518"/>
            <a:ext cx="105130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Behavioral Pattern</a:t>
            </a:r>
          </a:p>
        </p:txBody>
      </p:sp>
      <p:sp>
        <p:nvSpPr>
          <p:cNvPr id="271" name="Command"/>
          <p:cNvSpPr txBox="1"/>
          <p:nvPr/>
        </p:nvSpPr>
        <p:spPr>
          <a:xfrm>
            <a:off x="9530656" y="7253429"/>
            <a:ext cx="6041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72" name="Receiver"/>
          <p:cNvSpPr txBox="1"/>
          <p:nvPr/>
        </p:nvSpPr>
        <p:spPr>
          <a:xfrm>
            <a:off x="18678451" y="7253429"/>
            <a:ext cx="51257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Receiver</a:t>
            </a:r>
          </a:p>
        </p:txBody>
      </p:sp>
      <p:sp>
        <p:nvSpPr>
          <p:cNvPr id="273" name="Line"/>
          <p:cNvSpPr/>
          <p:nvPr/>
        </p:nvSpPr>
        <p:spPr>
          <a:xfrm flipV="1">
            <a:off x="12781480" y="8855695"/>
            <a:ext cx="1" cy="27887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6386378" y="8317055"/>
            <a:ext cx="297855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75" name="Client"/>
          <p:cNvSpPr txBox="1"/>
          <p:nvPr/>
        </p:nvSpPr>
        <p:spPr>
          <a:xfrm>
            <a:off x="1868301" y="3383977"/>
            <a:ext cx="336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76" name="Line"/>
          <p:cNvSpPr/>
          <p:nvPr/>
        </p:nvSpPr>
        <p:spPr>
          <a:xfrm flipH="1">
            <a:off x="3446333" y="5098188"/>
            <a:ext cx="1" cy="206663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77" name="ConcreteCommand"/>
          <p:cNvSpPr txBox="1"/>
          <p:nvPr/>
        </p:nvSpPr>
        <p:spPr>
          <a:xfrm>
            <a:off x="9207380" y="11330410"/>
            <a:ext cx="1124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ConcreteCommand</a:t>
            </a:r>
          </a:p>
        </p:txBody>
      </p:sp>
      <p:sp>
        <p:nvSpPr>
          <p:cNvPr id="278" name="Line"/>
          <p:cNvSpPr/>
          <p:nvPr/>
        </p:nvSpPr>
        <p:spPr>
          <a:xfrm>
            <a:off x="15680452" y="8193229"/>
            <a:ext cx="297855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  <p:bldP build="whole" bldLvl="1" animBg="1" rev="0" advAuto="0" spid="270" grpId="2"/>
      <p:bldP build="whole" bldLvl="1" animBg="1" rev="0" advAuto="0" spid="274" grpId="4"/>
      <p:bldP build="whole" bldLvl="1" animBg="1" rev="0" advAuto="0" spid="276" grpId="8"/>
      <p:bldP build="whole" bldLvl="1" animBg="1" rev="0" advAuto="0" spid="275" grpId="7"/>
      <p:bldP build="whole" bldLvl="1" animBg="1" rev="0" advAuto="0" spid="269" grpId="3"/>
      <p:bldP build="whole" bldLvl="1" animBg="1" rev="0" advAuto="0" spid="278" grpId="5"/>
      <p:bldP build="whole" bldLvl="1" animBg="1" rev="0" advAuto="0" spid="277" grpId="9"/>
      <p:bldP build="whole" bldLvl="1" animBg="1" rev="0" advAuto="0" spid="273" grpId="10"/>
      <p:bldP build="whole" bldLvl="1" animBg="1" rev="0" advAuto="0" spid="272" grpId="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ommand"/>
          <p:cNvSpPr txBox="1"/>
          <p:nvPr/>
        </p:nvSpPr>
        <p:spPr>
          <a:xfrm>
            <a:off x="442277" y="736599"/>
            <a:ext cx="3077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81" name="Person"/>
          <p:cNvSpPr txBox="1"/>
          <p:nvPr/>
        </p:nvSpPr>
        <p:spPr>
          <a:xfrm>
            <a:off x="1774189" y="3454399"/>
            <a:ext cx="209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Person</a:t>
            </a:r>
          </a:p>
        </p:txBody>
      </p:sp>
      <p:sp>
        <p:nvSpPr>
          <p:cNvPr id="282" name="RemoteControl"/>
          <p:cNvSpPr txBox="1"/>
          <p:nvPr/>
        </p:nvSpPr>
        <p:spPr>
          <a:xfrm>
            <a:off x="11089957" y="3454399"/>
            <a:ext cx="43376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RemoteControl</a:t>
            </a:r>
          </a:p>
        </p:txBody>
      </p:sp>
      <p:sp>
        <p:nvSpPr>
          <p:cNvPr id="283" name="Command"/>
          <p:cNvSpPr txBox="1"/>
          <p:nvPr/>
        </p:nvSpPr>
        <p:spPr>
          <a:xfrm>
            <a:off x="13802677" y="6121399"/>
            <a:ext cx="3077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84" name="execute()"/>
          <p:cNvSpPr txBox="1"/>
          <p:nvPr/>
        </p:nvSpPr>
        <p:spPr>
          <a:xfrm>
            <a:off x="15137130" y="7442199"/>
            <a:ext cx="2796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execute()</a:t>
            </a:r>
          </a:p>
        </p:txBody>
      </p:sp>
      <p:sp>
        <p:nvSpPr>
          <p:cNvPr id="285" name="OnCommand"/>
          <p:cNvSpPr txBox="1"/>
          <p:nvPr/>
        </p:nvSpPr>
        <p:spPr>
          <a:xfrm>
            <a:off x="9391332" y="9601199"/>
            <a:ext cx="39249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OnCommand</a:t>
            </a:r>
          </a:p>
        </p:txBody>
      </p:sp>
      <p:sp>
        <p:nvSpPr>
          <p:cNvPr id="286" name="OffCommand"/>
          <p:cNvSpPr txBox="1"/>
          <p:nvPr/>
        </p:nvSpPr>
        <p:spPr>
          <a:xfrm>
            <a:off x="18871247" y="9601199"/>
            <a:ext cx="39135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OffCommand</a:t>
            </a:r>
          </a:p>
        </p:txBody>
      </p:sp>
      <p:sp>
        <p:nvSpPr>
          <p:cNvPr id="287" name="execute()"/>
          <p:cNvSpPr txBox="1"/>
          <p:nvPr/>
        </p:nvSpPr>
        <p:spPr>
          <a:xfrm>
            <a:off x="11200130" y="11277599"/>
            <a:ext cx="2796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execute()</a:t>
            </a:r>
          </a:p>
        </p:txBody>
      </p:sp>
      <p:sp>
        <p:nvSpPr>
          <p:cNvPr id="288" name="execute()"/>
          <p:cNvSpPr txBox="1"/>
          <p:nvPr/>
        </p:nvSpPr>
        <p:spPr>
          <a:xfrm>
            <a:off x="20674330" y="11277599"/>
            <a:ext cx="2796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execute()</a:t>
            </a:r>
          </a:p>
        </p:txBody>
      </p:sp>
      <p:sp>
        <p:nvSpPr>
          <p:cNvPr id="289" name="Television"/>
          <p:cNvSpPr txBox="1"/>
          <p:nvPr/>
        </p:nvSpPr>
        <p:spPr>
          <a:xfrm>
            <a:off x="1817687" y="9601199"/>
            <a:ext cx="2867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Television</a:t>
            </a:r>
          </a:p>
        </p:txBody>
      </p:sp>
      <p:sp>
        <p:nvSpPr>
          <p:cNvPr id="290" name="on()"/>
          <p:cNvSpPr txBox="1"/>
          <p:nvPr/>
        </p:nvSpPr>
        <p:spPr>
          <a:xfrm>
            <a:off x="3279139" y="10629899"/>
            <a:ext cx="12433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on()</a:t>
            </a:r>
          </a:p>
        </p:txBody>
      </p:sp>
      <p:sp>
        <p:nvSpPr>
          <p:cNvPr id="291" name="off()"/>
          <p:cNvSpPr txBox="1"/>
          <p:nvPr/>
        </p:nvSpPr>
        <p:spPr>
          <a:xfrm>
            <a:off x="3284854" y="11658599"/>
            <a:ext cx="1231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off()</a:t>
            </a:r>
          </a:p>
        </p:txBody>
      </p:sp>
      <p:sp>
        <p:nvSpPr>
          <p:cNvPr id="292" name="Line"/>
          <p:cNvSpPr/>
          <p:nvPr/>
        </p:nvSpPr>
        <p:spPr>
          <a:xfrm flipH="1" flipV="1">
            <a:off x="17911362" y="8392212"/>
            <a:ext cx="1842100" cy="7942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3" name="Line"/>
          <p:cNvSpPr/>
          <p:nvPr/>
        </p:nvSpPr>
        <p:spPr>
          <a:xfrm flipH="1">
            <a:off x="5337645" y="10109200"/>
            <a:ext cx="3653956" cy="611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4" name="Line"/>
          <p:cNvSpPr/>
          <p:nvPr/>
        </p:nvSpPr>
        <p:spPr>
          <a:xfrm flipH="1">
            <a:off x="5555453" y="10236200"/>
            <a:ext cx="13138947" cy="50104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5" name="Line"/>
          <p:cNvSpPr/>
          <p:nvPr/>
        </p:nvSpPr>
        <p:spPr>
          <a:xfrm flipV="1">
            <a:off x="13077989" y="8721504"/>
            <a:ext cx="2076168" cy="79122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6" name="Line"/>
          <p:cNvSpPr/>
          <p:nvPr/>
        </p:nvSpPr>
        <p:spPr>
          <a:xfrm flipH="1" flipV="1">
            <a:off x="14954726" y="4588300"/>
            <a:ext cx="180664" cy="168697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4024670" y="4029751"/>
            <a:ext cx="6905944" cy="15474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8" name="pressButton()"/>
          <p:cNvSpPr txBox="1"/>
          <p:nvPr/>
        </p:nvSpPr>
        <p:spPr>
          <a:xfrm>
            <a:off x="11857672" y="4495799"/>
            <a:ext cx="39490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pressButton()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Decorator"/>
          <p:cNvSpPr txBox="1"/>
          <p:nvPr/>
        </p:nvSpPr>
        <p:spPr>
          <a:xfrm>
            <a:off x="679668" y="599624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Decorator</a:t>
            </a:r>
          </a:p>
        </p:txBody>
      </p:sp>
      <p:sp>
        <p:nvSpPr>
          <p:cNvPr id="301" name="Functionality at runtime"/>
          <p:cNvSpPr txBox="1"/>
          <p:nvPr/>
        </p:nvSpPr>
        <p:spPr>
          <a:xfrm>
            <a:off x="2322189" y="3282550"/>
            <a:ext cx="106177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Functionality at runtime</a:t>
            </a:r>
          </a:p>
        </p:txBody>
      </p:sp>
      <p:sp>
        <p:nvSpPr>
          <p:cNvPr id="302" name="new BufferedReader(new FileReader(..));"/>
          <p:cNvSpPr txBox="1"/>
          <p:nvPr/>
        </p:nvSpPr>
        <p:spPr>
          <a:xfrm>
            <a:off x="4126239" y="6580306"/>
            <a:ext cx="187101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new BufferedReader(new FileReader(..));</a:t>
            </a:r>
          </a:p>
        </p:txBody>
      </p:sp>
      <p:sp>
        <p:nvSpPr>
          <p:cNvPr id="303" name="Reader"/>
          <p:cNvSpPr txBox="1"/>
          <p:nvPr/>
        </p:nvSpPr>
        <p:spPr>
          <a:xfrm>
            <a:off x="9263337" y="9478580"/>
            <a:ext cx="3445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3"/>
      <p:bldP build="whole" bldLvl="1" animBg="1" rev="0" advAuto="0" spid="300" grpId="1"/>
      <p:bldP build="whole" bldLvl="1" animBg="1" rev="0" advAuto="0" spid="303" grpId="4"/>
      <p:bldP build="whole" bldLvl="1" animBg="1" rev="0" advAuto="0" spid="301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lient"/>
          <p:cNvSpPr txBox="1"/>
          <p:nvPr/>
        </p:nvSpPr>
        <p:spPr>
          <a:xfrm>
            <a:off x="662754" y="507387"/>
            <a:ext cx="2711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306" name="Pizza"/>
          <p:cNvSpPr txBox="1"/>
          <p:nvPr/>
        </p:nvSpPr>
        <p:spPr>
          <a:xfrm>
            <a:off x="1830423" y="5776905"/>
            <a:ext cx="1934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</a:t>
            </a:r>
          </a:p>
        </p:txBody>
      </p:sp>
      <p:sp>
        <p:nvSpPr>
          <p:cNvPr id="307" name="PlainPizza"/>
          <p:cNvSpPr txBox="1"/>
          <p:nvPr/>
        </p:nvSpPr>
        <p:spPr>
          <a:xfrm>
            <a:off x="1785633" y="8789606"/>
            <a:ext cx="3585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PlainPizza</a:t>
            </a:r>
          </a:p>
        </p:txBody>
      </p:sp>
      <p:sp>
        <p:nvSpPr>
          <p:cNvPr id="308" name="CheesePizzaDecorator"/>
          <p:cNvSpPr txBox="1"/>
          <p:nvPr/>
        </p:nvSpPr>
        <p:spPr>
          <a:xfrm>
            <a:off x="11365125" y="7365999"/>
            <a:ext cx="794842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CheesePizzaDecorator</a:t>
            </a:r>
          </a:p>
        </p:txBody>
      </p:sp>
      <p:sp>
        <p:nvSpPr>
          <p:cNvPr id="309" name="VeggiePizzaDecorator"/>
          <p:cNvSpPr txBox="1"/>
          <p:nvPr/>
        </p:nvSpPr>
        <p:spPr>
          <a:xfrm>
            <a:off x="10688526" y="4114799"/>
            <a:ext cx="769391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VeggiePizzaDecorator</a:t>
            </a:r>
          </a:p>
        </p:txBody>
      </p:sp>
      <p:sp>
        <p:nvSpPr>
          <p:cNvPr id="310" name="Line"/>
          <p:cNvSpPr/>
          <p:nvPr/>
        </p:nvSpPr>
        <p:spPr>
          <a:xfrm flipH="1">
            <a:off x="4499344" y="4678212"/>
            <a:ext cx="6075910" cy="1355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1" name="Line"/>
          <p:cNvSpPr/>
          <p:nvPr/>
        </p:nvSpPr>
        <p:spPr>
          <a:xfrm flipH="1" flipV="1">
            <a:off x="4499344" y="6547099"/>
            <a:ext cx="6499085" cy="12361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2" name="Pizza pizza;"/>
          <p:cNvSpPr txBox="1"/>
          <p:nvPr/>
        </p:nvSpPr>
        <p:spPr>
          <a:xfrm>
            <a:off x="11801039" y="5316727"/>
            <a:ext cx="41788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 pizza;</a:t>
            </a:r>
          </a:p>
        </p:txBody>
      </p:sp>
      <p:sp>
        <p:nvSpPr>
          <p:cNvPr id="313" name="Pizza pizza;"/>
          <p:cNvSpPr txBox="1"/>
          <p:nvPr/>
        </p:nvSpPr>
        <p:spPr>
          <a:xfrm>
            <a:off x="11801039" y="8789606"/>
            <a:ext cx="41788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 pizza;</a:t>
            </a:r>
          </a:p>
        </p:txBody>
      </p:sp>
      <p:sp>
        <p:nvSpPr>
          <p:cNvPr id="314" name="PizzaDecorator"/>
          <p:cNvSpPr txBox="1"/>
          <p:nvPr/>
        </p:nvSpPr>
        <p:spPr>
          <a:xfrm>
            <a:off x="18669546" y="5944203"/>
            <a:ext cx="53225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PizzaDecorator</a:t>
            </a:r>
          </a:p>
        </p:txBody>
      </p:sp>
      <p:sp>
        <p:nvSpPr>
          <p:cNvPr id="315" name="Component"/>
          <p:cNvSpPr txBox="1"/>
          <p:nvPr/>
        </p:nvSpPr>
        <p:spPr>
          <a:xfrm>
            <a:off x="750288" y="6920152"/>
            <a:ext cx="40949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316" name="ConcreteComponent"/>
          <p:cNvSpPr txBox="1"/>
          <p:nvPr/>
        </p:nvSpPr>
        <p:spPr>
          <a:xfrm>
            <a:off x="330010" y="10022273"/>
            <a:ext cx="72153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ConcreteComponent</a:t>
            </a:r>
          </a:p>
        </p:txBody>
      </p:sp>
      <p:sp>
        <p:nvSpPr>
          <p:cNvPr id="317" name="Decorator"/>
          <p:cNvSpPr txBox="1"/>
          <p:nvPr/>
        </p:nvSpPr>
        <p:spPr>
          <a:xfrm>
            <a:off x="19245256" y="4858258"/>
            <a:ext cx="37307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b="0" sz="60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Decorator</a:t>
            </a:r>
          </a:p>
        </p:txBody>
      </p:sp>
      <p:sp>
        <p:nvSpPr>
          <p:cNvPr id="318" name="ConcreteDecorator"/>
          <p:cNvSpPr txBox="1"/>
          <p:nvPr/>
        </p:nvSpPr>
        <p:spPr>
          <a:xfrm>
            <a:off x="10897804" y="3267454"/>
            <a:ext cx="685114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b="0" sz="60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ConcreteDecorator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9"/>
      <p:bldP build="whole" bldLvl="1" animBg="1" rev="0" advAuto="0" spid="310" grpId="10"/>
      <p:bldP build="whole" bldLvl="1" animBg="1" rev="0" advAuto="0" spid="315" grpId="3"/>
      <p:bldP build="whole" bldLvl="1" animBg="1" rev="0" advAuto="0" spid="307" grpId="4"/>
      <p:bldP build="whole" bldLvl="1" animBg="1" rev="0" advAuto="0" spid="313" grpId="13"/>
      <p:bldP build="whole" bldLvl="1" animBg="1" rev="0" advAuto="0" spid="309" grpId="8"/>
      <p:bldP build="whole" bldLvl="1" animBg="1" rev="0" advAuto="0" spid="311" grpId="11"/>
      <p:bldP build="whole" bldLvl="1" animBg="1" rev="0" advAuto="0" spid="317" grpId="7"/>
      <p:bldP build="whole" bldLvl="1" animBg="1" rev="0" advAuto="0" spid="314" grpId="6"/>
      <p:bldP build="whole" bldLvl="1" animBg="1" rev="0" advAuto="0" spid="318" grpId="14"/>
      <p:bldP build="whole" bldLvl="1" animBg="1" rev="0" advAuto="0" spid="316" grpId="5"/>
      <p:bldP build="whole" bldLvl="1" animBg="1" rev="0" advAuto="0" spid="305" grpId="1"/>
      <p:bldP build="whole" bldLvl="1" animBg="1" rev="0" advAuto="0" spid="312" grpId="12"/>
      <p:bldP build="whole" bldLvl="1" animBg="1" rev="0" advAuto="0" spid="306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actory"/>
          <p:cNvSpPr txBox="1"/>
          <p:nvPr/>
        </p:nvSpPr>
        <p:spPr>
          <a:xfrm>
            <a:off x="565933" y="498732"/>
            <a:ext cx="35209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Factory</a:t>
            </a:r>
          </a:p>
        </p:txBody>
      </p:sp>
      <p:sp>
        <p:nvSpPr>
          <p:cNvPr id="321" name="Hides the object creation process"/>
          <p:cNvSpPr txBox="1"/>
          <p:nvPr/>
        </p:nvSpPr>
        <p:spPr>
          <a:xfrm>
            <a:off x="3066308" y="2911732"/>
            <a:ext cx="154365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Hides the object creation process</a:t>
            </a:r>
          </a:p>
        </p:txBody>
      </p:sp>
      <p:sp>
        <p:nvSpPr>
          <p:cNvPr id="322" name="Car Factory"/>
          <p:cNvSpPr txBox="1"/>
          <p:nvPr/>
        </p:nvSpPr>
        <p:spPr>
          <a:xfrm>
            <a:off x="8420120" y="5689600"/>
            <a:ext cx="54401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Car Factory</a:t>
            </a:r>
          </a:p>
        </p:txBody>
      </p:sp>
      <p:sp>
        <p:nvSpPr>
          <p:cNvPr id="323" name="Chocolate Factory"/>
          <p:cNvSpPr txBox="1"/>
          <p:nvPr/>
        </p:nvSpPr>
        <p:spPr>
          <a:xfrm>
            <a:off x="8599444" y="8280400"/>
            <a:ext cx="84343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Chocolate Factory</a:t>
            </a:r>
          </a:p>
        </p:txBody>
      </p:sp>
      <p:sp>
        <p:nvSpPr>
          <p:cNvPr id="324" name="Toy Factory"/>
          <p:cNvSpPr txBox="1"/>
          <p:nvPr/>
        </p:nvSpPr>
        <p:spPr>
          <a:xfrm>
            <a:off x="8679200" y="10871200"/>
            <a:ext cx="53284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Toy Factory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4"/>
      <p:bldP build="whole" bldLvl="1" animBg="1" rev="0" advAuto="0" spid="324" grpId="5"/>
      <p:bldP build="whole" bldLvl="1" animBg="1" rev="0" advAuto="0" spid="322" grpId="3"/>
      <p:bldP build="whole" bldLvl="1" animBg="1" rev="0" advAuto="0" spid="320" grpId="1"/>
      <p:bldP build="whole" bldLvl="1" animBg="1" rev="0" advAuto="0" spid="321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DriverManager.getConnection(String conString)"/>
          <p:cNvSpPr txBox="1"/>
          <p:nvPr/>
        </p:nvSpPr>
        <p:spPr>
          <a:xfrm>
            <a:off x="1585722" y="3848100"/>
            <a:ext cx="217002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DriverManager.getConnection(String conString)</a:t>
            </a:r>
          </a:p>
        </p:txBody>
      </p:sp>
      <p:sp>
        <p:nvSpPr>
          <p:cNvPr id="327" name="Oracle"/>
          <p:cNvSpPr txBox="1"/>
          <p:nvPr/>
        </p:nvSpPr>
        <p:spPr>
          <a:xfrm>
            <a:off x="17178781" y="6172200"/>
            <a:ext cx="3163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Oracle</a:t>
            </a:r>
          </a:p>
        </p:txBody>
      </p:sp>
      <p:sp>
        <p:nvSpPr>
          <p:cNvPr id="328" name="MySql"/>
          <p:cNvSpPr txBox="1"/>
          <p:nvPr/>
        </p:nvSpPr>
        <p:spPr>
          <a:xfrm>
            <a:off x="17292573" y="7924800"/>
            <a:ext cx="29357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329" name="Sql Server"/>
          <p:cNvSpPr txBox="1"/>
          <p:nvPr/>
        </p:nvSpPr>
        <p:spPr>
          <a:xfrm>
            <a:off x="17427701" y="9677400"/>
            <a:ext cx="4799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Sql Server</a:t>
            </a:r>
          </a:p>
        </p:txBody>
      </p:sp>
      <p:sp>
        <p:nvSpPr>
          <p:cNvPr id="330" name="Driver"/>
          <p:cNvSpPr txBox="1"/>
          <p:nvPr/>
        </p:nvSpPr>
        <p:spPr>
          <a:xfrm>
            <a:off x="11583162" y="7924800"/>
            <a:ext cx="28229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331" name="Connection connection ="/>
          <p:cNvSpPr txBox="1"/>
          <p:nvPr/>
        </p:nvSpPr>
        <p:spPr>
          <a:xfrm>
            <a:off x="1098042" y="2247900"/>
            <a:ext cx="11855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Connection connection =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  <p:bldP build="whole" bldLvl="1" animBg="1" rev="0" advAuto="0" spid="326" grpId="5"/>
      <p:bldP build="whole" bldLvl="1" animBg="1" rev="0" advAuto="0" spid="328" grpId="2"/>
      <p:bldP build="whole" bldLvl="1" animBg="1" rev="0" advAuto="0" spid="331" grpId="6"/>
      <p:bldP build="whole" bldLvl="1" animBg="1" rev="0" advAuto="0" spid="329" grpId="3"/>
      <p:bldP build="whole" bldLvl="1" animBg="1" rev="0" advAuto="0" spid="330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izza Store"/>
          <p:cNvSpPr txBox="1"/>
          <p:nvPr/>
        </p:nvSpPr>
        <p:spPr>
          <a:xfrm>
            <a:off x="646873" y="246727"/>
            <a:ext cx="64427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 Store</a:t>
            </a:r>
          </a:p>
        </p:txBody>
      </p:sp>
      <p:sp>
        <p:nvSpPr>
          <p:cNvPr id="334" name="PizzaStore"/>
          <p:cNvSpPr txBox="1"/>
          <p:nvPr/>
        </p:nvSpPr>
        <p:spPr>
          <a:xfrm>
            <a:off x="11028838" y="2383557"/>
            <a:ext cx="42970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PizzaStore</a:t>
            </a:r>
          </a:p>
        </p:txBody>
      </p:sp>
      <p:sp>
        <p:nvSpPr>
          <p:cNvPr id="335" name="Pizza"/>
          <p:cNvSpPr txBox="1"/>
          <p:nvPr/>
        </p:nvSpPr>
        <p:spPr>
          <a:xfrm>
            <a:off x="7171407" y="5580336"/>
            <a:ext cx="22381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</a:t>
            </a:r>
          </a:p>
        </p:txBody>
      </p:sp>
      <p:sp>
        <p:nvSpPr>
          <p:cNvPr id="336" name="VegPizza"/>
          <p:cNvSpPr txBox="1"/>
          <p:nvPr/>
        </p:nvSpPr>
        <p:spPr>
          <a:xfrm>
            <a:off x="444732" y="11281233"/>
            <a:ext cx="3769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VegPizza</a:t>
            </a:r>
          </a:p>
        </p:txBody>
      </p:sp>
      <p:sp>
        <p:nvSpPr>
          <p:cNvPr id="337" name="CheesePizza"/>
          <p:cNvSpPr txBox="1"/>
          <p:nvPr/>
        </p:nvSpPr>
        <p:spPr>
          <a:xfrm>
            <a:off x="6438099" y="11281233"/>
            <a:ext cx="53016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CheesePizza</a:t>
            </a:r>
          </a:p>
        </p:txBody>
      </p:sp>
      <p:sp>
        <p:nvSpPr>
          <p:cNvPr id="338" name="MeatPizza"/>
          <p:cNvSpPr txBox="1"/>
          <p:nvPr/>
        </p:nvSpPr>
        <p:spPr>
          <a:xfrm>
            <a:off x="13665166" y="11281233"/>
            <a:ext cx="42143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MeatPizza</a:t>
            </a:r>
          </a:p>
        </p:txBody>
      </p:sp>
      <p:sp>
        <p:nvSpPr>
          <p:cNvPr id="339" name="PizzaFactory"/>
          <p:cNvSpPr txBox="1"/>
          <p:nvPr/>
        </p:nvSpPr>
        <p:spPr>
          <a:xfrm>
            <a:off x="17440828" y="5618235"/>
            <a:ext cx="521893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PizzaFactory</a:t>
            </a:r>
          </a:p>
        </p:txBody>
      </p:sp>
      <p:sp>
        <p:nvSpPr>
          <p:cNvPr id="340" name="prepare"/>
          <p:cNvSpPr txBox="1"/>
          <p:nvPr/>
        </p:nvSpPr>
        <p:spPr>
          <a:xfrm>
            <a:off x="7540343" y="7062409"/>
            <a:ext cx="324358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prepare</a:t>
            </a:r>
          </a:p>
        </p:txBody>
      </p:sp>
      <p:sp>
        <p:nvSpPr>
          <p:cNvPr id="341" name="bake"/>
          <p:cNvSpPr txBox="1"/>
          <p:nvPr/>
        </p:nvSpPr>
        <p:spPr>
          <a:xfrm>
            <a:off x="7548382" y="8544480"/>
            <a:ext cx="20905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bake</a:t>
            </a:r>
          </a:p>
        </p:txBody>
      </p:sp>
      <p:sp>
        <p:nvSpPr>
          <p:cNvPr id="342" name="cut"/>
          <p:cNvSpPr txBox="1"/>
          <p:nvPr/>
        </p:nvSpPr>
        <p:spPr>
          <a:xfrm>
            <a:off x="7615462" y="9694740"/>
            <a:ext cx="1350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cut</a:t>
            </a:r>
          </a:p>
        </p:txBody>
      </p:sp>
      <p:sp>
        <p:nvSpPr>
          <p:cNvPr id="343" name="Line"/>
          <p:cNvSpPr/>
          <p:nvPr/>
        </p:nvSpPr>
        <p:spPr>
          <a:xfrm flipV="1">
            <a:off x="6678682" y="6727853"/>
            <a:ext cx="648315" cy="47956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44" name="Line"/>
          <p:cNvSpPr/>
          <p:nvPr/>
        </p:nvSpPr>
        <p:spPr>
          <a:xfrm flipV="1">
            <a:off x="3611616" y="6715050"/>
            <a:ext cx="3217968" cy="48084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45" name="Line"/>
          <p:cNvSpPr/>
          <p:nvPr/>
        </p:nvSpPr>
        <p:spPr>
          <a:xfrm flipH="1" flipV="1">
            <a:off x="9838491" y="6711363"/>
            <a:ext cx="4812185" cy="481218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14740976" y="3882444"/>
            <a:ext cx="3756147" cy="175456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47" name="Line"/>
          <p:cNvSpPr/>
          <p:nvPr/>
        </p:nvSpPr>
        <p:spPr>
          <a:xfrm flipH="1" flipV="1">
            <a:off x="10214181" y="6352128"/>
            <a:ext cx="719299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9"/>
      <p:bldP build="whole" bldLvl="1" animBg="1" rev="0" advAuto="0" spid="344" grpId="10"/>
      <p:bldP build="whole" bldLvl="1" animBg="1" rev="0" advAuto="0" spid="333" grpId="1"/>
      <p:bldP build="whole" bldLvl="1" animBg="1" rev="0" advAuto="0" spid="335" grpId="3"/>
      <p:bldP build="whole" bldLvl="1" animBg="1" rev="0" advAuto="0" spid="346" grpId="13"/>
      <p:bldP build="whole" bldLvl="1" animBg="1" rev="0" advAuto="0" spid="342" grpId="6"/>
      <p:bldP build="whole" bldLvl="1" animBg="1" rev="0" advAuto="0" spid="340" grpId="4"/>
      <p:bldP build="whole" bldLvl="1" animBg="1" rev="0" advAuto="0" spid="336" grpId="7"/>
      <p:bldP build="whole" bldLvl="1" animBg="1" rev="0" advAuto="0" spid="337" grpId="8"/>
      <p:bldP build="whole" bldLvl="1" animBg="1" rev="0" advAuto="0" spid="334" grpId="2"/>
      <p:bldP build="whole" bldLvl="1" animBg="1" rev="0" advAuto="0" spid="343" grpId="11"/>
      <p:bldP build="whole" bldLvl="1" animBg="1" rev="0" advAuto="0" spid="339" grpId="14"/>
      <p:bldP build="whole" bldLvl="1" animBg="1" rev="0" advAuto="0" spid="347" grpId="15"/>
      <p:bldP build="whole" bldLvl="1" animBg="1" rev="0" advAuto="0" spid="345" grpId="12"/>
      <p:bldP build="whole" bldLvl="1" animBg="1" rev="0" advAuto="0" spid="341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lyweight"/>
          <p:cNvSpPr txBox="1"/>
          <p:nvPr/>
        </p:nvSpPr>
        <p:spPr>
          <a:xfrm>
            <a:off x="1415367" y="6197600"/>
            <a:ext cx="4404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Flyweight</a:t>
            </a:r>
          </a:p>
        </p:txBody>
      </p:sp>
      <p:sp>
        <p:nvSpPr>
          <p:cNvPr id="350" name="Save Memory"/>
          <p:cNvSpPr txBox="1"/>
          <p:nvPr/>
        </p:nvSpPr>
        <p:spPr>
          <a:xfrm>
            <a:off x="16402902" y="6197600"/>
            <a:ext cx="63423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1"/>
      <p:bldP build="whole" bldLvl="1" animBg="1" rev="0" advAuto="0" spid="35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aint App"/>
          <p:cNvSpPr txBox="1"/>
          <p:nvPr/>
        </p:nvSpPr>
        <p:spPr>
          <a:xfrm>
            <a:off x="623363" y="647436"/>
            <a:ext cx="4574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Paint App</a:t>
            </a:r>
          </a:p>
        </p:txBody>
      </p:sp>
      <p:sp>
        <p:nvSpPr>
          <p:cNvPr id="353" name="Shape"/>
          <p:cNvSpPr txBox="1"/>
          <p:nvPr/>
        </p:nvSpPr>
        <p:spPr>
          <a:xfrm>
            <a:off x="6705164" y="2882217"/>
            <a:ext cx="3050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Shape</a:t>
            </a:r>
          </a:p>
        </p:txBody>
      </p:sp>
      <p:sp>
        <p:nvSpPr>
          <p:cNvPr id="354" name="Circle"/>
          <p:cNvSpPr txBox="1"/>
          <p:nvPr/>
        </p:nvSpPr>
        <p:spPr>
          <a:xfrm>
            <a:off x="1386237" y="7440021"/>
            <a:ext cx="27487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Circle</a:t>
            </a:r>
          </a:p>
        </p:txBody>
      </p:sp>
      <p:sp>
        <p:nvSpPr>
          <p:cNvPr id="355" name="Line"/>
          <p:cNvSpPr/>
          <p:nvPr/>
        </p:nvSpPr>
        <p:spPr>
          <a:xfrm flipV="1">
            <a:off x="2651591" y="4303022"/>
            <a:ext cx="3851630" cy="31989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6" name="draw()"/>
          <p:cNvSpPr txBox="1"/>
          <p:nvPr/>
        </p:nvSpPr>
        <p:spPr>
          <a:xfrm>
            <a:off x="7333301" y="4302218"/>
            <a:ext cx="3048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draw()</a:t>
            </a:r>
          </a:p>
        </p:txBody>
      </p:sp>
      <p:sp>
        <p:nvSpPr>
          <p:cNvPr id="357" name="Rectangle"/>
          <p:cNvSpPr txBox="1"/>
          <p:nvPr/>
        </p:nvSpPr>
        <p:spPr>
          <a:xfrm>
            <a:off x="12035105" y="7440021"/>
            <a:ext cx="4745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Rectangle</a:t>
            </a:r>
          </a:p>
        </p:txBody>
      </p:sp>
      <p:sp>
        <p:nvSpPr>
          <p:cNvPr id="358" name="Line"/>
          <p:cNvSpPr/>
          <p:nvPr/>
        </p:nvSpPr>
        <p:spPr>
          <a:xfrm flipH="1" flipV="1">
            <a:off x="9919617" y="4115748"/>
            <a:ext cx="4472343" cy="314011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9" name="draw()"/>
          <p:cNvSpPr txBox="1"/>
          <p:nvPr/>
        </p:nvSpPr>
        <p:spPr>
          <a:xfrm>
            <a:off x="1948063" y="11324742"/>
            <a:ext cx="3048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draw()</a:t>
            </a:r>
          </a:p>
        </p:txBody>
      </p:sp>
      <p:sp>
        <p:nvSpPr>
          <p:cNvPr id="360" name="draw()"/>
          <p:cNvSpPr txBox="1"/>
          <p:nvPr/>
        </p:nvSpPr>
        <p:spPr>
          <a:xfrm>
            <a:off x="12883465" y="11876951"/>
            <a:ext cx="3048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draw()</a:t>
            </a:r>
          </a:p>
        </p:txBody>
      </p:sp>
      <p:sp>
        <p:nvSpPr>
          <p:cNvPr id="361" name="Circle"/>
          <p:cNvSpPr/>
          <p:nvPr/>
        </p:nvSpPr>
        <p:spPr>
          <a:xfrm>
            <a:off x="16627319" y="1606123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2" name="Oval"/>
          <p:cNvSpPr/>
          <p:nvPr/>
        </p:nvSpPr>
        <p:spPr>
          <a:xfrm>
            <a:off x="17001652" y="3546896"/>
            <a:ext cx="2381709" cy="215180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3" name="Oval"/>
          <p:cNvSpPr/>
          <p:nvPr/>
        </p:nvSpPr>
        <p:spPr>
          <a:xfrm>
            <a:off x="19804755" y="1736457"/>
            <a:ext cx="1751623" cy="169691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4" name="Rectangle"/>
          <p:cNvSpPr/>
          <p:nvPr/>
        </p:nvSpPr>
        <p:spPr>
          <a:xfrm>
            <a:off x="18028871" y="7047441"/>
            <a:ext cx="2643052" cy="1270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5" name="Rectangle"/>
          <p:cNvSpPr/>
          <p:nvPr/>
        </p:nvSpPr>
        <p:spPr>
          <a:xfrm>
            <a:off x="18897869" y="9194324"/>
            <a:ext cx="3565396" cy="169691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6" name="Rectangle"/>
          <p:cNvSpPr/>
          <p:nvPr/>
        </p:nvSpPr>
        <p:spPr>
          <a:xfrm>
            <a:off x="17746984" y="12261289"/>
            <a:ext cx="3565397" cy="67851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radius"/>
          <p:cNvSpPr txBox="1"/>
          <p:nvPr/>
        </p:nvSpPr>
        <p:spPr>
          <a:xfrm>
            <a:off x="2003943" y="9382381"/>
            <a:ext cx="293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radius</a:t>
            </a:r>
          </a:p>
        </p:txBody>
      </p:sp>
      <p:sp>
        <p:nvSpPr>
          <p:cNvPr id="368" name="length"/>
          <p:cNvSpPr txBox="1"/>
          <p:nvPr/>
        </p:nvSpPr>
        <p:spPr>
          <a:xfrm>
            <a:off x="12938837" y="8918998"/>
            <a:ext cx="2937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length</a:t>
            </a:r>
          </a:p>
        </p:txBody>
      </p:sp>
      <p:sp>
        <p:nvSpPr>
          <p:cNvPr id="369" name="breadth"/>
          <p:cNvSpPr txBox="1"/>
          <p:nvPr/>
        </p:nvSpPr>
        <p:spPr>
          <a:xfrm>
            <a:off x="12936417" y="10397974"/>
            <a:ext cx="36530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breadth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18"/>
      <p:bldP build="whole" bldLvl="1" animBg="1" rev="0" advAuto="0" spid="361" grpId="8"/>
      <p:bldP build="whole" bldLvl="1" animBg="1" rev="0" advAuto="0" spid="365" grpId="12"/>
      <p:bldP build="whole" bldLvl="1" animBg="1" rev="0" advAuto="0" spid="359" grpId="17"/>
      <p:bldP build="whole" bldLvl="1" animBg="1" rev="0" advAuto="0" spid="358" grpId="7"/>
      <p:bldP build="whole" bldLvl="1" animBg="1" rev="0" advAuto="0" spid="369" grpId="16"/>
      <p:bldP build="whole" bldLvl="1" animBg="1" rev="0" advAuto="0" spid="352" grpId="1"/>
      <p:bldP build="whole" bldLvl="1" animBg="1" rev="0" advAuto="0" spid="362" grpId="10"/>
      <p:bldP build="whole" bldLvl="1" animBg="1" rev="0" advAuto="0" spid="355" grpId="5"/>
      <p:bldP build="whole" bldLvl="1" animBg="1" rev="0" advAuto="0" spid="357" grpId="6"/>
      <p:bldP build="whole" bldLvl="1" animBg="1" rev="0" advAuto="0" spid="363" grpId="9"/>
      <p:bldP build="whole" bldLvl="1" animBg="1" rev="0" advAuto="0" spid="354" grpId="4"/>
      <p:bldP build="whole" bldLvl="1" animBg="1" rev="0" advAuto="0" spid="364" grpId="11"/>
      <p:bldP build="whole" bldLvl="1" animBg="1" rev="0" advAuto="0" spid="356" grpId="3"/>
      <p:bldP build="whole" bldLvl="1" animBg="1" rev="0" advAuto="0" spid="366" grpId="13"/>
      <p:bldP build="whole" bldLvl="1" animBg="1" rev="0" advAuto="0" spid="367" grpId="14"/>
      <p:bldP build="whole" bldLvl="1" animBg="1" rev="0" advAuto="0" spid="368" grpId="15"/>
      <p:bldP build="whole" bldLvl="1" animBg="1" rev="0" advAuto="0" spid="353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eparate the Extrinsic State"/>
          <p:cNvSpPr txBox="1"/>
          <p:nvPr/>
        </p:nvSpPr>
        <p:spPr>
          <a:xfrm>
            <a:off x="5100827" y="3471851"/>
            <a:ext cx="126497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Separate the Extrinsic State</a:t>
            </a:r>
          </a:p>
        </p:txBody>
      </p:sp>
      <p:sp>
        <p:nvSpPr>
          <p:cNvPr id="372" name="Pass them as parameters"/>
          <p:cNvSpPr txBox="1"/>
          <p:nvPr/>
        </p:nvSpPr>
        <p:spPr>
          <a:xfrm>
            <a:off x="5166701" y="6004076"/>
            <a:ext cx="11688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Pass them as parameters</a:t>
            </a:r>
          </a:p>
        </p:txBody>
      </p:sp>
      <p:sp>
        <p:nvSpPr>
          <p:cNvPr id="373" name="Create a factory class"/>
          <p:cNvSpPr txBox="1"/>
          <p:nvPr/>
        </p:nvSpPr>
        <p:spPr>
          <a:xfrm>
            <a:off x="5210486" y="8923348"/>
            <a:ext cx="100528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a factory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2"/>
      <p:bldP build="whole" bldLvl="1" animBg="1" rev="0" advAuto="0" spid="373" grpId="3"/>
      <p:bldP build="whole" bldLvl="1" animBg="1" rev="0" advAuto="0" spid="37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olution"/>
          <p:cNvSpPr txBox="1"/>
          <p:nvPr/>
        </p:nvSpPr>
        <p:spPr>
          <a:xfrm>
            <a:off x="3942029" y="3628066"/>
            <a:ext cx="463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43" name="Problem"/>
          <p:cNvSpPr txBox="1"/>
          <p:nvPr/>
        </p:nvSpPr>
        <p:spPr>
          <a:xfrm>
            <a:off x="8274512" y="6045200"/>
            <a:ext cx="48183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44" name="Context"/>
          <p:cNvSpPr txBox="1"/>
          <p:nvPr/>
        </p:nvSpPr>
        <p:spPr>
          <a:xfrm>
            <a:off x="12991992" y="8462333"/>
            <a:ext cx="44907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Context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44" grpId="3"/>
      <p:bldP build="whole" bldLvl="1" animBg="1" rev="0" advAuto="0" spid="1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Key Points"/>
          <p:cNvSpPr txBox="1"/>
          <p:nvPr/>
        </p:nvSpPr>
        <p:spPr>
          <a:xfrm>
            <a:off x="569927" y="560807"/>
            <a:ext cx="560552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Key </a:t>
            </a:r>
            <a:r>
              <a:rPr sz="10000"/>
              <a:t>Points</a:t>
            </a:r>
          </a:p>
        </p:txBody>
      </p:sp>
      <p:sp>
        <p:nvSpPr>
          <p:cNvPr id="376" name="Memory Foot Print"/>
          <p:cNvSpPr txBox="1"/>
          <p:nvPr/>
        </p:nvSpPr>
        <p:spPr>
          <a:xfrm>
            <a:off x="3259451" y="3533051"/>
            <a:ext cx="83753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Memory Foot Print</a:t>
            </a:r>
          </a:p>
        </p:txBody>
      </p:sp>
      <p:sp>
        <p:nvSpPr>
          <p:cNvPr id="377" name="Non Sharable state as parameters"/>
          <p:cNvSpPr txBox="1"/>
          <p:nvPr/>
        </p:nvSpPr>
        <p:spPr>
          <a:xfrm>
            <a:off x="3261025" y="6197600"/>
            <a:ext cx="156418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 Sharable state as parameters</a:t>
            </a:r>
          </a:p>
        </p:txBody>
      </p:sp>
      <p:sp>
        <p:nvSpPr>
          <p:cNvPr id="378" name="Create a factory class"/>
          <p:cNvSpPr txBox="1"/>
          <p:nvPr/>
        </p:nvSpPr>
        <p:spPr>
          <a:xfrm>
            <a:off x="3397837" y="8865044"/>
            <a:ext cx="100528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a factory class</a:t>
            </a:r>
          </a:p>
        </p:txBody>
      </p:sp>
      <p:sp>
        <p:nvSpPr>
          <p:cNvPr id="379" name="Make the Clients Use it"/>
          <p:cNvSpPr txBox="1"/>
          <p:nvPr/>
        </p:nvSpPr>
        <p:spPr>
          <a:xfrm>
            <a:off x="3457015" y="11297985"/>
            <a:ext cx="105597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Make the Clients Use 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4"/>
      <p:bldP build="whole" bldLvl="1" animBg="1" rev="0" advAuto="0" spid="379" grpId="5"/>
      <p:bldP build="whole" bldLvl="1" animBg="1" rev="0" advAuto="0" spid="377" grpId="3"/>
      <p:bldP build="whole" bldLvl="1" animBg="1" rev="0" advAuto="0" spid="375" grpId="1"/>
      <p:bldP build="whole" bldLvl="1" animBg="1" rev="0" advAuto="0" spid="376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aint App"/>
          <p:cNvSpPr txBox="1"/>
          <p:nvPr/>
        </p:nvSpPr>
        <p:spPr>
          <a:xfrm>
            <a:off x="623363" y="647436"/>
            <a:ext cx="4574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Paint App</a:t>
            </a:r>
          </a:p>
        </p:txBody>
      </p:sp>
      <p:sp>
        <p:nvSpPr>
          <p:cNvPr id="382" name="Shape"/>
          <p:cNvSpPr txBox="1"/>
          <p:nvPr/>
        </p:nvSpPr>
        <p:spPr>
          <a:xfrm>
            <a:off x="9920489" y="3386278"/>
            <a:ext cx="3050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Shape</a:t>
            </a:r>
          </a:p>
        </p:txBody>
      </p:sp>
      <p:sp>
        <p:nvSpPr>
          <p:cNvPr id="383" name="Circle"/>
          <p:cNvSpPr txBox="1"/>
          <p:nvPr/>
        </p:nvSpPr>
        <p:spPr>
          <a:xfrm>
            <a:off x="4601561" y="7944081"/>
            <a:ext cx="27487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Circle</a:t>
            </a:r>
          </a:p>
        </p:txBody>
      </p:sp>
      <p:sp>
        <p:nvSpPr>
          <p:cNvPr id="384" name="Line"/>
          <p:cNvSpPr/>
          <p:nvPr/>
        </p:nvSpPr>
        <p:spPr>
          <a:xfrm flipV="1">
            <a:off x="5866916" y="4807083"/>
            <a:ext cx="3851629" cy="31989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5" name="draw()"/>
          <p:cNvSpPr txBox="1"/>
          <p:nvPr/>
        </p:nvSpPr>
        <p:spPr>
          <a:xfrm>
            <a:off x="10548626" y="4806278"/>
            <a:ext cx="3048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draw()</a:t>
            </a:r>
          </a:p>
        </p:txBody>
      </p:sp>
      <p:sp>
        <p:nvSpPr>
          <p:cNvPr id="386" name="Rectangle"/>
          <p:cNvSpPr txBox="1"/>
          <p:nvPr/>
        </p:nvSpPr>
        <p:spPr>
          <a:xfrm>
            <a:off x="15250429" y="7944081"/>
            <a:ext cx="4745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Rectangle</a:t>
            </a:r>
          </a:p>
        </p:txBody>
      </p:sp>
      <p:sp>
        <p:nvSpPr>
          <p:cNvPr id="387" name="Line"/>
          <p:cNvSpPr/>
          <p:nvPr/>
        </p:nvSpPr>
        <p:spPr>
          <a:xfrm flipH="1" flipV="1">
            <a:off x="13134942" y="4619809"/>
            <a:ext cx="4472342" cy="31401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8" name="draw()"/>
          <p:cNvSpPr txBox="1"/>
          <p:nvPr/>
        </p:nvSpPr>
        <p:spPr>
          <a:xfrm>
            <a:off x="5451942" y="10017042"/>
            <a:ext cx="3048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draw()</a:t>
            </a:r>
          </a:p>
        </p:txBody>
      </p:sp>
      <p:sp>
        <p:nvSpPr>
          <p:cNvPr id="389" name="draw()"/>
          <p:cNvSpPr txBox="1"/>
          <p:nvPr/>
        </p:nvSpPr>
        <p:spPr>
          <a:xfrm>
            <a:off x="17052390" y="10017042"/>
            <a:ext cx="3048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draw()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eparate the Extrinsic State"/>
          <p:cNvSpPr txBox="1"/>
          <p:nvPr/>
        </p:nvSpPr>
        <p:spPr>
          <a:xfrm>
            <a:off x="5100827" y="3471851"/>
            <a:ext cx="126497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Separate the Extrinsic State</a:t>
            </a:r>
          </a:p>
        </p:txBody>
      </p:sp>
      <p:sp>
        <p:nvSpPr>
          <p:cNvPr id="392" name="Pass them as parameters"/>
          <p:cNvSpPr txBox="1"/>
          <p:nvPr/>
        </p:nvSpPr>
        <p:spPr>
          <a:xfrm>
            <a:off x="5166701" y="6004076"/>
            <a:ext cx="11688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Pass them as parameters</a:t>
            </a:r>
          </a:p>
        </p:txBody>
      </p:sp>
      <p:sp>
        <p:nvSpPr>
          <p:cNvPr id="393" name="Create a factory class"/>
          <p:cNvSpPr txBox="1"/>
          <p:nvPr/>
        </p:nvSpPr>
        <p:spPr>
          <a:xfrm>
            <a:off x="5210486" y="8923348"/>
            <a:ext cx="100528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 a factory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A"/>
          <p:cNvSpPr txBox="1"/>
          <p:nvPr/>
        </p:nvSpPr>
        <p:spPr>
          <a:xfrm>
            <a:off x="3978310" y="3940414"/>
            <a:ext cx="537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96" name="B"/>
          <p:cNvSpPr txBox="1"/>
          <p:nvPr/>
        </p:nvSpPr>
        <p:spPr>
          <a:xfrm>
            <a:off x="15510681" y="3940414"/>
            <a:ext cx="537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97" name="B b = new BImpl();"/>
          <p:cNvSpPr txBox="1"/>
          <p:nvPr/>
        </p:nvSpPr>
        <p:spPr>
          <a:xfrm>
            <a:off x="3782300" y="8522058"/>
            <a:ext cx="54730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 b = new BImpl();</a:t>
            </a:r>
          </a:p>
        </p:txBody>
      </p:sp>
      <p:sp>
        <p:nvSpPr>
          <p:cNvPr id="398" name="AImpl"/>
          <p:cNvSpPr txBox="1"/>
          <p:nvPr/>
        </p:nvSpPr>
        <p:spPr>
          <a:xfrm>
            <a:off x="3361090" y="6699422"/>
            <a:ext cx="177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AImpl</a:t>
            </a:r>
          </a:p>
        </p:txBody>
      </p:sp>
      <p:sp>
        <p:nvSpPr>
          <p:cNvPr id="399" name="Dependency Injection"/>
          <p:cNvSpPr txBox="1"/>
          <p:nvPr/>
        </p:nvSpPr>
        <p:spPr>
          <a:xfrm>
            <a:off x="762383" y="724205"/>
            <a:ext cx="101097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Dependency Injection</a:t>
            </a:r>
          </a:p>
        </p:txBody>
      </p:sp>
      <p:sp>
        <p:nvSpPr>
          <p:cNvPr id="400" name="Inversion Of Control"/>
          <p:cNvSpPr txBox="1"/>
          <p:nvPr/>
        </p:nvSpPr>
        <p:spPr>
          <a:xfrm>
            <a:off x="14100470" y="724205"/>
            <a:ext cx="9130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Inversion Of Control</a:t>
            </a:r>
          </a:p>
        </p:txBody>
      </p:sp>
      <p:sp>
        <p:nvSpPr>
          <p:cNvPr id="401" name="BImpl"/>
          <p:cNvSpPr txBox="1"/>
          <p:nvPr/>
        </p:nvSpPr>
        <p:spPr>
          <a:xfrm>
            <a:off x="15527092" y="6699422"/>
            <a:ext cx="177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BImpl</a:t>
            </a:r>
          </a:p>
        </p:txBody>
      </p:sp>
      <p:sp>
        <p:nvSpPr>
          <p:cNvPr id="402" name="Line"/>
          <p:cNvSpPr/>
          <p:nvPr/>
        </p:nvSpPr>
        <p:spPr>
          <a:xfrm flipV="1">
            <a:off x="5532407" y="4471064"/>
            <a:ext cx="10102210" cy="259514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HAS-A"/>
          <p:cNvSpPr txBox="1"/>
          <p:nvPr/>
        </p:nvSpPr>
        <p:spPr>
          <a:xfrm>
            <a:off x="8954343" y="4851732"/>
            <a:ext cx="2019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HAS-A</a:t>
            </a:r>
          </a:p>
        </p:txBody>
      </p:sp>
      <p:sp>
        <p:nvSpPr>
          <p:cNvPr id="404" name="Line"/>
          <p:cNvSpPr/>
          <p:nvPr/>
        </p:nvSpPr>
        <p:spPr>
          <a:xfrm flipV="1">
            <a:off x="4148383" y="4887772"/>
            <a:ext cx="1" cy="17278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V="1">
            <a:off x="15779603" y="4887772"/>
            <a:ext cx="1" cy="17278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Spring Container"/>
          <p:cNvSpPr txBox="1"/>
          <p:nvPr/>
        </p:nvSpPr>
        <p:spPr>
          <a:xfrm>
            <a:off x="12995611" y="10453162"/>
            <a:ext cx="7792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Spring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7" grpId="11"/>
      <p:bldP build="whole" bldLvl="1" animBg="1" rev="0" advAuto="0" spid="402" grpId="10"/>
      <p:bldP build="whole" bldLvl="1" animBg="1" rev="0" advAuto="0" spid="400" grpId="2"/>
      <p:bldP build="whole" bldLvl="1" animBg="1" rev="0" advAuto="0" spid="395" grpId="3"/>
      <p:bldP build="whole" bldLvl="1" animBg="1" rev="0" advAuto="0" spid="399" grpId="1"/>
      <p:bldP build="whole" bldLvl="1" animBg="1" rev="0" advAuto="0" spid="405" grpId="8"/>
      <p:bldP build="whole" bldLvl="1" animBg="1" rev="0" advAuto="0" spid="398" grpId="4"/>
      <p:bldP build="whole" bldLvl="1" animBg="1" rev="0" advAuto="0" spid="396" grpId="6"/>
      <p:bldP build="whole" bldLvl="1" animBg="1" rev="0" advAuto="0" spid="401" grpId="7"/>
      <p:bldP build="whole" bldLvl="1" animBg="1" rev="0" advAuto="0" spid="404" grpId="5"/>
      <p:bldP build="whole" bldLvl="1" animBg="1" rev="0" advAuto="0" spid="403" grpId="9"/>
      <p:bldP build="whole" bldLvl="1" animBg="1" rev="0" advAuto="0" spid="406" grpId="1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Data Access Layer"/>
          <p:cNvSpPr/>
          <p:nvPr/>
        </p:nvSpPr>
        <p:spPr>
          <a:xfrm>
            <a:off x="3208280" y="10247452"/>
            <a:ext cx="641050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Access Layer</a:t>
            </a:r>
          </a:p>
        </p:txBody>
      </p:sp>
      <p:sp>
        <p:nvSpPr>
          <p:cNvPr id="409" name="Service Layer"/>
          <p:cNvSpPr/>
          <p:nvPr/>
        </p:nvSpPr>
        <p:spPr>
          <a:xfrm>
            <a:off x="3208280" y="6223000"/>
            <a:ext cx="6410502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Layer</a:t>
            </a:r>
          </a:p>
        </p:txBody>
      </p:sp>
      <p:sp>
        <p:nvSpPr>
          <p:cNvPr id="410" name="Presentation Layer"/>
          <p:cNvSpPr/>
          <p:nvPr/>
        </p:nvSpPr>
        <p:spPr>
          <a:xfrm>
            <a:off x="2958474" y="2198547"/>
            <a:ext cx="6410502" cy="1270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Presentation Layer</a:t>
            </a:r>
          </a:p>
        </p:txBody>
      </p:sp>
      <p:sp>
        <p:nvSpPr>
          <p:cNvPr id="411" name="Line"/>
          <p:cNvSpPr/>
          <p:nvPr/>
        </p:nvSpPr>
        <p:spPr>
          <a:xfrm>
            <a:off x="6413530" y="3899993"/>
            <a:ext cx="1" cy="189156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>
            <a:off x="6413530" y="7924445"/>
            <a:ext cx="1" cy="189156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3" name="Front Controller"/>
          <p:cNvSpPr txBox="1"/>
          <p:nvPr/>
        </p:nvSpPr>
        <p:spPr>
          <a:xfrm>
            <a:off x="13876006" y="2451606"/>
            <a:ext cx="70789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Front Controller</a:t>
            </a:r>
          </a:p>
        </p:txBody>
      </p:sp>
      <p:sp>
        <p:nvSpPr>
          <p:cNvPr id="414" name="MVC"/>
          <p:cNvSpPr txBox="1"/>
          <p:nvPr/>
        </p:nvSpPr>
        <p:spPr>
          <a:xfrm>
            <a:off x="13931317" y="4023981"/>
            <a:ext cx="23149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MVC</a:t>
            </a:r>
          </a:p>
        </p:txBody>
      </p:sp>
      <p:sp>
        <p:nvSpPr>
          <p:cNvPr id="415" name="Interceptor Filter"/>
          <p:cNvSpPr txBox="1"/>
          <p:nvPr/>
        </p:nvSpPr>
        <p:spPr>
          <a:xfrm>
            <a:off x="13640802" y="879230"/>
            <a:ext cx="75493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Interceptor Filter</a:t>
            </a:r>
          </a:p>
        </p:txBody>
      </p:sp>
      <p:sp>
        <p:nvSpPr>
          <p:cNvPr id="416" name="Data Access Object"/>
          <p:cNvSpPr txBox="1"/>
          <p:nvPr/>
        </p:nvSpPr>
        <p:spPr>
          <a:xfrm>
            <a:off x="13665642" y="9943593"/>
            <a:ext cx="92623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 Access Object</a:t>
            </a:r>
          </a:p>
        </p:txBody>
      </p:sp>
      <p:sp>
        <p:nvSpPr>
          <p:cNvPr id="417" name="Business Delegate"/>
          <p:cNvSpPr txBox="1"/>
          <p:nvPr/>
        </p:nvSpPr>
        <p:spPr>
          <a:xfrm>
            <a:off x="13609996" y="6197600"/>
            <a:ext cx="8640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Business Delegate</a:t>
            </a:r>
          </a:p>
        </p:txBody>
      </p:sp>
      <p:sp>
        <p:nvSpPr>
          <p:cNvPr id="418" name="Business Object"/>
          <p:cNvSpPr txBox="1"/>
          <p:nvPr/>
        </p:nvSpPr>
        <p:spPr>
          <a:xfrm>
            <a:off x="13631658" y="7734722"/>
            <a:ext cx="7567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Business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8" grpId="11"/>
      <p:bldP build="whole" bldLvl="1" animBg="1" rev="0" advAuto="0" spid="413" grpId="7"/>
      <p:bldP build="whole" bldLvl="1" animBg="1" rev="0" advAuto="0" spid="408" grpId="1"/>
      <p:bldP build="whole" bldLvl="1" animBg="1" rev="0" advAuto="0" spid="409" grpId="2"/>
      <p:bldP build="whole" bldLvl="1" animBg="1" rev="0" advAuto="0" spid="415" grpId="6"/>
      <p:bldP build="whole" bldLvl="1" animBg="1" rev="0" advAuto="0" spid="410" grpId="3"/>
      <p:bldP build="whole" bldLvl="1" animBg="1" rev="0" advAuto="0" spid="414" grpId="8"/>
      <p:bldP build="whole" bldLvl="1" animBg="1" rev="0" advAuto="0" spid="417" grpId="10"/>
      <p:bldP build="whole" bldLvl="1" animBg="1" rev="0" advAuto="0" spid="412" grpId="4"/>
      <p:bldP build="whole" bldLvl="1" animBg="1" rev="0" advAuto="0" spid="411" grpId="5"/>
      <p:bldP build="whole" bldLvl="1" animBg="1" rev="0" advAuto="0" spid="416" grpId="9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ingleton"/>
          <p:cNvSpPr txBox="1"/>
          <p:nvPr/>
        </p:nvSpPr>
        <p:spPr>
          <a:xfrm>
            <a:off x="578842" y="293675"/>
            <a:ext cx="54076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Singleton</a:t>
            </a:r>
          </a:p>
        </p:txBody>
      </p:sp>
      <p:sp>
        <p:nvSpPr>
          <p:cNvPr id="421" name="Circle"/>
          <p:cNvSpPr/>
          <p:nvPr/>
        </p:nvSpPr>
        <p:spPr>
          <a:xfrm>
            <a:off x="15656945" y="3797669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Circle"/>
          <p:cNvSpPr/>
          <p:nvPr/>
        </p:nvSpPr>
        <p:spPr>
          <a:xfrm>
            <a:off x="16801110" y="5631048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Circle"/>
          <p:cNvSpPr/>
          <p:nvPr/>
        </p:nvSpPr>
        <p:spPr>
          <a:xfrm>
            <a:off x="16801110" y="11800177"/>
            <a:ext cx="1270001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4" name="Circle"/>
          <p:cNvSpPr/>
          <p:nvPr/>
        </p:nvSpPr>
        <p:spPr>
          <a:xfrm>
            <a:off x="9960966" y="5099037"/>
            <a:ext cx="1270001" cy="1270001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5" name="Oval"/>
          <p:cNvSpPr/>
          <p:nvPr/>
        </p:nvSpPr>
        <p:spPr>
          <a:xfrm>
            <a:off x="14293057" y="7455087"/>
            <a:ext cx="2072175" cy="179652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6" name="Circle"/>
          <p:cNvSpPr/>
          <p:nvPr/>
        </p:nvSpPr>
        <p:spPr>
          <a:xfrm>
            <a:off x="9960966" y="9900136"/>
            <a:ext cx="1270001" cy="12700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7" name="Line"/>
          <p:cNvSpPr/>
          <p:nvPr/>
        </p:nvSpPr>
        <p:spPr>
          <a:xfrm>
            <a:off x="16503440" y="8433923"/>
            <a:ext cx="2477510" cy="1"/>
          </a:xfrm>
          <a:prstGeom prst="line">
            <a:avLst/>
          </a:prstGeom>
          <a:ln w="635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8" name="Line"/>
          <p:cNvSpPr/>
          <p:nvPr/>
        </p:nvSpPr>
        <p:spPr>
          <a:xfrm flipV="1">
            <a:off x="11508432" y="8899484"/>
            <a:ext cx="2776993" cy="1597652"/>
          </a:xfrm>
          <a:prstGeom prst="line">
            <a:avLst/>
          </a:prstGeom>
          <a:ln w="635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9" name="Class 1"/>
          <p:cNvSpPr txBox="1"/>
          <p:nvPr/>
        </p:nvSpPr>
        <p:spPr>
          <a:xfrm>
            <a:off x="9480271" y="6736332"/>
            <a:ext cx="22313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1</a:t>
            </a:r>
          </a:p>
        </p:txBody>
      </p:sp>
      <p:sp>
        <p:nvSpPr>
          <p:cNvPr id="430" name="Class 2"/>
          <p:cNvSpPr txBox="1"/>
          <p:nvPr/>
        </p:nvSpPr>
        <p:spPr>
          <a:xfrm>
            <a:off x="9480271" y="11824209"/>
            <a:ext cx="22313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2</a:t>
            </a:r>
          </a:p>
        </p:txBody>
      </p:sp>
      <p:sp>
        <p:nvSpPr>
          <p:cNvPr id="431" name="Rectangle"/>
          <p:cNvSpPr/>
          <p:nvPr/>
        </p:nvSpPr>
        <p:spPr>
          <a:xfrm>
            <a:off x="19119160" y="7455087"/>
            <a:ext cx="4200516" cy="2494488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2" name="Properties File"/>
          <p:cNvSpPr txBox="1"/>
          <p:nvPr/>
        </p:nvSpPr>
        <p:spPr>
          <a:xfrm>
            <a:off x="19133442" y="6491099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Properties File</a:t>
            </a:r>
          </a:p>
        </p:txBody>
      </p:sp>
      <p:sp>
        <p:nvSpPr>
          <p:cNvPr id="433" name="PropertyReader"/>
          <p:cNvSpPr txBox="1"/>
          <p:nvPr/>
        </p:nvSpPr>
        <p:spPr>
          <a:xfrm>
            <a:off x="13365004" y="9633160"/>
            <a:ext cx="4595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PropertyReader</a:t>
            </a:r>
          </a:p>
        </p:txBody>
      </p:sp>
      <p:sp>
        <p:nvSpPr>
          <p:cNvPr id="434" name="Line"/>
          <p:cNvSpPr/>
          <p:nvPr/>
        </p:nvSpPr>
        <p:spPr>
          <a:xfrm>
            <a:off x="11525595" y="6006209"/>
            <a:ext cx="2744643" cy="1859665"/>
          </a:xfrm>
          <a:prstGeom prst="line">
            <a:avLst/>
          </a:prstGeom>
          <a:ln w="63500">
            <a:solidFill>
              <a:srgbClr val="773F9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5" name="Logger"/>
          <p:cNvSpPr txBox="1"/>
          <p:nvPr/>
        </p:nvSpPr>
        <p:spPr>
          <a:xfrm>
            <a:off x="2383860" y="5240046"/>
            <a:ext cx="29795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Logger</a:t>
            </a:r>
          </a:p>
        </p:txBody>
      </p:sp>
      <p:sp>
        <p:nvSpPr>
          <p:cNvPr id="436" name="ONE AND ONLY ONE"/>
          <p:cNvSpPr txBox="1"/>
          <p:nvPr/>
        </p:nvSpPr>
        <p:spPr>
          <a:xfrm>
            <a:off x="10060690" y="483679"/>
            <a:ext cx="124625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ONE AND ONLY ONE</a:t>
            </a:r>
          </a:p>
        </p:txBody>
      </p:sp>
      <p:sp>
        <p:nvSpPr>
          <p:cNvPr id="437" name="error"/>
          <p:cNvSpPr txBox="1"/>
          <p:nvPr/>
        </p:nvSpPr>
        <p:spPr>
          <a:xfrm>
            <a:off x="3849163" y="7078116"/>
            <a:ext cx="19749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error</a:t>
            </a:r>
          </a:p>
        </p:txBody>
      </p:sp>
      <p:sp>
        <p:nvSpPr>
          <p:cNvPr id="438" name="debug"/>
          <p:cNvSpPr txBox="1"/>
          <p:nvPr/>
        </p:nvSpPr>
        <p:spPr>
          <a:xfrm>
            <a:off x="3926458" y="8688182"/>
            <a:ext cx="27324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debug</a:t>
            </a:r>
          </a:p>
        </p:txBody>
      </p:sp>
      <p:sp>
        <p:nvSpPr>
          <p:cNvPr id="439" name="info"/>
          <p:cNvSpPr txBox="1"/>
          <p:nvPr/>
        </p:nvSpPr>
        <p:spPr>
          <a:xfrm>
            <a:off x="4062967" y="10298248"/>
            <a:ext cx="15473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info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7" grpId="18"/>
      <p:bldP build="whole" bldLvl="1" animBg="1" rev="0" advAuto="0" spid="427" grpId="13"/>
      <p:bldP build="whole" bldLvl="1" animBg="1" rev="0" advAuto="0" spid="431" grpId="14"/>
      <p:bldP build="whole" bldLvl="1" animBg="1" rev="0" advAuto="0" spid="421" grpId="3"/>
      <p:bldP build="whole" bldLvl="1" animBg="1" rev="0" advAuto="0" spid="423" grpId="5"/>
      <p:bldP build="whole" bldLvl="1" animBg="1" rev="0" advAuto="0" spid="435" grpId="17"/>
      <p:bldP build="whole" bldLvl="1" animBg="1" rev="0" advAuto="0" spid="426" grpId="10"/>
      <p:bldP build="whole" bldLvl="1" animBg="1" rev="0" advAuto="0" spid="424" grpId="7"/>
      <p:bldP build="whole" bldLvl="1" animBg="1" rev="0" advAuto="0" spid="422" grpId="4"/>
      <p:bldP build="whole" bldLvl="1" animBg="1" rev="0" advAuto="0" spid="436" grpId="2"/>
      <p:bldP build="whole" bldLvl="1" animBg="1" rev="0" advAuto="0" spid="433" grpId="15"/>
      <p:bldP build="whole" bldLvl="1" animBg="1" rev="0" advAuto="0" spid="420" grpId="1"/>
      <p:bldP build="whole" bldLvl="1" animBg="1" rev="0" advAuto="0" spid="428" grpId="12"/>
      <p:bldP build="whole" bldLvl="1" animBg="1" rev="0" advAuto="0" spid="430" grpId="11"/>
      <p:bldP build="whole" bldLvl="1" animBg="1" rev="0" advAuto="0" spid="438" grpId="19"/>
      <p:bldP build="whole" bldLvl="1" animBg="1" rev="0" advAuto="0" spid="434" grpId="9"/>
      <p:bldP build="whole" bldLvl="1" animBg="1" rev="0" advAuto="0" spid="439" grpId="20"/>
      <p:bldP build="whole" bldLvl="1" animBg="1" rev="0" advAuto="0" spid="425" grpId="6"/>
      <p:bldP build="whole" bldLvl="1" animBg="1" rev="0" advAuto="0" spid="432" grpId="16"/>
      <p:bldP build="whole" bldLvl="1" animBg="1" rev="0" advAuto="0" spid="429" grpId="8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teps"/>
          <p:cNvSpPr txBox="1"/>
          <p:nvPr/>
        </p:nvSpPr>
        <p:spPr>
          <a:xfrm>
            <a:off x="453341" y="566109"/>
            <a:ext cx="2711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Steps</a:t>
            </a:r>
          </a:p>
        </p:txBody>
      </p:sp>
      <p:sp>
        <p:nvSpPr>
          <p:cNvPr id="442" name="Declare the constructor of the class as private"/>
          <p:cNvSpPr txBox="1"/>
          <p:nvPr/>
        </p:nvSpPr>
        <p:spPr>
          <a:xfrm>
            <a:off x="1586617" y="3091044"/>
            <a:ext cx="1838058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Declare the constructor of the class as private</a:t>
            </a:r>
          </a:p>
        </p:txBody>
      </p:sp>
      <p:sp>
        <p:nvSpPr>
          <p:cNvPr id="443" name="Declare a static method"/>
          <p:cNvSpPr txBox="1"/>
          <p:nvPr/>
        </p:nvSpPr>
        <p:spPr>
          <a:xfrm>
            <a:off x="1607624" y="5462827"/>
            <a:ext cx="958481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Declare a static method</a:t>
            </a:r>
          </a:p>
        </p:txBody>
      </p:sp>
      <p:sp>
        <p:nvSpPr>
          <p:cNvPr id="444" name="Declare a static member of the same class…"/>
          <p:cNvSpPr txBox="1"/>
          <p:nvPr/>
        </p:nvSpPr>
        <p:spPr>
          <a:xfrm>
            <a:off x="1711150" y="8023779"/>
            <a:ext cx="1709420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Declare a static member of the same class</a:t>
            </a:r>
          </a:p>
          <a:p>
            <a: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type in the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" grpId="4"/>
      <p:bldP build="whole" bldLvl="1" animBg="1" rev="0" advAuto="0" spid="442" grpId="2"/>
      <p:bldP build="whole" bldLvl="1" animBg="1" rev="0" advAuto="0" spid="441" grpId="1"/>
      <p:bldP build="whole" bldLvl="1" animBg="1" rev="0" advAuto="0" spid="443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DataRenderer"/>
          <p:cNvSpPr txBox="1"/>
          <p:nvPr/>
        </p:nvSpPr>
        <p:spPr>
          <a:xfrm>
            <a:off x="8394996" y="2393235"/>
            <a:ext cx="40906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DataRenderer</a:t>
            </a:r>
          </a:p>
        </p:txBody>
      </p:sp>
      <p:sp>
        <p:nvSpPr>
          <p:cNvPr id="447" name="Template Method"/>
          <p:cNvSpPr txBox="1"/>
          <p:nvPr/>
        </p:nvSpPr>
        <p:spPr>
          <a:xfrm>
            <a:off x="497662" y="768566"/>
            <a:ext cx="50196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Template Method</a:t>
            </a:r>
          </a:p>
        </p:txBody>
      </p:sp>
      <p:sp>
        <p:nvSpPr>
          <p:cNvPr id="448" name="render()"/>
          <p:cNvSpPr txBox="1"/>
          <p:nvPr/>
        </p:nvSpPr>
        <p:spPr>
          <a:xfrm>
            <a:off x="10337431" y="3995324"/>
            <a:ext cx="23958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render()</a:t>
            </a:r>
          </a:p>
        </p:txBody>
      </p:sp>
      <p:sp>
        <p:nvSpPr>
          <p:cNvPr id="449" name="readData()"/>
          <p:cNvSpPr txBox="1"/>
          <p:nvPr/>
        </p:nvSpPr>
        <p:spPr>
          <a:xfrm>
            <a:off x="10363997" y="5274737"/>
            <a:ext cx="3172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readData()</a:t>
            </a:r>
          </a:p>
        </p:txBody>
      </p:sp>
      <p:sp>
        <p:nvSpPr>
          <p:cNvPr id="450" name="processData()"/>
          <p:cNvSpPr txBox="1"/>
          <p:nvPr/>
        </p:nvSpPr>
        <p:spPr>
          <a:xfrm>
            <a:off x="10469222" y="6554151"/>
            <a:ext cx="41605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processData()</a:t>
            </a:r>
          </a:p>
        </p:txBody>
      </p:sp>
      <p:sp>
        <p:nvSpPr>
          <p:cNvPr id="451" name="XMLDataRenderer"/>
          <p:cNvSpPr txBox="1"/>
          <p:nvPr/>
        </p:nvSpPr>
        <p:spPr>
          <a:xfrm>
            <a:off x="1617868" y="8051819"/>
            <a:ext cx="53606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XMLDataRenderer</a:t>
            </a:r>
          </a:p>
        </p:txBody>
      </p:sp>
      <p:sp>
        <p:nvSpPr>
          <p:cNvPr id="452" name="readData()"/>
          <p:cNvSpPr txBox="1"/>
          <p:nvPr/>
        </p:nvSpPr>
        <p:spPr>
          <a:xfrm>
            <a:off x="4129676" y="10011391"/>
            <a:ext cx="3172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readData()</a:t>
            </a:r>
          </a:p>
        </p:txBody>
      </p:sp>
      <p:sp>
        <p:nvSpPr>
          <p:cNvPr id="453" name="processData()"/>
          <p:cNvSpPr txBox="1"/>
          <p:nvPr/>
        </p:nvSpPr>
        <p:spPr>
          <a:xfrm>
            <a:off x="4234901" y="11290803"/>
            <a:ext cx="41605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processData()</a:t>
            </a:r>
          </a:p>
        </p:txBody>
      </p:sp>
      <p:sp>
        <p:nvSpPr>
          <p:cNvPr id="454" name="CSVDataRenderer"/>
          <p:cNvSpPr txBox="1"/>
          <p:nvPr/>
        </p:nvSpPr>
        <p:spPr>
          <a:xfrm>
            <a:off x="15960381" y="8132722"/>
            <a:ext cx="53251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CSVDataRenderer</a:t>
            </a:r>
          </a:p>
        </p:txBody>
      </p:sp>
      <p:sp>
        <p:nvSpPr>
          <p:cNvPr id="455" name="readData()"/>
          <p:cNvSpPr txBox="1"/>
          <p:nvPr/>
        </p:nvSpPr>
        <p:spPr>
          <a:xfrm>
            <a:off x="18454407" y="9677425"/>
            <a:ext cx="3172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readData()</a:t>
            </a:r>
          </a:p>
        </p:txBody>
      </p:sp>
      <p:sp>
        <p:nvSpPr>
          <p:cNvPr id="456" name="processData()"/>
          <p:cNvSpPr txBox="1"/>
          <p:nvPr/>
        </p:nvSpPr>
        <p:spPr>
          <a:xfrm>
            <a:off x="18559632" y="10956838"/>
            <a:ext cx="41605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processData()</a:t>
            </a:r>
          </a:p>
        </p:txBody>
      </p:sp>
      <p:sp>
        <p:nvSpPr>
          <p:cNvPr id="457" name="Line"/>
          <p:cNvSpPr/>
          <p:nvPr/>
        </p:nvSpPr>
        <p:spPr>
          <a:xfrm flipH="1" flipV="1">
            <a:off x="13049059" y="3341029"/>
            <a:ext cx="4712884" cy="42902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8" name="Line"/>
          <p:cNvSpPr/>
          <p:nvPr/>
        </p:nvSpPr>
        <p:spPr>
          <a:xfrm flipV="1">
            <a:off x="5212396" y="3716062"/>
            <a:ext cx="3890301" cy="445709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rototype"/>
          <p:cNvSpPr txBox="1"/>
          <p:nvPr/>
        </p:nvSpPr>
        <p:spPr>
          <a:xfrm>
            <a:off x="7688579" y="5671686"/>
            <a:ext cx="9006841" cy="237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/>
            </a:lvl1pPr>
          </a:lstStyle>
          <a:p>
            <a:pPr/>
            <a:r>
              <a:t>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O1"/>
          <p:cNvSpPr/>
          <p:nvPr/>
        </p:nvSpPr>
        <p:spPr>
          <a:xfrm>
            <a:off x="17359844" y="2882900"/>
            <a:ext cx="1270001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O1</a:t>
            </a:r>
          </a:p>
        </p:txBody>
      </p:sp>
      <p:sp>
        <p:nvSpPr>
          <p:cNvPr id="463" name="O2"/>
          <p:cNvSpPr/>
          <p:nvPr/>
        </p:nvSpPr>
        <p:spPr>
          <a:xfrm>
            <a:off x="17359844" y="523475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O2</a:t>
            </a:r>
          </a:p>
        </p:txBody>
      </p:sp>
      <p:sp>
        <p:nvSpPr>
          <p:cNvPr id="464" name="O3"/>
          <p:cNvSpPr/>
          <p:nvPr/>
        </p:nvSpPr>
        <p:spPr>
          <a:xfrm>
            <a:off x="17359844" y="8343900"/>
            <a:ext cx="1270001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O3</a:t>
            </a:r>
          </a:p>
        </p:txBody>
      </p:sp>
      <p:sp>
        <p:nvSpPr>
          <p:cNvPr id="465" name="Gaming…"/>
          <p:cNvSpPr/>
          <p:nvPr/>
        </p:nvSpPr>
        <p:spPr>
          <a:xfrm>
            <a:off x="10750189" y="4610100"/>
            <a:ext cx="2393257" cy="23484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Gaming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466" name="Line"/>
          <p:cNvSpPr/>
          <p:nvPr/>
        </p:nvSpPr>
        <p:spPr>
          <a:xfrm flipV="1">
            <a:off x="13372044" y="3853457"/>
            <a:ext cx="3553322" cy="15440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7" name="Line"/>
          <p:cNvSpPr/>
          <p:nvPr/>
        </p:nvSpPr>
        <p:spPr>
          <a:xfrm>
            <a:off x="13333156" y="5869754"/>
            <a:ext cx="383697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" name="Line"/>
          <p:cNvSpPr/>
          <p:nvPr/>
        </p:nvSpPr>
        <p:spPr>
          <a:xfrm>
            <a:off x="13295845" y="6257314"/>
            <a:ext cx="3708109" cy="25954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" name="Notebook"/>
          <p:cNvSpPr/>
          <p:nvPr/>
        </p:nvSpPr>
        <p:spPr>
          <a:xfrm>
            <a:off x="3042159" y="10105889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" name="Line"/>
          <p:cNvSpPr/>
          <p:nvPr/>
        </p:nvSpPr>
        <p:spPr>
          <a:xfrm flipV="1">
            <a:off x="4752065" y="6637966"/>
            <a:ext cx="5431666" cy="37719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" name="Line"/>
          <p:cNvSpPr/>
          <p:nvPr/>
        </p:nvSpPr>
        <p:spPr>
          <a:xfrm>
            <a:off x="4961866" y="3120157"/>
            <a:ext cx="5401371" cy="236842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2" name="Notebook"/>
          <p:cNvSpPr/>
          <p:nvPr/>
        </p:nvSpPr>
        <p:spPr>
          <a:xfrm>
            <a:off x="3219960" y="2765289"/>
            <a:ext cx="1508170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" name="Notebook"/>
          <p:cNvSpPr/>
          <p:nvPr/>
        </p:nvSpPr>
        <p:spPr>
          <a:xfrm>
            <a:off x="3042159" y="5648161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" name="Line"/>
          <p:cNvSpPr/>
          <p:nvPr/>
        </p:nvSpPr>
        <p:spPr>
          <a:xfrm>
            <a:off x="4740608" y="6070572"/>
            <a:ext cx="543665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State/Data"/>
          <p:cNvSpPr txBox="1"/>
          <p:nvPr/>
        </p:nvSpPr>
        <p:spPr>
          <a:xfrm>
            <a:off x="18869785" y="3406459"/>
            <a:ext cx="336105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State/Data</a:t>
            </a:r>
          </a:p>
        </p:txBody>
      </p:sp>
      <p:sp>
        <p:nvSpPr>
          <p:cNvPr id="476" name="State/Data"/>
          <p:cNvSpPr txBox="1"/>
          <p:nvPr/>
        </p:nvSpPr>
        <p:spPr>
          <a:xfrm>
            <a:off x="18819557" y="5978209"/>
            <a:ext cx="336105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State/Data</a:t>
            </a:r>
          </a:p>
        </p:txBody>
      </p:sp>
      <p:sp>
        <p:nvSpPr>
          <p:cNvPr id="477" name="State/Data"/>
          <p:cNvSpPr txBox="1"/>
          <p:nvPr/>
        </p:nvSpPr>
        <p:spPr>
          <a:xfrm>
            <a:off x="18819557" y="9311959"/>
            <a:ext cx="336105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State/Data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0" grpId="7"/>
      <p:bldP build="whole" bldLvl="1" animBg="1" rev="0" advAuto="0" spid="465" grpId="1"/>
      <p:bldP build="whole" bldLvl="1" animBg="1" rev="0" advAuto="0" spid="473" grpId="4"/>
      <p:bldP build="whole" bldLvl="1" animBg="1" rev="0" advAuto="0" spid="464" grpId="14"/>
      <p:bldP build="whole" bldLvl="1" animBg="1" rev="0" advAuto="0" spid="468" grpId="15"/>
      <p:bldP build="whole" bldLvl="1" animBg="1" rev="0" advAuto="0" spid="476" grpId="13"/>
      <p:bldP build="whole" bldLvl="1" animBg="1" rev="0" advAuto="0" spid="475" grpId="10"/>
      <p:bldP build="whole" bldLvl="1" animBg="1" rev="0" advAuto="0" spid="474" grpId="5"/>
      <p:bldP build="whole" bldLvl="1" animBg="1" rev="0" advAuto="0" spid="462" grpId="8"/>
      <p:bldP build="whole" bldLvl="1" animBg="1" rev="0" advAuto="0" spid="467" grpId="12"/>
      <p:bldP build="whole" bldLvl="1" animBg="1" rev="0" advAuto="0" spid="463" grpId="11"/>
      <p:bldP build="whole" bldLvl="1" animBg="1" rev="0" advAuto="0" spid="472" grpId="2"/>
      <p:bldP build="whole" bldLvl="1" animBg="1" rev="0" advAuto="0" spid="469" grpId="6"/>
      <p:bldP build="whole" bldLvl="1" animBg="1" rev="0" advAuto="0" spid="471" grpId="3"/>
      <p:bldP build="whole" bldLvl="1" animBg="1" rev="0" advAuto="0" spid="477" grpId="16"/>
      <p:bldP build="whole" bldLvl="1" animBg="1" rev="0" advAuto="0" spid="466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vide a common design language"/>
          <p:cNvSpPr txBox="1"/>
          <p:nvPr/>
        </p:nvSpPr>
        <p:spPr>
          <a:xfrm>
            <a:off x="3090699" y="9226745"/>
            <a:ext cx="1452410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Provide a common design language</a:t>
            </a:r>
          </a:p>
        </p:txBody>
      </p:sp>
      <p:sp>
        <p:nvSpPr>
          <p:cNvPr id="147" name="Define the system structure better"/>
          <p:cNvSpPr txBox="1"/>
          <p:nvPr/>
        </p:nvSpPr>
        <p:spPr>
          <a:xfrm>
            <a:off x="3008836" y="7079763"/>
            <a:ext cx="135373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Define the system structure better</a:t>
            </a:r>
          </a:p>
        </p:txBody>
      </p:sp>
      <p:sp>
        <p:nvSpPr>
          <p:cNvPr id="148" name="Promote reuse without having to reinvent the wheel"/>
          <p:cNvSpPr txBox="1"/>
          <p:nvPr/>
        </p:nvSpPr>
        <p:spPr>
          <a:xfrm>
            <a:off x="3057706" y="5200309"/>
            <a:ext cx="202750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Promote reuse without having to reinvent the wheel</a:t>
            </a:r>
          </a:p>
        </p:txBody>
      </p:sp>
      <p:sp>
        <p:nvSpPr>
          <p:cNvPr id="149" name="Capture design experience"/>
          <p:cNvSpPr txBox="1"/>
          <p:nvPr/>
        </p:nvSpPr>
        <p:spPr>
          <a:xfrm>
            <a:off x="3023130" y="3320855"/>
            <a:ext cx="10967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Capture design experience</a:t>
            </a:r>
          </a:p>
        </p:txBody>
      </p:sp>
      <p:sp>
        <p:nvSpPr>
          <p:cNvPr id="150" name="Why"/>
          <p:cNvSpPr txBox="1"/>
          <p:nvPr/>
        </p:nvSpPr>
        <p:spPr>
          <a:xfrm>
            <a:off x="805506" y="615212"/>
            <a:ext cx="2090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3"/>
      <p:bldP build="whole" bldLvl="1" animBg="1" rev="0" advAuto="0" spid="149" grpId="2"/>
      <p:bldP build="whole" bldLvl="1" animBg="1" rev="0" advAuto="0" spid="150" grpId="1"/>
      <p:bldP build="whole" bldLvl="1" animBg="1" rev="0" advAuto="0" spid="147" grpId="4"/>
      <p:bldP build="whole" bldLvl="1" animBg="1" rev="0" advAuto="0" spid="146" grpId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1"/>
          <p:cNvSpPr/>
          <p:nvPr/>
        </p:nvSpPr>
        <p:spPr>
          <a:xfrm>
            <a:off x="17772226" y="2624633"/>
            <a:ext cx="1996183" cy="162986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O1</a:t>
            </a:r>
          </a:p>
        </p:txBody>
      </p:sp>
      <p:sp>
        <p:nvSpPr>
          <p:cNvPr id="480" name="O2"/>
          <p:cNvSpPr/>
          <p:nvPr/>
        </p:nvSpPr>
        <p:spPr>
          <a:xfrm>
            <a:off x="17772226" y="5812260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O2</a:t>
            </a:r>
          </a:p>
        </p:txBody>
      </p:sp>
      <p:sp>
        <p:nvSpPr>
          <p:cNvPr id="481" name="O3"/>
          <p:cNvSpPr/>
          <p:nvPr/>
        </p:nvSpPr>
        <p:spPr>
          <a:xfrm>
            <a:off x="16705426" y="9486900"/>
            <a:ext cx="1270001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O3</a:t>
            </a:r>
          </a:p>
        </p:txBody>
      </p:sp>
      <p:sp>
        <p:nvSpPr>
          <p:cNvPr id="482" name="Spring"/>
          <p:cNvSpPr/>
          <p:nvPr/>
        </p:nvSpPr>
        <p:spPr>
          <a:xfrm>
            <a:off x="11082700" y="4313039"/>
            <a:ext cx="2473127" cy="27470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Spring</a:t>
            </a:r>
          </a:p>
        </p:txBody>
      </p:sp>
      <p:sp>
        <p:nvSpPr>
          <p:cNvPr id="483" name="Line"/>
          <p:cNvSpPr/>
          <p:nvPr/>
        </p:nvSpPr>
        <p:spPr>
          <a:xfrm flipV="1">
            <a:off x="14055068" y="3802657"/>
            <a:ext cx="3553322" cy="15440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4" name="Line"/>
          <p:cNvSpPr/>
          <p:nvPr/>
        </p:nvSpPr>
        <p:spPr>
          <a:xfrm>
            <a:off x="13739452" y="6447260"/>
            <a:ext cx="383697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>
            <a:off x="12971627" y="7204734"/>
            <a:ext cx="3708109" cy="259546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" name="Notebook"/>
          <p:cNvSpPr/>
          <p:nvPr/>
        </p:nvSpPr>
        <p:spPr>
          <a:xfrm>
            <a:off x="3454541" y="10207489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" name="Line"/>
          <p:cNvSpPr/>
          <p:nvPr/>
        </p:nvSpPr>
        <p:spPr>
          <a:xfrm flipV="1">
            <a:off x="5164447" y="6739566"/>
            <a:ext cx="5431666" cy="37719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8" name="Line"/>
          <p:cNvSpPr/>
          <p:nvPr/>
        </p:nvSpPr>
        <p:spPr>
          <a:xfrm>
            <a:off x="5374248" y="3221757"/>
            <a:ext cx="5401371" cy="236842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" name="Notebook"/>
          <p:cNvSpPr/>
          <p:nvPr/>
        </p:nvSpPr>
        <p:spPr>
          <a:xfrm>
            <a:off x="3632341" y="2866889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0" name="Notebook"/>
          <p:cNvSpPr/>
          <p:nvPr/>
        </p:nvSpPr>
        <p:spPr>
          <a:xfrm>
            <a:off x="3454541" y="5749761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" name="Line"/>
          <p:cNvSpPr/>
          <p:nvPr/>
        </p:nvSpPr>
        <p:spPr>
          <a:xfrm>
            <a:off x="5152990" y="6172172"/>
            <a:ext cx="543665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V="1">
            <a:off x="13745538" y="3525613"/>
            <a:ext cx="3629423" cy="120824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14372615" y="4249290"/>
            <a:ext cx="3384737" cy="143728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4" name="Singleton"/>
          <p:cNvSpPr txBox="1"/>
          <p:nvPr/>
        </p:nvSpPr>
        <p:spPr>
          <a:xfrm>
            <a:off x="13443330" y="2610099"/>
            <a:ext cx="354253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Singleton</a:t>
            </a:r>
          </a:p>
        </p:txBody>
      </p:sp>
      <p:sp>
        <p:nvSpPr>
          <p:cNvPr id="495" name="Prototype"/>
          <p:cNvSpPr txBox="1"/>
          <p:nvPr/>
        </p:nvSpPr>
        <p:spPr>
          <a:xfrm>
            <a:off x="14223119" y="6921711"/>
            <a:ext cx="36713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9" grpId="2"/>
      <p:bldP build="whole" bldLvl="1" animBg="1" rev="0" advAuto="0" spid="483" grpId="11"/>
      <p:bldP build="whole" bldLvl="1" animBg="1" rev="0" advAuto="0" spid="482" grpId="1"/>
      <p:bldP build="whole" bldLvl="1" animBg="1" rev="0" advAuto="0" spid="490" grpId="4"/>
      <p:bldP build="whole" bldLvl="1" animBg="1" rev="0" advAuto="0" spid="494" grpId="9"/>
      <p:bldP build="whole" bldLvl="1" animBg="1" rev="0" advAuto="0" spid="487" grpId="7"/>
      <p:bldP build="whole" bldLvl="1" animBg="1" rev="0" advAuto="0" spid="492" grpId="10"/>
      <p:bldP build="whole" bldLvl="1" animBg="1" rev="0" advAuto="0" spid="485" grpId="16"/>
      <p:bldP build="whole" bldLvl="1" animBg="1" rev="0" advAuto="0" spid="481" grpId="17"/>
      <p:bldP build="whole" bldLvl="1" animBg="1" rev="0" advAuto="0" spid="479" grpId="8"/>
      <p:bldP build="whole" bldLvl="1" animBg="1" rev="0" advAuto="0" spid="488" grpId="3"/>
      <p:bldP build="whole" bldLvl="1" animBg="1" rev="0" advAuto="0" spid="491" grpId="5"/>
      <p:bldP build="whole" bldLvl="1" animBg="1" rev="0" advAuto="0" spid="484" grpId="15"/>
      <p:bldP build="whole" bldLvl="1" animBg="1" rev="0" advAuto="0" spid="486" grpId="6"/>
      <p:bldP build="whole" bldLvl="1" animBg="1" rev="0" advAuto="0" spid="480" grpId="14"/>
      <p:bldP build="whole" bldLvl="1" animBg="1" rev="0" advAuto="0" spid="493" grpId="12"/>
      <p:bldP build="whole" bldLvl="1" animBg="1" rev="0" advAuto="0" spid="495" grpId="1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Untitled Document.png" descr="Untitled Docu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0" y="127000"/>
            <a:ext cx="18034000" cy="134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lient"/>
          <p:cNvSpPr/>
          <p:nvPr/>
        </p:nvSpPr>
        <p:spPr>
          <a:xfrm>
            <a:off x="5950594" y="5475386"/>
            <a:ext cx="3149998" cy="27652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500" name="CheckStock"/>
          <p:cNvSpPr/>
          <p:nvPr/>
        </p:nvSpPr>
        <p:spPr>
          <a:xfrm>
            <a:off x="12758191" y="1627286"/>
            <a:ext cx="3516215" cy="240962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CheckStock</a:t>
            </a:r>
          </a:p>
        </p:txBody>
      </p:sp>
      <p:sp>
        <p:nvSpPr>
          <p:cNvPr id="501" name="PlaceOrder"/>
          <p:cNvSpPr/>
          <p:nvPr/>
        </p:nvSpPr>
        <p:spPr>
          <a:xfrm>
            <a:off x="12758191" y="5437286"/>
            <a:ext cx="3516215" cy="240962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PlaceOrder</a:t>
            </a:r>
          </a:p>
        </p:txBody>
      </p:sp>
      <p:sp>
        <p:nvSpPr>
          <p:cNvPr id="502" name="ShipOrder"/>
          <p:cNvSpPr/>
          <p:nvPr/>
        </p:nvSpPr>
        <p:spPr>
          <a:xfrm>
            <a:off x="12758191" y="9679086"/>
            <a:ext cx="3516215" cy="240962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ShipOrder</a:t>
            </a:r>
          </a:p>
        </p:txBody>
      </p:sp>
      <p:sp>
        <p:nvSpPr>
          <p:cNvPr id="503" name="Line"/>
          <p:cNvSpPr/>
          <p:nvPr/>
        </p:nvSpPr>
        <p:spPr>
          <a:xfrm flipV="1">
            <a:off x="9303791" y="3659882"/>
            <a:ext cx="3142619" cy="219650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" name="Line"/>
          <p:cNvSpPr/>
          <p:nvPr/>
        </p:nvSpPr>
        <p:spPr>
          <a:xfrm>
            <a:off x="9374519" y="7951047"/>
            <a:ext cx="3141998" cy="196532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5" name="Line"/>
          <p:cNvSpPr/>
          <p:nvPr/>
        </p:nvSpPr>
        <p:spPr>
          <a:xfrm>
            <a:off x="9303832" y="6858847"/>
            <a:ext cx="313526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Facade"/>
          <p:cNvSpPr txBox="1"/>
          <p:nvPr/>
        </p:nvSpPr>
        <p:spPr>
          <a:xfrm>
            <a:off x="412750" y="380369"/>
            <a:ext cx="45593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Facade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6" grpId="1"/>
      <p:bldP build="whole" bldLvl="1" animBg="1" rev="0" advAuto="0" spid="504" grpId="8"/>
      <p:bldP build="whole" bldLvl="1" animBg="1" rev="0" advAuto="0" spid="501" grpId="3"/>
      <p:bldP build="whole" bldLvl="1" animBg="1" rev="0" advAuto="0" spid="505" grpId="7"/>
      <p:bldP build="whole" bldLvl="1" animBg="1" rev="0" advAuto="0" spid="500" grpId="2"/>
      <p:bldP build="whole" bldLvl="1" animBg="1" rev="0" advAuto="0" spid="503" grpId="6"/>
      <p:bldP build="whole" bldLvl="1" animBg="1" rev="0" advAuto="0" spid="499" grpId="5"/>
      <p:bldP build="whole" bldLvl="1" animBg="1" rev="0" advAuto="0" spid="502" grpId="4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lient"/>
          <p:cNvSpPr/>
          <p:nvPr/>
        </p:nvSpPr>
        <p:spPr>
          <a:xfrm>
            <a:off x="3131194" y="6275486"/>
            <a:ext cx="3149998" cy="27652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509" name="CheckStock"/>
          <p:cNvSpPr/>
          <p:nvPr/>
        </p:nvSpPr>
        <p:spPr>
          <a:xfrm>
            <a:off x="17736591" y="2643286"/>
            <a:ext cx="3516215" cy="240962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CheckStock</a:t>
            </a:r>
          </a:p>
        </p:txBody>
      </p:sp>
      <p:sp>
        <p:nvSpPr>
          <p:cNvPr id="510" name="PlaceOrder"/>
          <p:cNvSpPr/>
          <p:nvPr/>
        </p:nvSpPr>
        <p:spPr>
          <a:xfrm>
            <a:off x="17736591" y="6453286"/>
            <a:ext cx="3516215" cy="240962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PlaceOrder</a:t>
            </a:r>
          </a:p>
        </p:txBody>
      </p:sp>
      <p:sp>
        <p:nvSpPr>
          <p:cNvPr id="511" name="ShipOrder"/>
          <p:cNvSpPr/>
          <p:nvPr/>
        </p:nvSpPr>
        <p:spPr>
          <a:xfrm>
            <a:off x="17736591" y="10695086"/>
            <a:ext cx="3516215" cy="240962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ShipOrder</a:t>
            </a:r>
          </a:p>
        </p:txBody>
      </p:sp>
      <p:sp>
        <p:nvSpPr>
          <p:cNvPr id="512" name="Facade"/>
          <p:cNvSpPr/>
          <p:nvPr/>
        </p:nvSpPr>
        <p:spPr>
          <a:xfrm>
            <a:off x="10802193" y="6275486"/>
            <a:ext cx="3149998" cy="276522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Facade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14205991" y="4459982"/>
            <a:ext cx="3142618" cy="219650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4" name="Line"/>
          <p:cNvSpPr/>
          <p:nvPr/>
        </p:nvSpPr>
        <p:spPr>
          <a:xfrm>
            <a:off x="6535191" y="7799486"/>
            <a:ext cx="426700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5" name="Line"/>
          <p:cNvSpPr/>
          <p:nvPr/>
        </p:nvSpPr>
        <p:spPr>
          <a:xfrm>
            <a:off x="14276719" y="8751147"/>
            <a:ext cx="3141998" cy="196532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6" name="Line"/>
          <p:cNvSpPr/>
          <p:nvPr/>
        </p:nvSpPr>
        <p:spPr>
          <a:xfrm>
            <a:off x="14206032" y="7658946"/>
            <a:ext cx="313526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7" name="EJB/RPC"/>
          <p:cNvSpPr txBox="1"/>
          <p:nvPr/>
        </p:nvSpPr>
        <p:spPr>
          <a:xfrm>
            <a:off x="7771628" y="6806375"/>
            <a:ext cx="179413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EJB/RPC</a:t>
            </a:r>
          </a:p>
        </p:txBody>
      </p:sp>
      <p:sp>
        <p:nvSpPr>
          <p:cNvPr id="518" name="REST"/>
          <p:cNvSpPr txBox="1"/>
          <p:nvPr/>
        </p:nvSpPr>
        <p:spPr>
          <a:xfrm>
            <a:off x="8110527" y="8232149"/>
            <a:ext cx="111633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9" grpId="2"/>
      <p:bldP build="whole" bldLvl="1" animBg="1" rev="0" advAuto="0" spid="517" grpId="10"/>
      <p:bldP build="whole" bldLvl="1" animBg="1" rev="0" advAuto="0" spid="508" grpId="8"/>
      <p:bldP build="whole" bldLvl="1" animBg="1" rev="0" advAuto="0" spid="510" grpId="3"/>
      <p:bldP build="whole" bldLvl="1" animBg="1" rev="0" advAuto="0" spid="514" grpId="9"/>
      <p:bldP build="whole" bldLvl="1" animBg="1" rev="0" advAuto="0" spid="512" grpId="1"/>
      <p:bldP build="whole" bldLvl="1" animBg="1" rev="0" advAuto="0" spid="515" grpId="7"/>
      <p:bldP build="whole" bldLvl="1" animBg="1" rev="0" advAuto="0" spid="516" grpId="6"/>
      <p:bldP build="whole" bldLvl="1" animBg="1" rev="0" advAuto="0" spid="511" grpId="4"/>
      <p:bldP build="whole" bldLvl="1" animBg="1" rev="0" advAuto="0" spid="518" grpId="11"/>
      <p:bldP build="whole" bldLvl="1" animBg="1" rev="0" advAuto="0" spid="513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ow"/>
          <p:cNvSpPr txBox="1"/>
          <p:nvPr/>
        </p:nvSpPr>
        <p:spPr>
          <a:xfrm>
            <a:off x="675373" y="388055"/>
            <a:ext cx="26543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How</a:t>
            </a:r>
          </a:p>
        </p:txBody>
      </p:sp>
      <p:sp>
        <p:nvSpPr>
          <p:cNvPr id="153" name="Pattern…"/>
          <p:cNvSpPr/>
          <p:nvPr/>
        </p:nvSpPr>
        <p:spPr>
          <a:xfrm>
            <a:off x="15040426" y="2747973"/>
            <a:ext cx="4429141" cy="3749654"/>
          </a:xfrm>
          <a:prstGeom prst="roundRect">
            <a:avLst>
              <a:gd name="adj" fmla="val 611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Pattern </a:t>
            </a:r>
          </a:p>
          <a:p>
            <a: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Catalog</a:t>
            </a:r>
          </a:p>
        </p:txBody>
      </p:sp>
      <p:sp>
        <p:nvSpPr>
          <p:cNvPr id="154" name="Line"/>
          <p:cNvSpPr/>
          <p:nvPr/>
        </p:nvSpPr>
        <p:spPr>
          <a:xfrm flipV="1">
            <a:off x="8022108" y="4033030"/>
            <a:ext cx="6700348" cy="149282"/>
          </a:xfrm>
          <a:prstGeom prst="line">
            <a:avLst/>
          </a:prstGeom>
          <a:ln w="63500">
            <a:solidFill>
              <a:srgbClr val="AA79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5" name="Problem"/>
          <p:cNvSpPr txBox="1"/>
          <p:nvPr/>
        </p:nvSpPr>
        <p:spPr>
          <a:xfrm>
            <a:off x="4679229" y="3553673"/>
            <a:ext cx="29367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56" name="Solution"/>
          <p:cNvSpPr txBox="1"/>
          <p:nvPr/>
        </p:nvSpPr>
        <p:spPr>
          <a:xfrm>
            <a:off x="5294898" y="5310201"/>
            <a:ext cx="2824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57" name="Line"/>
          <p:cNvSpPr/>
          <p:nvPr/>
        </p:nvSpPr>
        <p:spPr>
          <a:xfrm flipV="1">
            <a:off x="13899039" y="6977193"/>
            <a:ext cx="2048060" cy="2237674"/>
          </a:xfrm>
          <a:prstGeom prst="line">
            <a:avLst/>
          </a:prstGeom>
          <a:ln w="63500">
            <a:solidFill>
              <a:srgbClr val="AA79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8" name="Document"/>
          <p:cNvSpPr txBox="1"/>
          <p:nvPr/>
        </p:nvSpPr>
        <p:spPr>
          <a:xfrm>
            <a:off x="3987002" y="10469140"/>
            <a:ext cx="36294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Document</a:t>
            </a:r>
          </a:p>
        </p:txBody>
      </p:sp>
      <p:sp>
        <p:nvSpPr>
          <p:cNvPr id="159" name="Problem"/>
          <p:cNvSpPr txBox="1"/>
          <p:nvPr/>
        </p:nvSpPr>
        <p:spPr>
          <a:xfrm>
            <a:off x="9692730" y="10469140"/>
            <a:ext cx="29367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60" name="Solution"/>
          <p:cNvSpPr txBox="1"/>
          <p:nvPr/>
        </p:nvSpPr>
        <p:spPr>
          <a:xfrm>
            <a:off x="15237723" y="10469140"/>
            <a:ext cx="2824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61" name="Candidate Pattern"/>
          <p:cNvSpPr txBox="1"/>
          <p:nvPr/>
        </p:nvSpPr>
        <p:spPr>
          <a:xfrm>
            <a:off x="10580783" y="9107418"/>
            <a:ext cx="631088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Candidate Pattern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8077773" y="5813731"/>
            <a:ext cx="6841500" cy="171681"/>
          </a:xfrm>
          <a:prstGeom prst="line">
            <a:avLst/>
          </a:prstGeom>
          <a:ln w="63500">
            <a:solidFill>
              <a:srgbClr val="AA794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3" name="Design Pattern"/>
          <p:cNvSpPr txBox="1"/>
          <p:nvPr/>
        </p:nvSpPr>
        <p:spPr>
          <a:xfrm>
            <a:off x="16837560" y="6687049"/>
            <a:ext cx="516712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Design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2"/>
      <p:bldP build="whole" bldLvl="1" animBg="1" rev="0" advAuto="0" spid="160" grpId="9"/>
      <p:bldP build="whole" bldLvl="1" animBg="1" rev="0" advAuto="0" spid="162" grpId="5"/>
      <p:bldP build="whole" bldLvl="1" animBg="1" rev="0" advAuto="0" spid="155" grpId="2"/>
      <p:bldP build="whole" bldLvl="1" animBg="1" rev="0" advAuto="0" spid="159" grpId="8"/>
      <p:bldP build="whole" bldLvl="1" animBg="1" rev="0" advAuto="0" spid="161" grpId="10"/>
      <p:bldP build="whole" bldLvl="1" animBg="1" rev="0" advAuto="0" spid="157" grpId="11"/>
      <p:bldP build="whole" bldLvl="1" animBg="1" rev="0" advAuto="0" spid="153" grpId="4"/>
      <p:bldP build="whole" bldLvl="1" animBg="1" rev="0" advAuto="0" spid="156" grpId="6"/>
      <p:bldP build="whole" bldLvl="1" animBg="1" rev="0" advAuto="0" spid="158" grpId="7"/>
      <p:bldP build="whole" bldLvl="1" animBg="1" rev="0" advAuto="0" spid="154" grpId="3"/>
      <p:bldP build="whole" bldLvl="1" animBg="1" rev="0" advAuto="0" spid="1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attern Catalog"/>
          <p:cNvSpPr txBox="1"/>
          <p:nvPr/>
        </p:nvSpPr>
        <p:spPr>
          <a:xfrm>
            <a:off x="1177000" y="734322"/>
            <a:ext cx="89598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Pattern Catalog</a:t>
            </a:r>
          </a:p>
        </p:txBody>
      </p:sp>
      <p:sp>
        <p:nvSpPr>
          <p:cNvPr id="166" name="GOF Pattern Catalog"/>
          <p:cNvSpPr txBox="1"/>
          <p:nvPr/>
        </p:nvSpPr>
        <p:spPr>
          <a:xfrm>
            <a:off x="6194425" y="4223811"/>
            <a:ext cx="119951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GOF Pattern Catalog</a:t>
            </a:r>
          </a:p>
        </p:txBody>
      </p:sp>
      <p:sp>
        <p:nvSpPr>
          <p:cNvPr id="167" name="JEE Pattern Catalog"/>
          <p:cNvSpPr txBox="1"/>
          <p:nvPr/>
        </p:nvSpPr>
        <p:spPr>
          <a:xfrm>
            <a:off x="6327775" y="8094636"/>
            <a:ext cx="11728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JEE Pattern Catalog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66" grpId="2"/>
      <p:bldP build="whole" bldLvl="1" animBg="1" rev="0" advAuto="0" spid="16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F Pattern Catalog"/>
          <p:cNvSpPr txBox="1"/>
          <p:nvPr/>
        </p:nvSpPr>
        <p:spPr>
          <a:xfrm>
            <a:off x="498289" y="696189"/>
            <a:ext cx="119951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GOF Pattern Catalog</a:t>
            </a:r>
          </a:p>
        </p:txBody>
      </p:sp>
      <p:sp>
        <p:nvSpPr>
          <p:cNvPr id="170" name="Behavioral Patterns"/>
          <p:cNvSpPr txBox="1"/>
          <p:nvPr/>
        </p:nvSpPr>
        <p:spPr>
          <a:xfrm>
            <a:off x="6230024" y="9192142"/>
            <a:ext cx="111480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Behavioral Patterns</a:t>
            </a:r>
          </a:p>
        </p:txBody>
      </p:sp>
      <p:sp>
        <p:nvSpPr>
          <p:cNvPr id="171" name="Creational Patterns"/>
          <p:cNvSpPr txBox="1"/>
          <p:nvPr/>
        </p:nvSpPr>
        <p:spPr>
          <a:xfrm>
            <a:off x="6085660" y="3717646"/>
            <a:ext cx="10913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Creational Patterns</a:t>
            </a:r>
          </a:p>
        </p:txBody>
      </p:sp>
      <p:sp>
        <p:nvSpPr>
          <p:cNvPr id="172" name="Structural Patterns"/>
          <p:cNvSpPr txBox="1"/>
          <p:nvPr/>
        </p:nvSpPr>
        <p:spPr>
          <a:xfrm>
            <a:off x="6136460" y="6454894"/>
            <a:ext cx="108115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Structural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4"/>
      <p:bldP build="whole" bldLvl="1" animBg="1" rev="0" advAuto="0" spid="172" grpId="3"/>
      <p:bldP build="whole" bldLvl="1" animBg="1" rev="0" advAuto="0" spid="171" grpId="2"/>
      <p:bldP build="whole" bldLvl="1" animBg="1" rev="0" advAuto="0" spid="1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reational Patterns"/>
          <p:cNvSpPr txBox="1"/>
          <p:nvPr/>
        </p:nvSpPr>
        <p:spPr>
          <a:xfrm>
            <a:off x="708248" y="848589"/>
            <a:ext cx="87533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Creational Patterns</a:t>
            </a:r>
          </a:p>
        </p:txBody>
      </p:sp>
      <p:sp>
        <p:nvSpPr>
          <p:cNvPr id="175" name="Abstract Factory"/>
          <p:cNvSpPr txBox="1"/>
          <p:nvPr/>
        </p:nvSpPr>
        <p:spPr>
          <a:xfrm>
            <a:off x="9058655" y="7399732"/>
            <a:ext cx="7642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Abstract Factory</a:t>
            </a:r>
          </a:p>
        </p:txBody>
      </p:sp>
      <p:sp>
        <p:nvSpPr>
          <p:cNvPr id="176" name="Builder"/>
          <p:cNvSpPr txBox="1"/>
          <p:nvPr/>
        </p:nvSpPr>
        <p:spPr>
          <a:xfrm>
            <a:off x="9081975" y="9397911"/>
            <a:ext cx="3331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177" name="Singleton"/>
          <p:cNvSpPr txBox="1"/>
          <p:nvPr/>
        </p:nvSpPr>
        <p:spPr>
          <a:xfrm>
            <a:off x="8910119" y="3031108"/>
            <a:ext cx="4348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Singleton</a:t>
            </a:r>
          </a:p>
        </p:txBody>
      </p:sp>
      <p:sp>
        <p:nvSpPr>
          <p:cNvPr id="178" name="Factory"/>
          <p:cNvSpPr txBox="1"/>
          <p:nvPr/>
        </p:nvSpPr>
        <p:spPr>
          <a:xfrm>
            <a:off x="8873187" y="5401552"/>
            <a:ext cx="37495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Factory</a:t>
            </a:r>
          </a:p>
        </p:txBody>
      </p:sp>
      <p:sp>
        <p:nvSpPr>
          <p:cNvPr id="179" name="Prototype"/>
          <p:cNvSpPr txBox="1"/>
          <p:nvPr/>
        </p:nvSpPr>
        <p:spPr>
          <a:xfrm>
            <a:off x="9124714" y="11396092"/>
            <a:ext cx="4443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3"/>
      <p:bldP build="whole" bldLvl="1" animBg="1" rev="0" advAuto="0" spid="175" grpId="4"/>
      <p:bldP build="whole" bldLvl="1" animBg="1" rev="0" advAuto="0" spid="179" grpId="6"/>
      <p:bldP build="whole" bldLvl="1" animBg="1" rev="0" advAuto="0" spid="177" grpId="2"/>
      <p:bldP build="whole" bldLvl="1" animBg="1" rev="0" advAuto="0" spid="176" grpId="5"/>
      <p:bldP build="whole" bldLvl="1" animBg="1" rev="0" advAuto="0" spid="1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ructural Patterns"/>
          <p:cNvSpPr txBox="1"/>
          <p:nvPr/>
        </p:nvSpPr>
        <p:spPr>
          <a:xfrm>
            <a:off x="658251" y="660664"/>
            <a:ext cx="84891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Structural Patterns</a:t>
            </a:r>
          </a:p>
        </p:txBody>
      </p:sp>
      <p:sp>
        <p:nvSpPr>
          <p:cNvPr id="182" name="Flyweight"/>
          <p:cNvSpPr txBox="1"/>
          <p:nvPr/>
        </p:nvSpPr>
        <p:spPr>
          <a:xfrm>
            <a:off x="8915217" y="7399732"/>
            <a:ext cx="4404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Flyweight</a:t>
            </a:r>
          </a:p>
        </p:txBody>
      </p:sp>
      <p:sp>
        <p:nvSpPr>
          <p:cNvPr id="183" name="Decorator"/>
          <p:cNvSpPr txBox="1"/>
          <p:nvPr/>
        </p:nvSpPr>
        <p:spPr>
          <a:xfrm>
            <a:off x="9030734" y="9397911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Decorator</a:t>
            </a:r>
          </a:p>
        </p:txBody>
      </p:sp>
      <p:sp>
        <p:nvSpPr>
          <p:cNvPr id="184" name="Adapter"/>
          <p:cNvSpPr txBox="1"/>
          <p:nvPr/>
        </p:nvSpPr>
        <p:spPr>
          <a:xfrm>
            <a:off x="8855915" y="3031108"/>
            <a:ext cx="378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Adapter</a:t>
            </a:r>
          </a:p>
        </p:txBody>
      </p:sp>
      <p:sp>
        <p:nvSpPr>
          <p:cNvPr id="185" name="Bridge"/>
          <p:cNvSpPr txBox="1"/>
          <p:nvPr/>
        </p:nvSpPr>
        <p:spPr>
          <a:xfrm>
            <a:off x="8785576" y="5215420"/>
            <a:ext cx="3390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Bridge</a:t>
            </a:r>
          </a:p>
        </p:txBody>
      </p:sp>
      <p:sp>
        <p:nvSpPr>
          <p:cNvPr id="186" name="Proxy"/>
          <p:cNvSpPr txBox="1"/>
          <p:nvPr/>
        </p:nvSpPr>
        <p:spPr>
          <a:xfrm>
            <a:off x="9163020" y="11396092"/>
            <a:ext cx="2636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Proxy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2"/>
      <p:bldP build="whole" bldLvl="1" animBg="1" rev="0" advAuto="0" spid="186" grpId="6"/>
      <p:bldP build="whole" bldLvl="1" animBg="1" rev="0" advAuto="0" spid="181" grpId="1"/>
      <p:bldP build="whole" bldLvl="1" animBg="1" rev="0" advAuto="0" spid="183" grpId="5"/>
      <p:bldP build="whole" bldLvl="1" animBg="1" rev="0" advAuto="0" spid="185" grpId="3"/>
      <p:bldP build="whole" bldLvl="1" animBg="1" rev="0" advAuto="0" spid="18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