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64574" y="619699"/>
            <a:ext cx="218528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Building Blocks Of a Java Application </a:t>
            </a:r>
          </a:p>
        </p:txBody>
      </p:sp>
      <p:sp>
        <p:nvSpPr>
          <p:cNvPr id="120" name="Shape 120"/>
          <p:cNvSpPr/>
          <p:nvPr/>
        </p:nvSpPr>
        <p:spPr>
          <a:xfrm>
            <a:off x="9846370" y="3256249"/>
            <a:ext cx="32893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Class</a:t>
            </a:r>
          </a:p>
        </p:txBody>
      </p:sp>
      <p:sp>
        <p:nvSpPr>
          <p:cNvPr id="121" name="Shape 121"/>
          <p:cNvSpPr/>
          <p:nvPr/>
        </p:nvSpPr>
        <p:spPr>
          <a:xfrm>
            <a:off x="9777729" y="5892800"/>
            <a:ext cx="53365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Variables</a:t>
            </a:r>
          </a:p>
        </p:txBody>
      </p:sp>
      <p:sp>
        <p:nvSpPr>
          <p:cNvPr id="122" name="Shape 122"/>
          <p:cNvSpPr/>
          <p:nvPr/>
        </p:nvSpPr>
        <p:spPr>
          <a:xfrm>
            <a:off x="9918699" y="8318500"/>
            <a:ext cx="5054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Methods</a:t>
            </a:r>
          </a:p>
        </p:txBody>
      </p:sp>
      <p:sp>
        <p:nvSpPr>
          <p:cNvPr id="123" name="Shape 123"/>
          <p:cNvSpPr/>
          <p:nvPr/>
        </p:nvSpPr>
        <p:spPr>
          <a:xfrm>
            <a:off x="9975214" y="10744200"/>
            <a:ext cx="39255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Blocks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3" grpId="5"/>
      <p:bldP build="whole" bldLvl="1" animBg="1" rev="0" advAuto="0" spid="121" grpId="3"/>
      <p:bldP build="whole" bldLvl="1" animBg="1" rev="0" advAuto="0" spid="122" grpId="4"/>
      <p:bldP build="whole" bldLvl="1" animBg="1" rev="0" advAuto="0" spid="1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704465" y="1955800"/>
            <a:ext cx="75958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class Identity</a:t>
            </a:r>
          </a:p>
        </p:txBody>
      </p:sp>
      <p:sp>
        <p:nvSpPr>
          <p:cNvPr id="126" name="Shape 126"/>
          <p:cNvSpPr/>
          <p:nvPr/>
        </p:nvSpPr>
        <p:spPr>
          <a:xfrm>
            <a:off x="3998594" y="3911600"/>
            <a:ext cx="53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{</a:t>
            </a:r>
          </a:p>
        </p:txBody>
      </p:sp>
      <p:sp>
        <p:nvSpPr>
          <p:cNvPr id="127" name="Shape 127"/>
          <p:cNvSpPr/>
          <p:nvPr/>
        </p:nvSpPr>
        <p:spPr>
          <a:xfrm>
            <a:off x="3998594" y="10134600"/>
            <a:ext cx="53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}</a:t>
            </a:r>
          </a:p>
        </p:txBody>
      </p:sp>
      <p:sp>
        <p:nvSpPr>
          <p:cNvPr id="128" name="Shape 128"/>
          <p:cNvSpPr/>
          <p:nvPr/>
        </p:nvSpPr>
        <p:spPr>
          <a:xfrm>
            <a:off x="5876290" y="4889500"/>
            <a:ext cx="52654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variables</a:t>
            </a:r>
          </a:p>
        </p:txBody>
      </p:sp>
      <p:sp>
        <p:nvSpPr>
          <p:cNvPr id="129" name="Shape 129"/>
          <p:cNvSpPr/>
          <p:nvPr/>
        </p:nvSpPr>
        <p:spPr>
          <a:xfrm>
            <a:off x="5981699" y="6946900"/>
            <a:ext cx="5054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methods</a:t>
            </a:r>
          </a:p>
        </p:txBody>
      </p:sp>
      <p:sp>
        <p:nvSpPr>
          <p:cNvPr id="130" name="Shape 130"/>
          <p:cNvSpPr/>
          <p:nvPr/>
        </p:nvSpPr>
        <p:spPr>
          <a:xfrm>
            <a:off x="6226174" y="8801100"/>
            <a:ext cx="38544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blocks</a:t>
            </a:r>
          </a:p>
        </p:txBody>
      </p:sp>
      <p:sp>
        <p:nvSpPr>
          <p:cNvPr id="131" name="Shape 131"/>
          <p:cNvSpPr/>
          <p:nvPr/>
        </p:nvSpPr>
        <p:spPr>
          <a:xfrm>
            <a:off x="15392399" y="5727700"/>
            <a:ext cx="3149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static</a:t>
            </a:r>
          </a:p>
        </p:txBody>
      </p:sp>
      <p:sp>
        <p:nvSpPr>
          <p:cNvPr id="132" name="Shape 132"/>
          <p:cNvSpPr/>
          <p:nvPr/>
        </p:nvSpPr>
        <p:spPr>
          <a:xfrm>
            <a:off x="15391765" y="8166100"/>
            <a:ext cx="56908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non-static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5"/>
      <p:bldP build="whole" bldLvl="1" animBg="1" rev="0" advAuto="0" spid="129" grpId="4"/>
      <p:bldP build="whole" bldLvl="1" animBg="1" rev="0" advAuto="0" spid="128" grpId="3"/>
      <p:bldP build="whole" bldLvl="1" animBg="1" rev="0" advAuto="0" spid="132" grpId="8"/>
      <p:bldP build="whole" bldLvl="1" animBg="1" rev="0" advAuto="0" spid="125" grpId="1"/>
      <p:bldP build="whole" bldLvl="1" animBg="1" rev="0" advAuto="0" spid="126" grpId="2"/>
      <p:bldP build="whole" bldLvl="1" animBg="1" rev="0" advAuto="0" spid="131" grpId="7"/>
      <p:bldP build="whole" bldLvl="1" animBg="1" rev="0" advAuto="0" spid="127" grpId="6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812799" y="863600"/>
            <a:ext cx="568960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Variables:</a:t>
            </a:r>
          </a:p>
        </p:txBody>
      </p:sp>
      <p:graphicFrame>
        <p:nvGraphicFramePr>
          <p:cNvPr id="135" name="Table 135"/>
          <p:cNvGraphicFramePr/>
          <p:nvPr/>
        </p:nvGraphicFramePr>
        <p:xfrm>
          <a:off x="15087600" y="2946400"/>
          <a:ext cx="7075885" cy="65516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354394"/>
                <a:gridCol w="2354394"/>
                <a:gridCol w="2354394"/>
              </a:tblGrid>
              <a:tr h="2179637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Bharath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21796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456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21796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" name="Shape 136"/>
          <p:cNvSpPr/>
          <p:nvPr/>
        </p:nvSpPr>
        <p:spPr>
          <a:xfrm>
            <a:off x="16570642" y="1803399"/>
            <a:ext cx="24187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</a:t>
            </a:r>
          </a:p>
        </p:txBody>
      </p:sp>
      <p:sp>
        <p:nvSpPr>
          <p:cNvPr id="137" name="Shape 137"/>
          <p:cNvSpPr/>
          <p:nvPr/>
        </p:nvSpPr>
        <p:spPr>
          <a:xfrm flipV="1">
            <a:off x="11557000" y="8614672"/>
            <a:ext cx="3965774" cy="1265928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" name="Shape 138"/>
          <p:cNvSpPr/>
          <p:nvPr/>
        </p:nvSpPr>
        <p:spPr>
          <a:xfrm>
            <a:off x="1939734" y="3682999"/>
            <a:ext cx="30293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Syntax:</a:t>
            </a:r>
          </a:p>
        </p:txBody>
      </p:sp>
      <p:sp>
        <p:nvSpPr>
          <p:cNvPr id="139" name="Shape 139"/>
          <p:cNvSpPr/>
          <p:nvPr/>
        </p:nvSpPr>
        <p:spPr>
          <a:xfrm>
            <a:off x="2611881" y="5555456"/>
            <a:ext cx="4631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data_type</a:t>
            </a:r>
          </a:p>
        </p:txBody>
      </p:sp>
      <p:sp>
        <p:nvSpPr>
          <p:cNvPr id="140" name="Shape 140"/>
          <p:cNvSpPr/>
          <p:nvPr/>
        </p:nvSpPr>
        <p:spPr>
          <a:xfrm>
            <a:off x="8282087" y="5555456"/>
            <a:ext cx="3388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identity</a:t>
            </a:r>
          </a:p>
        </p:txBody>
      </p:sp>
      <p:sp>
        <p:nvSpPr>
          <p:cNvPr id="141" name="Shape 141"/>
          <p:cNvSpPr/>
          <p:nvPr/>
        </p:nvSpPr>
        <p:spPr>
          <a:xfrm>
            <a:off x="11993625" y="5555456"/>
            <a:ext cx="39674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;</a:t>
            </a:r>
          </a:p>
        </p:txBody>
      </p:sp>
      <p:sp>
        <p:nvSpPr>
          <p:cNvPr id="142" name="Shape 142"/>
          <p:cNvSpPr/>
          <p:nvPr/>
        </p:nvSpPr>
        <p:spPr>
          <a:xfrm>
            <a:off x="14885669" y="9561512"/>
            <a:ext cx="22326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145672</a:t>
            </a:r>
          </a:p>
        </p:txBody>
      </p:sp>
      <p:sp>
        <p:nvSpPr>
          <p:cNvPr id="143" name="Shape 143"/>
          <p:cNvSpPr/>
          <p:nvPr/>
        </p:nvSpPr>
        <p:spPr>
          <a:xfrm>
            <a:off x="10617707" y="9677399"/>
            <a:ext cx="6085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</a:t>
            </a:r>
          </a:p>
        </p:txBody>
      </p:sp>
      <p:sp>
        <p:nvSpPr>
          <p:cNvPr id="144" name="Shape 144"/>
          <p:cNvSpPr/>
          <p:nvPr/>
        </p:nvSpPr>
        <p:spPr>
          <a:xfrm>
            <a:off x="1545018" y="7848599"/>
            <a:ext cx="38187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Example:</a:t>
            </a:r>
          </a:p>
        </p:txBody>
      </p:sp>
      <p:sp>
        <p:nvSpPr>
          <p:cNvPr id="145" name="Shape 145"/>
          <p:cNvSpPr/>
          <p:nvPr/>
        </p:nvSpPr>
        <p:spPr>
          <a:xfrm>
            <a:off x="3234436" y="9677399"/>
            <a:ext cx="46055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int a = 100;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6"/>
      <p:bldP build="whole" bldLvl="1" animBg="1" rev="0" advAuto="0" spid="143" grpId="5"/>
      <p:bldP build="whole" bldLvl="1" animBg="1" rev="0" advAuto="0" spid="142" grpId="4"/>
      <p:bldP build="whole" bldLvl="1" animBg="1" rev="0" advAuto="0" spid="144" grpId="11"/>
      <p:bldP build="whole" bldLvl="1" animBg="1" rev="0" advAuto="0" spid="135" grpId="2"/>
      <p:bldP build="whole" bldLvl="1" animBg="1" rev="0" advAuto="0" spid="139" grpId="8"/>
      <p:bldP build="whole" bldLvl="1" animBg="1" rev="0" advAuto="0" spid="140" grpId="9"/>
      <p:bldP build="whole" bldLvl="1" animBg="1" rev="0" advAuto="0" spid="134" grpId="1"/>
      <p:bldP build="whole" bldLvl="1" animBg="1" rev="0" advAuto="0" spid="141" grpId="10"/>
      <p:bldP build="whole" bldLvl="1" animBg="1" rev="0" advAuto="0" spid="145" grpId="12"/>
      <p:bldP build="whole" bldLvl="1" animBg="1" rev="0" advAuto="0" spid="138" grpId="7"/>
      <p:bldP build="whole" bldLvl="1" animBg="1" rev="0" advAuto="0" spid="13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14623541" y="6197600"/>
            <a:ext cx="265531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Static</a:t>
            </a:r>
          </a:p>
        </p:txBody>
      </p:sp>
      <p:sp>
        <p:nvSpPr>
          <p:cNvPr id="148" name="Shape 148"/>
          <p:cNvSpPr/>
          <p:nvPr/>
        </p:nvSpPr>
        <p:spPr>
          <a:xfrm>
            <a:off x="1381506" y="6197600"/>
            <a:ext cx="4856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Non-Static</a:t>
            </a:r>
          </a:p>
        </p:txBody>
      </p:sp>
      <p:sp>
        <p:nvSpPr>
          <p:cNvPr id="149" name="Shape 149"/>
          <p:cNvSpPr/>
          <p:nvPr/>
        </p:nvSpPr>
        <p:spPr>
          <a:xfrm>
            <a:off x="9474596" y="1077118"/>
            <a:ext cx="5434808" cy="3367882"/>
          </a:xfrm>
          <a:prstGeom prst="roundRect">
            <a:avLst>
              <a:gd name="adj" fmla="val 5656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Banking Application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2725737" y="8407399"/>
            <a:ext cx="65373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accountNumber</a:t>
            </a:r>
          </a:p>
        </p:txBody>
      </p:sp>
      <p:sp>
        <p:nvSpPr>
          <p:cNvPr id="151" name="Shape 151"/>
          <p:cNvSpPr/>
          <p:nvPr/>
        </p:nvSpPr>
        <p:spPr>
          <a:xfrm>
            <a:off x="2807271" y="10921999"/>
            <a:ext cx="332625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balance</a:t>
            </a:r>
          </a:p>
        </p:txBody>
      </p:sp>
      <p:sp>
        <p:nvSpPr>
          <p:cNvPr id="152" name="Shape 152"/>
          <p:cNvSpPr/>
          <p:nvPr/>
        </p:nvSpPr>
        <p:spPr>
          <a:xfrm>
            <a:off x="15600044" y="8407399"/>
            <a:ext cx="446151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bankName</a:t>
            </a:r>
          </a:p>
        </p:txBody>
      </p:sp>
      <p:sp>
        <p:nvSpPr>
          <p:cNvPr id="153" name="Shape 153"/>
          <p:cNvSpPr/>
          <p:nvPr/>
        </p:nvSpPr>
        <p:spPr>
          <a:xfrm>
            <a:off x="5001259" y="9817099"/>
            <a:ext cx="11734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123</a:t>
            </a:r>
          </a:p>
        </p:txBody>
      </p:sp>
      <p:sp>
        <p:nvSpPr>
          <p:cNvPr id="154" name="Shape 154"/>
          <p:cNvSpPr/>
          <p:nvPr/>
        </p:nvSpPr>
        <p:spPr>
          <a:xfrm>
            <a:off x="7160259" y="9817099"/>
            <a:ext cx="11734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456</a:t>
            </a:r>
          </a:p>
        </p:txBody>
      </p:sp>
      <p:sp>
        <p:nvSpPr>
          <p:cNvPr id="155" name="Shape 155"/>
          <p:cNvSpPr/>
          <p:nvPr/>
        </p:nvSpPr>
        <p:spPr>
          <a:xfrm>
            <a:off x="4824729" y="12522199"/>
            <a:ext cx="152654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5000</a:t>
            </a:r>
          </a:p>
        </p:txBody>
      </p:sp>
      <p:sp>
        <p:nvSpPr>
          <p:cNvPr id="156" name="Shape 156"/>
          <p:cNvSpPr/>
          <p:nvPr/>
        </p:nvSpPr>
        <p:spPr>
          <a:xfrm>
            <a:off x="6807199" y="12522199"/>
            <a:ext cx="18796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10000</a:t>
            </a:r>
          </a:p>
        </p:txBody>
      </p:sp>
      <p:sp>
        <p:nvSpPr>
          <p:cNvPr id="157" name="Shape 157"/>
          <p:cNvSpPr/>
          <p:nvPr/>
        </p:nvSpPr>
        <p:spPr>
          <a:xfrm>
            <a:off x="17516475" y="9817099"/>
            <a:ext cx="19494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" grpId="10"/>
      <p:bldP build="whole" bldLvl="1" animBg="1" rev="0" advAuto="0" spid="153" grpId="5"/>
      <p:bldP build="whole" bldLvl="1" animBg="1" rev="0" advAuto="0" spid="149" grpId="1"/>
      <p:bldP build="whole" bldLvl="1" animBg="1" rev="0" advAuto="0" spid="154" grpId="6"/>
      <p:bldP build="whole" bldLvl="1" animBg="1" rev="0" advAuto="0" spid="150" grpId="4"/>
      <p:bldP build="whole" bldLvl="1" animBg="1" rev="0" advAuto="0" spid="147" grpId="3"/>
      <p:bldP build="whole" bldLvl="1" animBg="1" rev="0" advAuto="0" spid="156" grpId="9"/>
      <p:bldP build="whole" bldLvl="1" animBg="1" rev="0" advAuto="0" spid="157" grpId="11"/>
      <p:bldP build="whole" bldLvl="1" animBg="1" rev="0" advAuto="0" spid="151" grpId="7"/>
      <p:bldP build="whole" bldLvl="1" animBg="1" rev="0" advAuto="0" spid="148" grpId="2"/>
      <p:bldP build="whole" bldLvl="1" animBg="1" rev="0" advAuto="0" spid="155" grpId="8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