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16290" y="658106"/>
            <a:ext cx="75590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Type Casting</a:t>
            </a:r>
          </a:p>
        </p:txBody>
      </p:sp>
      <p:sp>
        <p:nvSpPr>
          <p:cNvPr id="120" name="Shape 120"/>
          <p:cNvSpPr/>
          <p:nvPr/>
        </p:nvSpPr>
        <p:spPr>
          <a:xfrm>
            <a:off x="684318" y="7731206"/>
            <a:ext cx="22421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Implicit</a:t>
            </a:r>
          </a:p>
        </p:txBody>
      </p:sp>
      <p:sp>
        <p:nvSpPr>
          <p:cNvPr id="121" name="Shape 121"/>
          <p:cNvSpPr/>
          <p:nvPr/>
        </p:nvSpPr>
        <p:spPr>
          <a:xfrm>
            <a:off x="3232738" y="3886200"/>
            <a:ext cx="4431412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Primitive</a:t>
            </a:r>
          </a:p>
        </p:txBody>
      </p:sp>
      <p:sp>
        <p:nvSpPr>
          <p:cNvPr id="122" name="Shape 122"/>
          <p:cNvSpPr/>
          <p:nvPr/>
        </p:nvSpPr>
        <p:spPr>
          <a:xfrm>
            <a:off x="7671143" y="7731206"/>
            <a:ext cx="22421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Explicit</a:t>
            </a:r>
          </a:p>
        </p:txBody>
      </p:sp>
      <p:sp>
        <p:nvSpPr>
          <p:cNvPr id="123" name="Shape 123"/>
          <p:cNvSpPr/>
          <p:nvPr/>
        </p:nvSpPr>
        <p:spPr>
          <a:xfrm>
            <a:off x="566494" y="9513985"/>
            <a:ext cx="418302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lower-&gt;higher</a:t>
            </a:r>
          </a:p>
        </p:txBody>
      </p:sp>
      <p:sp>
        <p:nvSpPr>
          <p:cNvPr id="124" name="Shape 124"/>
          <p:cNvSpPr/>
          <p:nvPr/>
        </p:nvSpPr>
        <p:spPr>
          <a:xfrm>
            <a:off x="623184" y="11296764"/>
            <a:ext cx="275193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byte-&gt;int</a:t>
            </a:r>
          </a:p>
        </p:txBody>
      </p:sp>
      <p:sp>
        <p:nvSpPr>
          <p:cNvPr id="125" name="Shape 125"/>
          <p:cNvSpPr/>
          <p:nvPr/>
        </p:nvSpPr>
        <p:spPr>
          <a:xfrm>
            <a:off x="7765033" y="11296764"/>
            <a:ext cx="275193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int-&gt;byte</a:t>
            </a:r>
          </a:p>
        </p:txBody>
      </p:sp>
      <p:sp>
        <p:nvSpPr>
          <p:cNvPr id="126" name="Shape 126"/>
          <p:cNvSpPr/>
          <p:nvPr/>
        </p:nvSpPr>
        <p:spPr>
          <a:xfrm>
            <a:off x="7630830" y="9513985"/>
            <a:ext cx="41830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higher-&gt;lower</a:t>
            </a:r>
          </a:p>
        </p:txBody>
      </p:sp>
      <p:sp>
        <p:nvSpPr>
          <p:cNvPr id="127" name="Shape 127"/>
          <p:cNvSpPr/>
          <p:nvPr/>
        </p:nvSpPr>
        <p:spPr>
          <a:xfrm>
            <a:off x="13252017" y="7724880"/>
            <a:ext cx="22421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Implicit</a:t>
            </a:r>
          </a:p>
        </p:txBody>
      </p:sp>
      <p:sp>
        <p:nvSpPr>
          <p:cNvPr id="128" name="Shape 128"/>
          <p:cNvSpPr/>
          <p:nvPr/>
        </p:nvSpPr>
        <p:spPr>
          <a:xfrm>
            <a:off x="15533546" y="3886200"/>
            <a:ext cx="4965193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reference</a:t>
            </a:r>
          </a:p>
        </p:txBody>
      </p:sp>
      <p:sp>
        <p:nvSpPr>
          <p:cNvPr id="129" name="Shape 129"/>
          <p:cNvSpPr/>
          <p:nvPr/>
        </p:nvSpPr>
        <p:spPr>
          <a:xfrm>
            <a:off x="19735012" y="7731206"/>
            <a:ext cx="22421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Explicit</a:t>
            </a:r>
          </a:p>
        </p:txBody>
      </p:sp>
      <p:sp>
        <p:nvSpPr>
          <p:cNvPr id="130" name="Shape 130"/>
          <p:cNvSpPr/>
          <p:nvPr/>
        </p:nvSpPr>
        <p:spPr>
          <a:xfrm>
            <a:off x="13176788" y="9507659"/>
            <a:ext cx="409783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child-&gt;parent</a:t>
            </a:r>
          </a:p>
        </p:txBody>
      </p:sp>
      <p:sp>
        <p:nvSpPr>
          <p:cNvPr id="131" name="Shape 131"/>
          <p:cNvSpPr/>
          <p:nvPr/>
        </p:nvSpPr>
        <p:spPr>
          <a:xfrm>
            <a:off x="19931076" y="9513985"/>
            <a:ext cx="409783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parent-&gt;child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6"/>
      <p:bldP build="whole" bldLvl="1" animBg="1" rev="0" advAuto="0" spid="127" grpId="10"/>
      <p:bldP build="whole" bldLvl="1" animBg="1" rev="0" advAuto="0" spid="125" grpId="9"/>
      <p:bldP build="whole" bldLvl="1" animBg="1" rev="0" advAuto="0" spid="120" grpId="4"/>
      <p:bldP build="whole" bldLvl="1" animBg="1" rev="0" advAuto="0" spid="119" grpId="1"/>
      <p:bldP build="whole" bldLvl="1" animBg="1" rev="0" advAuto="0" spid="122" grpId="5"/>
      <p:bldP build="whole" bldLvl="1" animBg="1" rev="0" advAuto="0" spid="131" grpId="13"/>
      <p:bldP build="whole" bldLvl="1" animBg="1" rev="0" advAuto="0" spid="124" grpId="7"/>
      <p:bldP build="whole" bldLvl="1" animBg="1" rev="0" advAuto="0" spid="129" grpId="11"/>
      <p:bldP build="whole" bldLvl="1" animBg="1" rev="0" advAuto="0" spid="128" grpId="3"/>
      <p:bldP build="whole" bldLvl="1" animBg="1" rev="0" advAuto="0" spid="130" grpId="12"/>
      <p:bldP build="whole" bldLvl="1" animBg="1" rev="0" advAuto="0" spid="121" grpId="2"/>
      <p:bldP build="whole" bldLvl="1" animBg="1" rev="0" advAuto="0" spid="126" grpId="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