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9611362" y="4954996"/>
            <a:ext cx="4680236" cy="3271315"/>
          </a:xfrm>
          <a:prstGeom prst="roundRect">
            <a:avLst>
              <a:gd name="adj" fmla="val 582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Wrapper Classes</a:t>
            </a:r>
          </a:p>
        </p:txBody>
      </p:sp>
      <p:sp>
        <p:nvSpPr>
          <p:cNvPr id="120" name="Shape 120"/>
          <p:cNvSpPr/>
          <p:nvPr/>
        </p:nvSpPr>
        <p:spPr>
          <a:xfrm>
            <a:off x="1895635" y="6505035"/>
            <a:ext cx="435142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PrimitiveTypes</a:t>
            </a:r>
          </a:p>
        </p:txBody>
      </p:sp>
      <p:sp>
        <p:nvSpPr>
          <p:cNvPr id="121" name="Shape 121"/>
          <p:cNvSpPr/>
          <p:nvPr/>
        </p:nvSpPr>
        <p:spPr>
          <a:xfrm>
            <a:off x="17866939" y="6505035"/>
            <a:ext cx="40225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Object Types</a:t>
            </a:r>
          </a:p>
        </p:txBody>
      </p:sp>
      <p:sp>
        <p:nvSpPr>
          <p:cNvPr id="122" name="Shape 122"/>
          <p:cNvSpPr/>
          <p:nvPr/>
        </p:nvSpPr>
        <p:spPr>
          <a:xfrm>
            <a:off x="6634040" y="6949535"/>
            <a:ext cx="321912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14213324" y="6949535"/>
            <a:ext cx="321912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9655573" y="10457115"/>
            <a:ext cx="459181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Collections API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4"/>
      <p:bldP build="whole" bldLvl="1" animBg="1" rev="0" advAuto="0" spid="121" grpId="5"/>
      <p:bldP build="whole" bldLvl="1" animBg="1" rev="0" advAuto="0" spid="124" grpId="6"/>
      <p:bldP build="whole" bldLvl="1" animBg="1" rev="0" advAuto="0" spid="120" grpId="2"/>
      <p:bldP build="whole" bldLvl="1" animBg="1" rev="0" advAuto="0" spid="119" grpId="1"/>
      <p:bldP build="whole" bldLvl="1" animBg="1" rev="0" advAuto="0" spid="122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2417843" y="564596"/>
            <a:ext cx="49110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Primitive</a:t>
            </a:r>
          </a:p>
        </p:txBody>
      </p:sp>
      <p:sp>
        <p:nvSpPr>
          <p:cNvPr id="127" name="Shape 127"/>
          <p:cNvSpPr/>
          <p:nvPr/>
        </p:nvSpPr>
        <p:spPr>
          <a:xfrm>
            <a:off x="13484727" y="564596"/>
            <a:ext cx="98996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Wrapper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3171449" y="2737485"/>
            <a:ext cx="13987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byte</a:t>
            </a:r>
          </a:p>
        </p:txBody>
      </p:sp>
      <p:sp>
        <p:nvSpPr>
          <p:cNvPr id="129" name="Shape 129"/>
          <p:cNvSpPr/>
          <p:nvPr/>
        </p:nvSpPr>
        <p:spPr>
          <a:xfrm>
            <a:off x="3073710" y="4173774"/>
            <a:ext cx="159425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short</a:t>
            </a:r>
          </a:p>
        </p:txBody>
      </p:sp>
      <p:sp>
        <p:nvSpPr>
          <p:cNvPr id="130" name="Shape 130"/>
          <p:cNvSpPr/>
          <p:nvPr/>
        </p:nvSpPr>
        <p:spPr>
          <a:xfrm>
            <a:off x="3130814" y="5610063"/>
            <a:ext cx="8116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</a:t>
            </a:r>
          </a:p>
        </p:txBody>
      </p:sp>
      <p:sp>
        <p:nvSpPr>
          <p:cNvPr id="131" name="Shape 131"/>
          <p:cNvSpPr/>
          <p:nvPr/>
        </p:nvSpPr>
        <p:spPr>
          <a:xfrm>
            <a:off x="3171449" y="7211155"/>
            <a:ext cx="13987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long</a:t>
            </a:r>
          </a:p>
        </p:txBody>
      </p:sp>
      <p:sp>
        <p:nvSpPr>
          <p:cNvPr id="132" name="Shape 132"/>
          <p:cNvSpPr/>
          <p:nvPr/>
        </p:nvSpPr>
        <p:spPr>
          <a:xfrm>
            <a:off x="3189610" y="8812247"/>
            <a:ext cx="136245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float</a:t>
            </a:r>
          </a:p>
        </p:txBody>
      </p:sp>
      <p:sp>
        <p:nvSpPr>
          <p:cNvPr id="133" name="Shape 133"/>
          <p:cNvSpPr/>
          <p:nvPr/>
        </p:nvSpPr>
        <p:spPr>
          <a:xfrm>
            <a:off x="2979943" y="10248536"/>
            <a:ext cx="216946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double</a:t>
            </a:r>
          </a:p>
        </p:txBody>
      </p:sp>
      <p:sp>
        <p:nvSpPr>
          <p:cNvPr id="134" name="Shape 134"/>
          <p:cNvSpPr/>
          <p:nvPr/>
        </p:nvSpPr>
        <p:spPr>
          <a:xfrm>
            <a:off x="3152958" y="11684825"/>
            <a:ext cx="143576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char</a:t>
            </a:r>
          </a:p>
        </p:txBody>
      </p:sp>
      <p:sp>
        <p:nvSpPr>
          <p:cNvPr id="135" name="Shape 135"/>
          <p:cNvSpPr/>
          <p:nvPr/>
        </p:nvSpPr>
        <p:spPr>
          <a:xfrm>
            <a:off x="3055114" y="12814374"/>
            <a:ext cx="250032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boolean</a:t>
            </a:r>
          </a:p>
        </p:txBody>
      </p:sp>
      <p:sp>
        <p:nvSpPr>
          <p:cNvPr id="136" name="Shape 136"/>
          <p:cNvSpPr/>
          <p:nvPr/>
        </p:nvSpPr>
        <p:spPr>
          <a:xfrm>
            <a:off x="15644736" y="2663975"/>
            <a:ext cx="143576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Byte</a:t>
            </a:r>
          </a:p>
        </p:txBody>
      </p:sp>
      <p:sp>
        <p:nvSpPr>
          <p:cNvPr id="137" name="Shape 137"/>
          <p:cNvSpPr/>
          <p:nvPr/>
        </p:nvSpPr>
        <p:spPr>
          <a:xfrm>
            <a:off x="15528836" y="4100264"/>
            <a:ext cx="166756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Short</a:t>
            </a:r>
          </a:p>
        </p:txBody>
      </p:sp>
      <p:sp>
        <p:nvSpPr>
          <p:cNvPr id="138" name="Shape 138"/>
          <p:cNvSpPr/>
          <p:nvPr/>
        </p:nvSpPr>
        <p:spPr>
          <a:xfrm>
            <a:off x="15453229" y="5536553"/>
            <a:ext cx="22064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Integer</a:t>
            </a:r>
          </a:p>
        </p:txBody>
      </p:sp>
      <p:sp>
        <p:nvSpPr>
          <p:cNvPr id="139" name="Shape 139"/>
          <p:cNvSpPr/>
          <p:nvPr/>
        </p:nvSpPr>
        <p:spPr>
          <a:xfrm>
            <a:off x="15552940" y="7137644"/>
            <a:ext cx="161935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Long</a:t>
            </a:r>
          </a:p>
        </p:txBody>
      </p:sp>
      <p:sp>
        <p:nvSpPr>
          <p:cNvPr id="140" name="Shape 140"/>
          <p:cNvSpPr/>
          <p:nvPr/>
        </p:nvSpPr>
        <p:spPr>
          <a:xfrm>
            <a:off x="15589593" y="8738737"/>
            <a:ext cx="15460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Float</a:t>
            </a:r>
          </a:p>
        </p:txBody>
      </p:sp>
      <p:sp>
        <p:nvSpPr>
          <p:cNvPr id="141" name="Shape 141"/>
          <p:cNvSpPr/>
          <p:nvPr/>
        </p:nvSpPr>
        <p:spPr>
          <a:xfrm>
            <a:off x="15435068" y="10175026"/>
            <a:ext cx="224277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Double</a:t>
            </a:r>
          </a:p>
        </p:txBody>
      </p:sp>
      <p:sp>
        <p:nvSpPr>
          <p:cNvPr id="142" name="Shape 142"/>
          <p:cNvSpPr/>
          <p:nvPr/>
        </p:nvSpPr>
        <p:spPr>
          <a:xfrm>
            <a:off x="15539181" y="11611316"/>
            <a:ext cx="305043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Character</a:t>
            </a:r>
          </a:p>
        </p:txBody>
      </p:sp>
      <p:sp>
        <p:nvSpPr>
          <p:cNvPr id="143" name="Shape 143"/>
          <p:cNvSpPr/>
          <p:nvPr/>
        </p:nvSpPr>
        <p:spPr>
          <a:xfrm>
            <a:off x="15528400" y="12814374"/>
            <a:ext cx="253730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Boolean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  <p:bldP build="whole" bldLvl="1" animBg="1" rev="0" advAuto="0" spid="129" grpId="5"/>
      <p:bldP build="whole" bldLvl="1" animBg="1" rev="0" advAuto="0" spid="130" grpId="7"/>
      <p:bldP build="whole" bldLvl="1" animBg="1" rev="0" advAuto="0" spid="133" grpId="13"/>
      <p:bldP build="whole" bldLvl="1" animBg="1" rev="0" advAuto="0" spid="134" grpId="15"/>
      <p:bldP build="whole" bldLvl="1" animBg="1" rev="0" advAuto="0" spid="135" grpId="17"/>
      <p:bldP build="whole" bldLvl="1" animBg="1" rev="0" advAuto="0" spid="136" grpId="4"/>
      <p:bldP build="whole" bldLvl="1" animBg="1" rev="0" advAuto="0" spid="138" grpId="8"/>
      <p:bldP build="whole" bldLvl="1" animBg="1" rev="0" advAuto="0" spid="140" grpId="12"/>
      <p:bldP build="whole" bldLvl="1" animBg="1" rev="0" advAuto="0" spid="128" grpId="3"/>
      <p:bldP build="whole" bldLvl="1" animBg="1" rev="0" advAuto="0" spid="131" grpId="9"/>
      <p:bldP build="whole" bldLvl="1" animBg="1" rev="0" advAuto="0" spid="137" grpId="6"/>
      <p:bldP build="whole" bldLvl="1" animBg="1" rev="0" advAuto="0" spid="139" grpId="10"/>
      <p:bldP build="whole" bldLvl="1" animBg="1" rev="0" advAuto="0" spid="141" grpId="14"/>
      <p:bldP build="whole" bldLvl="1" animBg="1" rev="0" advAuto="0" spid="142" grpId="16"/>
      <p:bldP build="whole" bldLvl="1" animBg="1" rev="0" advAuto="0" spid="127" grpId="2"/>
      <p:bldP build="whole" bldLvl="1" animBg="1" rev="0" advAuto="0" spid="143" grpId="18"/>
      <p:bldP build="whole" bldLvl="1" animBg="1" rev="0" advAuto="0" spid="132" grpId="1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4989936" y="1031107"/>
            <a:ext cx="84129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Primitive to Object</a:t>
            </a:r>
          </a:p>
        </p:txBody>
      </p:sp>
      <p:sp>
        <p:nvSpPr>
          <p:cNvPr id="146" name="Shape 146"/>
          <p:cNvSpPr/>
          <p:nvPr/>
        </p:nvSpPr>
        <p:spPr>
          <a:xfrm>
            <a:off x="16041667" y="1031107"/>
            <a:ext cx="32191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boxing</a:t>
            </a:r>
          </a:p>
        </p:txBody>
      </p:sp>
      <p:sp>
        <p:nvSpPr>
          <p:cNvPr id="147" name="Shape 147"/>
          <p:cNvSpPr/>
          <p:nvPr/>
        </p:nvSpPr>
        <p:spPr>
          <a:xfrm>
            <a:off x="4989936" y="3417180"/>
            <a:ext cx="84129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Object to Primitive</a:t>
            </a:r>
          </a:p>
        </p:txBody>
      </p:sp>
      <p:sp>
        <p:nvSpPr>
          <p:cNvPr id="148" name="Shape 148"/>
          <p:cNvSpPr/>
          <p:nvPr/>
        </p:nvSpPr>
        <p:spPr>
          <a:xfrm>
            <a:off x="15971371" y="3417180"/>
            <a:ext cx="43489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unboxing</a:t>
            </a:r>
          </a:p>
        </p:txBody>
      </p:sp>
      <p:sp>
        <p:nvSpPr>
          <p:cNvPr id="149" name="Shape 149"/>
          <p:cNvSpPr/>
          <p:nvPr/>
        </p:nvSpPr>
        <p:spPr>
          <a:xfrm>
            <a:off x="5188056" y="5803253"/>
            <a:ext cx="80167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Primitive to String</a:t>
            </a:r>
          </a:p>
        </p:txBody>
      </p:sp>
      <p:sp>
        <p:nvSpPr>
          <p:cNvPr id="150" name="Shape 150"/>
          <p:cNvSpPr/>
          <p:nvPr/>
        </p:nvSpPr>
        <p:spPr>
          <a:xfrm>
            <a:off x="5188056" y="8189327"/>
            <a:ext cx="80167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String to Primitive</a:t>
            </a:r>
          </a:p>
        </p:txBody>
      </p:sp>
      <p:sp>
        <p:nvSpPr>
          <p:cNvPr id="151" name="Shape 151"/>
          <p:cNvSpPr/>
          <p:nvPr/>
        </p:nvSpPr>
        <p:spPr>
          <a:xfrm>
            <a:off x="5147826" y="10124264"/>
            <a:ext cx="722833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Object to String</a:t>
            </a:r>
          </a:p>
        </p:txBody>
      </p:sp>
      <p:sp>
        <p:nvSpPr>
          <p:cNvPr id="152" name="Shape 152"/>
          <p:cNvSpPr/>
          <p:nvPr/>
        </p:nvSpPr>
        <p:spPr>
          <a:xfrm>
            <a:off x="5147826" y="12059203"/>
            <a:ext cx="722833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String to Object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6"/>
      <p:bldP build="whole" bldLvl="1" animBg="1" rev="0" advAuto="0" spid="147" grpId="3"/>
      <p:bldP build="whole" bldLvl="1" animBg="1" rev="0" advAuto="0" spid="151" grpId="7"/>
      <p:bldP build="whole" bldLvl="1" animBg="1" rev="0" advAuto="0" spid="148" grpId="4"/>
      <p:bldP build="whole" bldLvl="1" animBg="1" rev="0" advAuto="0" spid="152" grpId="8"/>
      <p:bldP build="whole" bldLvl="1" animBg="1" rev="0" advAuto="0" spid="149" grpId="5"/>
      <p:bldP build="whole" bldLvl="1" animBg="1" rev="0" advAuto="0" spid="146" grpId="2"/>
      <p:bldP build="whole" bldLvl="1" animBg="1" rev="0" advAuto="0" spid="14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