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1" r:id="rId6"/>
    <p:sldId id="300" r:id="rId7"/>
    <p:sldId id="269" r:id="rId8"/>
    <p:sldId id="259" r:id="rId9"/>
    <p:sldId id="260" r:id="rId10"/>
    <p:sldId id="262" r:id="rId11"/>
    <p:sldId id="264" r:id="rId12"/>
    <p:sldId id="297" r:id="rId13"/>
    <p:sldId id="301" r:id="rId14"/>
    <p:sldId id="298" r:id="rId15"/>
    <p:sldId id="271" r:id="rId16"/>
    <p:sldId id="299" r:id="rId17"/>
    <p:sldId id="268" r:id="rId18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20"/>
      <p:bold r:id="rId21"/>
    </p:embeddedFont>
    <p:embeddedFont>
      <p:font typeface="Fira Sans Condensed Medium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Medium" panose="020B0603050000020004" pitchFamily="34" charset="0"/>
      <p:regular r:id="rId26"/>
      <p:bold r:id="rId27"/>
      <p:italic r:id="rId28"/>
      <p:boldItalic r:id="rId29"/>
    </p:embeddedFont>
    <p:embeddedFont>
      <p:font typeface="Livvic Light" panose="020F0302020204030204" pitchFamily="34" charset="0"/>
      <p:regular r:id="rId30"/>
      <p:italic r:id="rId31"/>
    </p:embeddedFont>
    <p:embeddedFont>
      <p:font typeface="Maven Pro" pitchFamily="2" charset="77"/>
      <p:regular r:id="rId32"/>
      <p:bold r:id="rId33"/>
    </p:embeddedFont>
    <p:embeddedFont>
      <p:font typeface="Nunito Light" panose="020F0302020204030204" pitchFamily="34" charset="0"/>
      <p:regular r:id="rId34"/>
      <p:italic r:id="rId35"/>
    </p:embeddedFont>
    <p:embeddedFont>
      <p:font typeface="Share Tech" pitchFamily="2" charset="77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72"/>
    <a:srgbClr val="04CFCD"/>
    <a:srgbClr val="E999AC"/>
    <a:srgbClr val="00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DD0D46-1C41-41DC-B0B9-08F3682AC73E}">
  <a:tblStyle styleId="{20DD0D46-1C41-41DC-B0B9-08F3682AC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2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9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27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710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1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9" r:id="rId9"/>
    <p:sldLayoutId id="2147483663" r:id="rId10"/>
    <p:sldLayoutId id="2147483666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14345" y="2326203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Project Showcase</a:t>
            </a:r>
            <a:endParaRPr sz="2400" b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9416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Simulation &amp;</a:t>
            </a:r>
            <a:r>
              <a:rPr lang="en" b="1" dirty="0"/>
              <a:t> Modeling</a:t>
            </a:r>
            <a:br>
              <a:rPr lang="en" b="1" dirty="0"/>
            </a:br>
            <a:r>
              <a:rPr lang="en" b="1" dirty="0"/>
              <a:t>CSE474</a:t>
            </a:r>
            <a:endParaRPr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34;p25">
            <a:extLst>
              <a:ext uri="{FF2B5EF4-FFF2-40B4-BE49-F238E27FC236}">
                <a16:creationId xmlns:a16="http://schemas.microsoft.com/office/drawing/2014/main" id="{F204FEFF-6A8E-8DAD-D4D9-741DF717A215}"/>
              </a:ext>
            </a:extLst>
          </p:cNvPr>
          <p:cNvSpPr txBox="1">
            <a:spLocks/>
          </p:cNvSpPr>
          <p:nvPr/>
        </p:nvSpPr>
        <p:spPr>
          <a:xfrm>
            <a:off x="2884003" y="3316474"/>
            <a:ext cx="3295500" cy="143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2000" b="1" dirty="0"/>
              <a:t>Presented By:</a:t>
            </a:r>
          </a:p>
          <a:p>
            <a:pPr marL="0" indent="0"/>
            <a:endParaRPr lang="en-US" sz="2400" b="1" dirty="0"/>
          </a:p>
          <a:p>
            <a:pPr marL="0" indent="0"/>
            <a:r>
              <a:rPr lang="en-US" sz="2400" b="1" dirty="0"/>
              <a:t>Imran Hossain </a:t>
            </a:r>
            <a:r>
              <a:rPr lang="en-US" sz="2400" b="1" dirty="0" err="1"/>
              <a:t>Imon</a:t>
            </a:r>
            <a:endParaRPr lang="en-US" sz="2400" b="1" dirty="0"/>
          </a:p>
          <a:p>
            <a:pPr marL="0" indent="0"/>
            <a:r>
              <a:rPr lang="en-US" sz="2400" b="1" dirty="0"/>
              <a:t>ID: 19101277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Signal Processing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94E9F7-44FB-086A-63DC-D7A595E340B3}"/>
              </a:ext>
            </a:extLst>
          </p:cNvPr>
          <p:cNvGrpSpPr/>
          <p:nvPr/>
        </p:nvGrpSpPr>
        <p:grpSpPr>
          <a:xfrm>
            <a:off x="797133" y="1246265"/>
            <a:ext cx="4280190" cy="3058625"/>
            <a:chOff x="3771875" y="1308651"/>
            <a:chExt cx="4280190" cy="3058625"/>
          </a:xfrm>
        </p:grpSpPr>
        <p:grpSp>
          <p:nvGrpSpPr>
            <p:cNvPr id="666" name="Google Shape;666;p31"/>
            <p:cNvGrpSpPr/>
            <p:nvPr/>
          </p:nvGrpSpPr>
          <p:grpSpPr>
            <a:xfrm>
              <a:off x="3811494" y="2983302"/>
              <a:ext cx="4240571" cy="274977"/>
              <a:chOff x="3811494" y="3103763"/>
              <a:chExt cx="4240571" cy="274977"/>
            </a:xfrm>
          </p:grpSpPr>
          <p:sp>
            <p:nvSpPr>
              <p:cNvPr id="667" name="Google Shape;667;p31"/>
              <p:cNvSpPr/>
              <p:nvPr/>
            </p:nvSpPr>
            <p:spPr>
              <a:xfrm>
                <a:off x="3811498" y="3103763"/>
                <a:ext cx="4240568" cy="106403"/>
              </a:xfrm>
              <a:custGeom>
                <a:avLst/>
                <a:gdLst/>
                <a:ahLst/>
                <a:cxnLst/>
                <a:rect l="l" t="t" r="r" b="b"/>
                <a:pathLst>
                  <a:path w="69772" h="1488" extrusionOk="0">
                    <a:moveTo>
                      <a:pt x="744" y="1"/>
                    </a:moveTo>
                    <a:cubicBezTo>
                      <a:pt x="328" y="1"/>
                      <a:pt x="1" y="341"/>
                      <a:pt x="1" y="744"/>
                    </a:cubicBezTo>
                    <a:cubicBezTo>
                      <a:pt x="1" y="1147"/>
                      <a:pt x="328" y="1488"/>
                      <a:pt x="744" y="1488"/>
                    </a:cubicBezTo>
                    <a:lnTo>
                      <a:pt x="69028" y="1488"/>
                    </a:lnTo>
                    <a:cubicBezTo>
                      <a:pt x="69431" y="1488"/>
                      <a:pt x="69772" y="1147"/>
                      <a:pt x="69772" y="744"/>
                    </a:cubicBezTo>
                    <a:cubicBezTo>
                      <a:pt x="69772" y="341"/>
                      <a:pt x="69431" y="1"/>
                      <a:pt x="690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3811494" y="3272326"/>
                <a:ext cx="1369750" cy="106414"/>
              </a:xfrm>
              <a:custGeom>
                <a:avLst/>
                <a:gdLst/>
                <a:ahLst/>
                <a:cxnLst/>
                <a:rect l="l" t="t" r="r" b="b"/>
                <a:pathLst>
                  <a:path w="19154" h="1488" extrusionOk="0">
                    <a:moveTo>
                      <a:pt x="744" y="0"/>
                    </a:moveTo>
                    <a:cubicBezTo>
                      <a:pt x="328" y="0"/>
                      <a:pt x="1" y="340"/>
                      <a:pt x="1" y="744"/>
                    </a:cubicBezTo>
                    <a:cubicBezTo>
                      <a:pt x="1" y="1159"/>
                      <a:pt x="328" y="1487"/>
                      <a:pt x="744" y="1487"/>
                    </a:cubicBezTo>
                    <a:lnTo>
                      <a:pt x="18410" y="1487"/>
                    </a:lnTo>
                    <a:cubicBezTo>
                      <a:pt x="18826" y="1487"/>
                      <a:pt x="19154" y="1147"/>
                      <a:pt x="19154" y="744"/>
                    </a:cubicBezTo>
                    <a:cubicBezTo>
                      <a:pt x="19154" y="340"/>
                      <a:pt x="18826" y="0"/>
                      <a:pt x="184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99A323B-46E0-EAEE-9D28-B09CE894B86D}"/>
                </a:ext>
              </a:extLst>
            </p:cNvPr>
            <p:cNvGrpSpPr/>
            <p:nvPr/>
          </p:nvGrpSpPr>
          <p:grpSpPr>
            <a:xfrm>
              <a:off x="3771875" y="1308651"/>
              <a:ext cx="3658582" cy="3058625"/>
              <a:chOff x="3771875" y="1308651"/>
              <a:chExt cx="3658582" cy="3058625"/>
            </a:xfrm>
          </p:grpSpPr>
          <p:sp>
            <p:nvSpPr>
              <p:cNvPr id="659" name="Google Shape;659;p31"/>
              <p:cNvSpPr/>
              <p:nvPr/>
            </p:nvSpPr>
            <p:spPr>
              <a:xfrm>
                <a:off x="3936789" y="1308651"/>
                <a:ext cx="72" cy="3058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2769" fill="none" extrusionOk="0">
                    <a:moveTo>
                      <a:pt x="0" y="1"/>
                    </a:moveTo>
                    <a:lnTo>
                      <a:pt x="0" y="42768"/>
                    </a:lnTo>
                  </a:path>
                </a:pathLst>
              </a:custGeom>
              <a:noFill/>
              <a:ln w="3150" cap="flat" cmpd="sng">
                <a:solidFill>
                  <a:srgbClr val="FFD6E1"/>
                </a:solidFill>
                <a:prstDash val="solid"/>
                <a:miter lim="126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4922624" y="1308651"/>
                <a:ext cx="72" cy="3058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2769" fill="none" extrusionOk="0">
                    <a:moveTo>
                      <a:pt x="0" y="1"/>
                    </a:moveTo>
                    <a:lnTo>
                      <a:pt x="0" y="42768"/>
                    </a:lnTo>
                  </a:path>
                </a:pathLst>
              </a:custGeom>
              <a:noFill/>
              <a:ln w="3150" cap="flat" cmpd="sng">
                <a:solidFill>
                  <a:srgbClr val="FFD6E1"/>
                </a:solidFill>
                <a:prstDash val="solid"/>
                <a:miter lim="126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908459" y="1308651"/>
                <a:ext cx="72" cy="3058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2769" fill="none" extrusionOk="0">
                    <a:moveTo>
                      <a:pt x="1" y="1"/>
                    </a:moveTo>
                    <a:lnTo>
                      <a:pt x="1" y="42768"/>
                    </a:lnTo>
                  </a:path>
                </a:pathLst>
              </a:custGeom>
              <a:noFill/>
              <a:ln w="3150" cap="flat" cmpd="sng">
                <a:solidFill>
                  <a:srgbClr val="FFD6E1"/>
                </a:solidFill>
                <a:prstDash val="solid"/>
                <a:miter lim="126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6894365" y="1308651"/>
                <a:ext cx="72" cy="3058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2769" fill="none" extrusionOk="0">
                    <a:moveTo>
                      <a:pt x="0" y="1"/>
                    </a:moveTo>
                    <a:lnTo>
                      <a:pt x="0" y="42768"/>
                    </a:lnTo>
                  </a:path>
                </a:pathLst>
              </a:custGeom>
              <a:noFill/>
              <a:ln w="3150" cap="flat" cmpd="sng">
                <a:solidFill>
                  <a:srgbClr val="FFD6E1"/>
                </a:solidFill>
                <a:prstDash val="solid"/>
                <a:miter lim="126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3" name="Google Shape;663;p31"/>
              <p:cNvGrpSpPr/>
              <p:nvPr/>
            </p:nvGrpSpPr>
            <p:grpSpPr>
              <a:xfrm>
                <a:off x="3828658" y="3854100"/>
                <a:ext cx="3601799" cy="274905"/>
                <a:chOff x="3828658" y="3897730"/>
                <a:chExt cx="3601799" cy="274905"/>
              </a:xfrm>
            </p:grpSpPr>
            <p:sp>
              <p:nvSpPr>
                <p:cNvPr id="664" name="Google Shape;664;p31"/>
                <p:cNvSpPr/>
                <p:nvPr/>
              </p:nvSpPr>
              <p:spPr>
                <a:xfrm>
                  <a:off x="3829516" y="3897730"/>
                  <a:ext cx="2234837" cy="10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1" h="1488" extrusionOk="0">
                      <a:moveTo>
                        <a:pt x="744" y="0"/>
                      </a:moveTo>
                      <a:cubicBezTo>
                        <a:pt x="328" y="0"/>
                        <a:pt x="1" y="340"/>
                        <a:pt x="1" y="744"/>
                      </a:cubicBezTo>
                      <a:cubicBezTo>
                        <a:pt x="1" y="1159"/>
                        <a:pt x="328" y="1487"/>
                        <a:pt x="744" y="1487"/>
                      </a:cubicBezTo>
                      <a:lnTo>
                        <a:pt x="30507" y="1487"/>
                      </a:lnTo>
                      <a:cubicBezTo>
                        <a:pt x="30911" y="1487"/>
                        <a:pt x="31251" y="1159"/>
                        <a:pt x="31251" y="744"/>
                      </a:cubicBezTo>
                      <a:cubicBezTo>
                        <a:pt x="31251" y="340"/>
                        <a:pt x="30911" y="0"/>
                        <a:pt x="305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1"/>
                <p:cNvSpPr/>
                <p:nvPr/>
              </p:nvSpPr>
              <p:spPr>
                <a:xfrm>
                  <a:off x="3828658" y="4067150"/>
                  <a:ext cx="3601799" cy="10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6" h="1475" extrusionOk="0">
                      <a:moveTo>
                        <a:pt x="743" y="0"/>
                      </a:moveTo>
                      <a:cubicBezTo>
                        <a:pt x="340" y="0"/>
                        <a:pt x="0" y="328"/>
                        <a:pt x="0" y="731"/>
                      </a:cubicBezTo>
                      <a:cubicBezTo>
                        <a:pt x="13" y="1147"/>
                        <a:pt x="340" y="1474"/>
                        <a:pt x="743" y="1474"/>
                      </a:cubicBezTo>
                      <a:lnTo>
                        <a:pt x="49635" y="1474"/>
                      </a:lnTo>
                      <a:cubicBezTo>
                        <a:pt x="50038" y="1474"/>
                        <a:pt x="50366" y="1147"/>
                        <a:pt x="50366" y="731"/>
                      </a:cubicBezTo>
                      <a:cubicBezTo>
                        <a:pt x="50366" y="328"/>
                        <a:pt x="50038" y="0"/>
                        <a:pt x="496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9" name="Google Shape;669;p31"/>
              <p:cNvGrpSpPr/>
              <p:nvPr/>
            </p:nvGrpSpPr>
            <p:grpSpPr>
              <a:xfrm>
                <a:off x="3793472" y="2169574"/>
                <a:ext cx="2235767" cy="274905"/>
                <a:chOff x="3793472" y="2309869"/>
                <a:chExt cx="2235767" cy="274905"/>
              </a:xfrm>
            </p:grpSpPr>
            <p:sp>
              <p:nvSpPr>
                <p:cNvPr id="670" name="Google Shape;670;p31"/>
                <p:cNvSpPr/>
                <p:nvPr/>
              </p:nvSpPr>
              <p:spPr>
                <a:xfrm>
                  <a:off x="3793472" y="2309869"/>
                  <a:ext cx="2235767" cy="10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64" h="1488" extrusionOk="0">
                      <a:moveTo>
                        <a:pt x="744" y="0"/>
                      </a:moveTo>
                      <a:cubicBezTo>
                        <a:pt x="341" y="0"/>
                        <a:pt x="1" y="328"/>
                        <a:pt x="1" y="744"/>
                      </a:cubicBezTo>
                      <a:cubicBezTo>
                        <a:pt x="1" y="1147"/>
                        <a:pt x="341" y="1487"/>
                        <a:pt x="744" y="1487"/>
                      </a:cubicBezTo>
                      <a:lnTo>
                        <a:pt x="30520" y="1487"/>
                      </a:lnTo>
                      <a:cubicBezTo>
                        <a:pt x="30923" y="1487"/>
                        <a:pt x="31263" y="1147"/>
                        <a:pt x="31251" y="744"/>
                      </a:cubicBezTo>
                      <a:cubicBezTo>
                        <a:pt x="31251" y="328"/>
                        <a:pt x="30923" y="0"/>
                        <a:pt x="30520" y="0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1"/>
                <p:cNvSpPr/>
                <p:nvPr/>
              </p:nvSpPr>
              <p:spPr>
                <a:xfrm>
                  <a:off x="3793472" y="2478360"/>
                  <a:ext cx="1508556" cy="10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5" h="1488" extrusionOk="0">
                      <a:moveTo>
                        <a:pt x="744" y="1"/>
                      </a:moveTo>
                      <a:cubicBezTo>
                        <a:pt x="341" y="1"/>
                        <a:pt x="1" y="341"/>
                        <a:pt x="1" y="744"/>
                      </a:cubicBezTo>
                      <a:cubicBezTo>
                        <a:pt x="1" y="1147"/>
                        <a:pt x="341" y="1488"/>
                        <a:pt x="744" y="1488"/>
                      </a:cubicBezTo>
                      <a:lnTo>
                        <a:pt x="20351" y="1488"/>
                      </a:lnTo>
                      <a:cubicBezTo>
                        <a:pt x="20754" y="1488"/>
                        <a:pt x="21094" y="1147"/>
                        <a:pt x="21094" y="744"/>
                      </a:cubicBezTo>
                      <a:cubicBezTo>
                        <a:pt x="21094" y="341"/>
                        <a:pt x="20754" y="1"/>
                        <a:pt x="203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2" name="Google Shape;672;p31"/>
              <p:cNvGrpSpPr/>
              <p:nvPr/>
            </p:nvGrpSpPr>
            <p:grpSpPr>
              <a:xfrm>
                <a:off x="3771875" y="1384049"/>
                <a:ext cx="2876447" cy="274047"/>
                <a:chOff x="3771875" y="1457332"/>
                <a:chExt cx="2876447" cy="274047"/>
              </a:xfrm>
            </p:grpSpPr>
            <p:sp>
              <p:nvSpPr>
                <p:cNvPr id="673" name="Google Shape;673;p31"/>
                <p:cNvSpPr/>
                <p:nvPr/>
              </p:nvSpPr>
              <p:spPr>
                <a:xfrm>
                  <a:off x="3771875" y="1457332"/>
                  <a:ext cx="962415" cy="105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8" h="1476" extrusionOk="0">
                      <a:moveTo>
                        <a:pt x="744" y="1"/>
                      </a:moveTo>
                      <a:cubicBezTo>
                        <a:pt x="328" y="1"/>
                        <a:pt x="0" y="329"/>
                        <a:pt x="0" y="744"/>
                      </a:cubicBezTo>
                      <a:cubicBezTo>
                        <a:pt x="0" y="1148"/>
                        <a:pt x="328" y="1475"/>
                        <a:pt x="744" y="1475"/>
                      </a:cubicBezTo>
                      <a:lnTo>
                        <a:pt x="12714" y="1475"/>
                      </a:lnTo>
                      <a:cubicBezTo>
                        <a:pt x="13118" y="1475"/>
                        <a:pt x="13458" y="1148"/>
                        <a:pt x="13458" y="744"/>
                      </a:cubicBezTo>
                      <a:cubicBezTo>
                        <a:pt x="13458" y="329"/>
                        <a:pt x="13118" y="1"/>
                        <a:pt x="127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1"/>
                <p:cNvSpPr/>
                <p:nvPr/>
              </p:nvSpPr>
              <p:spPr>
                <a:xfrm>
                  <a:off x="3771875" y="1625894"/>
                  <a:ext cx="2876447" cy="10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23" h="1475" extrusionOk="0">
                      <a:moveTo>
                        <a:pt x="744" y="0"/>
                      </a:moveTo>
                      <a:cubicBezTo>
                        <a:pt x="340" y="0"/>
                        <a:pt x="13" y="328"/>
                        <a:pt x="0" y="744"/>
                      </a:cubicBezTo>
                      <a:cubicBezTo>
                        <a:pt x="0" y="1147"/>
                        <a:pt x="340" y="1475"/>
                        <a:pt x="744" y="1475"/>
                      </a:cubicBezTo>
                      <a:lnTo>
                        <a:pt x="39479" y="1475"/>
                      </a:lnTo>
                      <a:cubicBezTo>
                        <a:pt x="39895" y="1475"/>
                        <a:pt x="40222" y="1147"/>
                        <a:pt x="40222" y="744"/>
                      </a:cubicBezTo>
                      <a:cubicBezTo>
                        <a:pt x="40222" y="328"/>
                        <a:pt x="39895" y="0"/>
                        <a:pt x="394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5461965" y="1049615"/>
            <a:ext cx="2884902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Frequency Range: 4-50 Hz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5457271" y="2211752"/>
            <a:ext cx="2367972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Band-Pass Filtering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5576024" y="1390065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For Emotion Detection frequency range is 4-50 HZ required.</a:t>
            </a:r>
            <a:endParaRPr sz="1400"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5457271" y="3376941"/>
            <a:ext cx="2486514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Filtered Frequency Band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4" name="Google Shape;678;p31">
            <a:extLst>
              <a:ext uri="{FF2B5EF4-FFF2-40B4-BE49-F238E27FC236}">
                <a16:creationId xmlns:a16="http://schemas.microsoft.com/office/drawing/2014/main" id="{23669ADA-9FB5-E8F0-7984-A796284EB824}"/>
              </a:ext>
            </a:extLst>
          </p:cNvPr>
          <p:cNvSpPr txBox="1">
            <a:spLocks/>
          </p:cNvSpPr>
          <p:nvPr/>
        </p:nvSpPr>
        <p:spPr>
          <a:xfrm>
            <a:off x="5577351" y="2519673"/>
            <a:ext cx="2156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To remove frequency under the low pass and high pass frequencies. </a:t>
            </a:r>
          </a:p>
        </p:txBody>
      </p:sp>
      <p:sp>
        <p:nvSpPr>
          <p:cNvPr id="5" name="Google Shape;678;p31">
            <a:extLst>
              <a:ext uri="{FF2B5EF4-FFF2-40B4-BE49-F238E27FC236}">
                <a16:creationId xmlns:a16="http://schemas.microsoft.com/office/drawing/2014/main" id="{EC1F7655-F847-2719-495B-1AA6324BE704}"/>
              </a:ext>
            </a:extLst>
          </p:cNvPr>
          <p:cNvSpPr txBox="1">
            <a:spLocks/>
          </p:cNvSpPr>
          <p:nvPr/>
        </p:nvSpPr>
        <p:spPr>
          <a:xfrm>
            <a:off x="5576024" y="3613912"/>
            <a:ext cx="224907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Theta band (4-8 Hz), alpha band (8-13 Hz), beta band (13-3- Hz), gamma band (30-50 Hz)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Extraction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FFT</a:t>
            </a:r>
            <a:endParaRPr sz="18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351650" y="1860098"/>
            <a:ext cx="237407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Convert Time domain signal to Frequency Domain Signal</a:t>
            </a:r>
            <a:endParaRPr sz="1400" dirty="0"/>
          </a:p>
        </p:txBody>
      </p:sp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Differential Entropy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6451125" y="2714726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Measure the randomness in continuous variables </a:t>
            </a:r>
            <a:endParaRPr sz="1400" dirty="0"/>
          </a:p>
        </p:txBody>
      </p:sp>
      <p:sp>
        <p:nvSpPr>
          <p:cNvPr id="705" name="Google Shape;705;p33"/>
          <p:cNvSpPr/>
          <p:nvPr/>
        </p:nvSpPr>
        <p:spPr>
          <a:xfrm>
            <a:off x="7379613" y="205749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344930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Hjorth Parameter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511463" y="3569550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Statical analysis to find activity, mobility and complexity</a:t>
            </a:r>
            <a:endParaRPr sz="1400" dirty="0"/>
          </a:p>
        </p:txBody>
      </p:sp>
      <p:sp>
        <p:nvSpPr>
          <p:cNvPr id="708" name="Google Shape;708;p33"/>
          <p:cNvSpPr/>
          <p:nvPr/>
        </p:nvSpPr>
        <p:spPr>
          <a:xfrm>
            <a:off x="5439938" y="288233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9;p33">
            <a:extLst>
              <a:ext uri="{FF2B5EF4-FFF2-40B4-BE49-F238E27FC236}">
                <a16:creationId xmlns:a16="http://schemas.microsoft.com/office/drawing/2014/main" id="{5B787D7C-E966-FF02-CD0B-B0C61FC617E3}"/>
              </a:ext>
            </a:extLst>
          </p:cNvPr>
          <p:cNvSpPr txBox="1">
            <a:spLocks/>
          </p:cNvSpPr>
          <p:nvPr/>
        </p:nvSpPr>
        <p:spPr>
          <a:xfrm>
            <a:off x="6725728" y="389675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/>
              <a:t>Statistics</a:t>
            </a:r>
          </a:p>
        </p:txBody>
      </p:sp>
      <p:sp>
        <p:nvSpPr>
          <p:cNvPr id="3" name="Google Shape;701;p33">
            <a:extLst>
              <a:ext uri="{FF2B5EF4-FFF2-40B4-BE49-F238E27FC236}">
                <a16:creationId xmlns:a16="http://schemas.microsoft.com/office/drawing/2014/main" id="{B27BAE4A-CAA5-A340-02D4-4CA347C7A0A5}"/>
              </a:ext>
            </a:extLst>
          </p:cNvPr>
          <p:cNvSpPr txBox="1">
            <a:spLocks/>
          </p:cNvSpPr>
          <p:nvPr/>
        </p:nvSpPr>
        <p:spPr>
          <a:xfrm>
            <a:off x="6524337" y="401700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For some statistical analysis like Max, Min, Mean etc.</a:t>
            </a:r>
          </a:p>
        </p:txBody>
      </p:sp>
      <p:sp>
        <p:nvSpPr>
          <p:cNvPr id="4" name="Google Shape;702;p33">
            <a:extLst>
              <a:ext uri="{FF2B5EF4-FFF2-40B4-BE49-F238E27FC236}">
                <a16:creationId xmlns:a16="http://schemas.microsoft.com/office/drawing/2014/main" id="{DAA4A8F1-5878-8C6D-6832-51001854859D}"/>
              </a:ext>
            </a:extLst>
          </p:cNvPr>
          <p:cNvSpPr/>
          <p:nvPr/>
        </p:nvSpPr>
        <p:spPr>
          <a:xfrm>
            <a:off x="7373316" y="3494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Model</a:t>
            </a:r>
            <a:endParaRPr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44D8455-0559-BDAC-D5C6-9A3F4958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32" y="1415960"/>
            <a:ext cx="4234817" cy="2800626"/>
          </a:xfrm>
          <a:prstGeom prst="rect">
            <a:avLst/>
          </a:prstGeom>
        </p:spPr>
      </p:pic>
      <p:sp>
        <p:nvSpPr>
          <p:cNvPr id="7" name="Google Shape;675;p31">
            <a:extLst>
              <a:ext uri="{FF2B5EF4-FFF2-40B4-BE49-F238E27FC236}">
                <a16:creationId xmlns:a16="http://schemas.microsoft.com/office/drawing/2014/main" id="{A0BA8EF1-0134-600B-7A75-F66ECCC77AFA}"/>
              </a:ext>
            </a:extLst>
          </p:cNvPr>
          <p:cNvSpPr txBox="1">
            <a:spLocks/>
          </p:cNvSpPr>
          <p:nvPr/>
        </p:nvSpPr>
        <p:spPr>
          <a:xfrm>
            <a:off x="4572000" y="1716289"/>
            <a:ext cx="288490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1D CNN</a:t>
            </a:r>
          </a:p>
        </p:txBody>
      </p:sp>
      <p:sp>
        <p:nvSpPr>
          <p:cNvPr id="8" name="Google Shape;677;p31">
            <a:extLst>
              <a:ext uri="{FF2B5EF4-FFF2-40B4-BE49-F238E27FC236}">
                <a16:creationId xmlns:a16="http://schemas.microsoft.com/office/drawing/2014/main" id="{21C6FC2A-3BBD-7345-E1B6-707AD130C1D7}"/>
              </a:ext>
            </a:extLst>
          </p:cNvPr>
          <p:cNvSpPr txBox="1">
            <a:spLocks/>
          </p:cNvSpPr>
          <p:nvPr/>
        </p:nvSpPr>
        <p:spPr>
          <a:xfrm>
            <a:off x="4567305" y="2960060"/>
            <a:ext cx="4234817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Graph Convolutional neural Network (GCN)</a:t>
            </a:r>
          </a:p>
        </p:txBody>
      </p:sp>
      <p:sp>
        <p:nvSpPr>
          <p:cNvPr id="9" name="Google Shape;678;p31">
            <a:extLst>
              <a:ext uri="{FF2B5EF4-FFF2-40B4-BE49-F238E27FC236}">
                <a16:creationId xmlns:a16="http://schemas.microsoft.com/office/drawing/2014/main" id="{A0D564A1-3BB9-E373-73AE-B685FF887DEC}"/>
              </a:ext>
            </a:extLst>
          </p:cNvPr>
          <p:cNvSpPr txBox="1">
            <a:spLocks/>
          </p:cNvSpPr>
          <p:nvPr/>
        </p:nvSpPr>
        <p:spPr>
          <a:xfrm>
            <a:off x="4686058" y="2056739"/>
            <a:ext cx="368672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For feature extraction process as it takes data from input and it has less computational complexity</a:t>
            </a:r>
          </a:p>
        </p:txBody>
      </p:sp>
      <p:sp>
        <p:nvSpPr>
          <p:cNvPr id="11" name="Google Shape;678;p31">
            <a:extLst>
              <a:ext uri="{FF2B5EF4-FFF2-40B4-BE49-F238E27FC236}">
                <a16:creationId xmlns:a16="http://schemas.microsoft.com/office/drawing/2014/main" id="{CAAF9C3D-20E1-2A3D-99FE-8A1A038BD308}"/>
              </a:ext>
            </a:extLst>
          </p:cNvPr>
          <p:cNvSpPr txBox="1">
            <a:spLocks/>
          </p:cNvSpPr>
          <p:nvPr/>
        </p:nvSpPr>
        <p:spPr>
          <a:xfrm>
            <a:off x="4686057" y="3289631"/>
            <a:ext cx="368672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Message passing technique, Node optimization, Node embeddings. </a:t>
            </a:r>
          </a:p>
        </p:txBody>
      </p:sp>
    </p:spTree>
    <p:extLst>
      <p:ext uri="{BB962C8B-B14F-4D97-AF65-F5344CB8AC3E}">
        <p14:creationId xmlns:p14="http://schemas.microsoft.com/office/powerpoint/2010/main" val="387190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689548" y="1734450"/>
            <a:ext cx="507447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&amp; Conclusion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Resultt</a:t>
            </a:r>
            <a:r>
              <a:rPr lang="en-US" dirty="0"/>
              <a:t> and Discussion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053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D8455-0559-BDAC-D5C6-9A3F4958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2654" y="1579287"/>
            <a:ext cx="3331346" cy="2387786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205CE1C-6587-B3A8-5668-3F5B73D32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18" y="1847109"/>
            <a:ext cx="5129907" cy="18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1499016" y="1720800"/>
            <a:ext cx="643078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Better Accuracy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400" dirty="0"/>
              <a:t>Future work can be generated Emoti0nal Signal and Multi class classification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/>
          </a:p>
        </p:txBody>
      </p:sp>
      <p:sp>
        <p:nvSpPr>
          <p:cNvPr id="2" name="Google Shape;698;p33">
            <a:extLst>
              <a:ext uri="{FF2B5EF4-FFF2-40B4-BE49-F238E27FC236}">
                <a16:creationId xmlns:a16="http://schemas.microsoft.com/office/drawing/2014/main" id="{041B1A7B-3D50-4EAD-F800-7EC4752AA92C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2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3000" y="1423125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“This is a quote. Words full of wisdom that someone important said and can make the reader get inspired.”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670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 </a:t>
            </a:r>
            <a:r>
              <a:rPr lang="en" dirty="0">
                <a:solidFill>
                  <a:schemeClr val="accent3"/>
                </a:solidFill>
              </a:rPr>
              <a:t>You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455539" y="75936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Title:</a:t>
            </a:r>
            <a:endParaRPr dirty="0"/>
          </a:p>
        </p:txBody>
      </p:sp>
      <p:sp>
        <p:nvSpPr>
          <p:cNvPr id="7" name="Google Shape;435;p25">
            <a:extLst>
              <a:ext uri="{FF2B5EF4-FFF2-40B4-BE49-F238E27FC236}">
                <a16:creationId xmlns:a16="http://schemas.microsoft.com/office/drawing/2014/main" id="{3A58DB06-E323-CA6F-E05F-64C1D3A952E5}"/>
              </a:ext>
            </a:extLst>
          </p:cNvPr>
          <p:cNvSpPr txBox="1">
            <a:spLocks/>
          </p:cNvSpPr>
          <p:nvPr/>
        </p:nvSpPr>
        <p:spPr>
          <a:xfrm>
            <a:off x="351064" y="1614751"/>
            <a:ext cx="8441872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</a:rPr>
              <a:t>Signal Processing and </a:t>
            </a:r>
            <a:r>
              <a:rPr lang="en-US" sz="4000" b="1" dirty="0">
                <a:solidFill>
                  <a:schemeClr val="accent2"/>
                </a:solidFill>
              </a:rPr>
              <a:t>Emotion Detection </a:t>
            </a:r>
            <a:r>
              <a:rPr lang="en-US" sz="4000" b="1" dirty="0">
                <a:solidFill>
                  <a:schemeClr val="bg1"/>
                </a:solidFill>
              </a:rPr>
              <a:t>using EEG Signal with </a:t>
            </a:r>
            <a:r>
              <a:rPr lang="en-US" sz="4000" b="1" dirty="0">
                <a:solidFill>
                  <a:schemeClr val="accent2"/>
                </a:solidFill>
              </a:rPr>
              <a:t>CNN and GCN</a:t>
            </a: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Result, Accuracy and Analysis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4782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-US" dirty="0"/>
              <a:t>brief</a:t>
            </a:r>
            <a:r>
              <a:rPr lang="en" dirty="0"/>
              <a:t> description about the project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222167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collection, Data Pre Processing, Feature Extraction, Model etc.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1223300" y="197479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1587" y="1734450"/>
            <a:ext cx="320202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br</a:t>
            </a:r>
            <a:r>
              <a:rPr lang="en-US" dirty="0" err="1"/>
              <a:t>ie</a:t>
            </a:r>
            <a:r>
              <a:rPr lang="en" dirty="0"/>
              <a:t>f description about the project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Introduction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11872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the Emotion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23674" y="171634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Detection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7135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EEG Signals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5799" y="3127455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Convolutional Network</a:t>
            </a: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rgbClr val="E99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2</a:t>
            </a:r>
            <a:endParaRPr sz="4000" dirty="0"/>
          </a:p>
        </p:txBody>
      </p:sp>
      <p:cxnSp>
        <p:nvCxnSpPr>
          <p:cNvPr id="613" name="Google Shape;613;p30"/>
          <p:cNvCxnSpPr>
            <a:cxnSpLocks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09;p30">
            <a:extLst>
              <a:ext uri="{FF2B5EF4-FFF2-40B4-BE49-F238E27FC236}">
                <a16:creationId xmlns:a16="http://schemas.microsoft.com/office/drawing/2014/main" id="{96EC5FFB-AD8F-2D83-9D49-421C486026ED}"/>
              </a:ext>
            </a:extLst>
          </p:cNvPr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rgbClr val="FF99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3</a:t>
            </a:r>
            <a:endParaRPr sz="4000" dirty="0"/>
          </a:p>
        </p:txBody>
      </p:sp>
      <p:sp>
        <p:nvSpPr>
          <p:cNvPr id="24" name="Google Shape;609;p30">
            <a:extLst>
              <a:ext uri="{FF2B5EF4-FFF2-40B4-BE49-F238E27FC236}">
                <a16:creationId xmlns:a16="http://schemas.microsoft.com/office/drawing/2014/main" id="{29C57CA3-F565-A134-C492-B033DBE78639}"/>
              </a:ext>
            </a:extLst>
          </p:cNvPr>
          <p:cNvSpPr/>
          <p:nvPr/>
        </p:nvSpPr>
        <p:spPr>
          <a:xfrm>
            <a:off x="4925672" y="306155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4</a:t>
            </a:r>
            <a:endParaRPr sz="4000" dirty="0"/>
          </a:p>
        </p:txBody>
      </p:sp>
      <p:sp>
        <p:nvSpPr>
          <p:cNvPr id="25" name="Google Shape;609;p30">
            <a:extLst>
              <a:ext uri="{FF2B5EF4-FFF2-40B4-BE49-F238E27FC236}">
                <a16:creationId xmlns:a16="http://schemas.microsoft.com/office/drawing/2014/main" id="{66F3DC30-B508-C7A2-8C5C-1EFCAF8A9656}"/>
              </a:ext>
            </a:extLst>
          </p:cNvPr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1</a:t>
            </a:r>
            <a:endParaRPr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59483" y="1734450"/>
            <a:ext cx="345497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I’ve done the project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3649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Collection</a:t>
            </a:r>
            <a:endParaRPr sz="18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Proposed Model</a:t>
            </a: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Signal Processing</a:t>
            </a:r>
            <a:endParaRPr sz="18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Feature Extraction</a:t>
            </a:r>
            <a:endParaRPr sz="18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Step 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Step 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Step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Step 04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151802" y="162653"/>
            <a:ext cx="4228551" cy="4766189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A86D5E8-6BCD-B70E-BDEA-25EB158C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8" y="468727"/>
            <a:ext cx="3255555" cy="4154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256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Dreamer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3640754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1800" dirty="0"/>
              <a:t>14 Channel EEG and 128Hz ECG Signal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1800" dirty="0"/>
              <a:t>23 Subject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1800" dirty="0"/>
              <a:t>18 Emotional Video Clips</a:t>
            </a:r>
            <a:endParaRPr sz="1800"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833507" y="1196025"/>
            <a:ext cx="135417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Gameemo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572000" y="1684093"/>
            <a:ext cx="361566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/>
              <a:t>14 Channel EEG and 128Hz ECG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/>
              <a:t>14 Subject</a:t>
            </a:r>
            <a:endParaRPr lang="en-US" sz="1800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Played 4 types of Video Games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2" y="1484926"/>
            <a:ext cx="2543699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333</Words>
  <Application>Microsoft Macintosh PowerPoint</Application>
  <PresentationFormat>On-screen Show (16:9)</PresentationFormat>
  <Paragraphs>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Fira Sans Extra Condensed Medium</vt:lpstr>
      <vt:lpstr>Fira Sans Condensed Medium</vt:lpstr>
      <vt:lpstr>Wingdings</vt:lpstr>
      <vt:lpstr>Nunito Light</vt:lpstr>
      <vt:lpstr>Maven Pro</vt:lpstr>
      <vt:lpstr>Livvic Light</vt:lpstr>
      <vt:lpstr>Advent Pro SemiBold</vt:lpstr>
      <vt:lpstr>Arial</vt:lpstr>
      <vt:lpstr>Share Tech</vt:lpstr>
      <vt:lpstr>Data Science Consulting by Slidesgo</vt:lpstr>
      <vt:lpstr>Simulation &amp; Modeling CSE474</vt:lpstr>
      <vt:lpstr>Project Title:</vt:lpstr>
      <vt:lpstr>Result</vt:lpstr>
      <vt:lpstr>Introduction</vt:lpstr>
      <vt:lpstr>Introduction</vt:lpstr>
      <vt:lpstr>Methodology</vt:lpstr>
      <vt:lpstr>Methodology</vt:lpstr>
      <vt:lpstr>Workflow</vt:lpstr>
      <vt:lpstr>Dataset</vt:lpstr>
      <vt:lpstr>Signal Processing</vt:lpstr>
      <vt:lpstr>Feature Extraction</vt:lpstr>
      <vt:lpstr>Proposed Model</vt:lpstr>
      <vt:lpstr>Result &amp; Conclusion</vt:lpstr>
      <vt:lpstr>Result</vt:lpstr>
      <vt:lpstr>PowerPoint Presentation</vt:lpstr>
      <vt:lpstr>—SOMEONE FAMOUS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CSE474</dc:title>
  <cp:lastModifiedBy>Imran Hossain Imon</cp:lastModifiedBy>
  <cp:revision>1</cp:revision>
  <dcterms:modified xsi:type="dcterms:W3CDTF">2023-01-04T07:10:24Z</dcterms:modified>
</cp:coreProperties>
</file>