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000000"/>
          </p15:clr>
        </p15:guide>
        <p15:guide id="2" pos="2160">
          <p15:clr>
            <a:srgbClr val="000000"/>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6" roundtripDataSignature="AMtx7miVjiHNK67gHwJlrtZvbDH7boAzX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50"/>
  </p:normalViewPr>
  <p:slideViewPr>
    <p:cSldViewPr snapToGrid="0">
      <p:cViewPr varScale="1">
        <p:scale>
          <a:sx n="120" d="100"/>
          <a:sy n="120" d="100"/>
        </p:scale>
        <p:origin x="256" y="184"/>
      </p:cViewPr>
      <p:guideLst>
        <p:guide orient="horz" pos="288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presProps" Target="presProps.xml"/><Relationship Id="rId2" Type="http://schemas.openxmlformats.org/officeDocument/2006/relationships/slide" Target="slides/slide1.xml"/><Relationship Id="rId16" Type="http://customschemas.google.com/relationships/presentationmetadata" Target="meta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p:cNvGrpSpPr/>
        <p:nvPr/>
      </p:nvGrpSpPr>
      <p:grpSpPr>
        <a:xfrm>
          <a:off x="0" y="0"/>
          <a:ext cx="0" cy="0"/>
          <a:chOff x="0" y="0"/>
          <a:chExt cx="0" cy="0"/>
        </a:xfrm>
      </p:grpSpPr>
      <p:sp>
        <p:nvSpPr>
          <p:cNvPr id="50" name="Google Shape;50;p1: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1" name="Google Shape;51;p1: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10: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7" name="Google Shape;167;p10: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p2: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2" name="Google Shape;62;p2: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3: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4" name="Google Shape;84;p3: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4: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0" name="Google Shape;110;p4: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5: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2" name="Google Shape;122;p5: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6: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4" name="Google Shape;134;p6: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7: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7: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8: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1" name="Google Shape;151;p8: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9: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9" name="Google Shape;159;p9: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obj">
  <p:cSld name="OBJECT">
    <p:spTree>
      <p:nvGrpSpPr>
        <p:cNvPr id="1" name="Shape 21"/>
        <p:cNvGrpSpPr/>
        <p:nvPr/>
      </p:nvGrpSpPr>
      <p:grpSpPr>
        <a:xfrm>
          <a:off x="0" y="0"/>
          <a:ext cx="0" cy="0"/>
          <a:chOff x="0" y="0"/>
          <a:chExt cx="0" cy="0"/>
        </a:xfrm>
      </p:grpSpPr>
      <p:sp>
        <p:nvSpPr>
          <p:cNvPr id="22" name="Google Shape;22;p12"/>
          <p:cNvSpPr txBox="1">
            <a:spLocks noGrp="1"/>
          </p:cNvSpPr>
          <p:nvPr>
            <p:ph type="ctrTitle"/>
          </p:nvPr>
        </p:nvSpPr>
        <p:spPr>
          <a:xfrm>
            <a:off x="3195574" y="2067305"/>
            <a:ext cx="5800851" cy="51816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3200" b="0"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12"/>
          <p:cNvSpPr txBox="1">
            <a:spLocks noGrp="1"/>
          </p:cNvSpPr>
          <p:nvPr>
            <p:ph type="subTitle" idx="1"/>
          </p:nvPr>
        </p:nvSpPr>
        <p:spPr>
          <a:xfrm>
            <a:off x="1828800" y="3840480"/>
            <a:ext cx="8534400" cy="17145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12"/>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12"/>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12"/>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27"/>
        <p:cNvGrpSpPr/>
        <p:nvPr/>
      </p:nvGrpSpPr>
      <p:grpSpPr>
        <a:xfrm>
          <a:off x="0" y="0"/>
          <a:ext cx="0" cy="0"/>
          <a:chOff x="0" y="0"/>
          <a:chExt cx="0" cy="0"/>
        </a:xfrm>
      </p:grpSpPr>
      <p:sp>
        <p:nvSpPr>
          <p:cNvPr id="28" name="Google Shape;28;p13"/>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13"/>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13"/>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13"/>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32"/>
        <p:cNvGrpSpPr/>
        <p:nvPr/>
      </p:nvGrpSpPr>
      <p:grpSpPr>
        <a:xfrm>
          <a:off x="0" y="0"/>
          <a:ext cx="0" cy="0"/>
          <a:chOff x="0" y="0"/>
          <a:chExt cx="0" cy="0"/>
        </a:xfrm>
      </p:grpSpPr>
      <p:sp>
        <p:nvSpPr>
          <p:cNvPr id="33" name="Google Shape;33;p14"/>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 name="Google Shape;34;p14"/>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5" name="Google Shape;35;p14"/>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14"/>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4"/>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38"/>
        <p:cNvGrpSpPr/>
        <p:nvPr/>
      </p:nvGrpSpPr>
      <p:grpSpPr>
        <a:xfrm>
          <a:off x="0" y="0"/>
          <a:ext cx="0" cy="0"/>
          <a:chOff x="0" y="0"/>
          <a:chExt cx="0" cy="0"/>
        </a:xfrm>
      </p:grpSpPr>
      <p:sp>
        <p:nvSpPr>
          <p:cNvPr id="39" name="Google Shape;39;p15"/>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0" name="Google Shape;40;p15"/>
          <p:cNvSpPr txBox="1">
            <a:spLocks noGrp="1"/>
          </p:cNvSpPr>
          <p:nvPr>
            <p:ph type="body" idx="1"/>
          </p:nvPr>
        </p:nvSpPr>
        <p:spPr>
          <a:xfrm>
            <a:off x="60960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1" name="Google Shape;41;p15"/>
          <p:cNvSpPr txBox="1">
            <a:spLocks noGrp="1"/>
          </p:cNvSpPr>
          <p:nvPr>
            <p:ph type="body" idx="2"/>
          </p:nvPr>
        </p:nvSpPr>
        <p:spPr>
          <a:xfrm>
            <a:off x="627888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2" name="Google Shape;42;p15"/>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15"/>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5"/>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45"/>
        <p:cNvGrpSpPr/>
        <p:nvPr/>
      </p:nvGrpSpPr>
      <p:grpSpPr>
        <a:xfrm>
          <a:off x="0" y="0"/>
          <a:ext cx="0" cy="0"/>
          <a:chOff x="0" y="0"/>
          <a:chExt cx="0" cy="0"/>
        </a:xfrm>
      </p:grpSpPr>
      <p:sp>
        <p:nvSpPr>
          <p:cNvPr id="46" name="Google Shape;46;p16"/>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6"/>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6"/>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1"/>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 name="Google Shape;7;p11"/>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 name="Google Shape;8;p11"/>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 name="Google Shape;9;p11"/>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 name="Google Shape;10;p11"/>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 name="Google Shape;11;p11"/>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 name="Google Shape;12;p11"/>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 name="Google Shape;13;p11"/>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 name="Google Shape;14;p11"/>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 name="Google Shape;15;p11"/>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 name="Google Shape;16;p11"/>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4800" b="1" i="0" u="none" strike="noStrike" cap="non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7" name="Google Shape;17;p11"/>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400"/>
              <a:buNone/>
              <a:defRPr sz="1800" b="0" i="0" u="none" strike="noStrike" cap="none">
                <a:latin typeface="Calibri"/>
                <a:ea typeface="Calibri"/>
                <a:cs typeface="Calibri"/>
                <a:sym typeface="Calibri"/>
              </a:defRPr>
            </a:lvl1pPr>
            <a:lvl2pPr marL="914400" marR="0" lvl="1" indent="-228600" algn="l" rtl="0">
              <a:spcBef>
                <a:spcPts val="0"/>
              </a:spcBef>
              <a:spcAft>
                <a:spcPts val="0"/>
              </a:spcAft>
              <a:buSzPts val="1400"/>
              <a:buNone/>
              <a:defRPr sz="18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8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8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8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18" name="Google Shape;18;p11"/>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marR="0" lvl="0" algn="ctr"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9" name="Google Shape;19;p11"/>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0" name="Google Shape;20;p11"/>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rtl="0">
              <a:lnSpc>
                <a:spcPct val="100000"/>
              </a:lnSpc>
              <a:spcBef>
                <a:spcPts val="0"/>
              </a:spcBef>
              <a:buNone/>
              <a:defRPr sz="1100" b="0" i="0" u="none">
                <a:solidFill>
                  <a:srgbClr val="2D936B"/>
                </a:solidFill>
                <a:latin typeface="Trebuchet MS"/>
                <a:ea typeface="Trebuchet MS"/>
                <a:cs typeface="Trebuchet MS"/>
                <a:sym typeface="Trebuchet MS"/>
              </a:defRPr>
            </a:lvl1pPr>
            <a:lvl2pPr marL="38100" marR="0" lvl="1" indent="0" algn="l" rtl="0">
              <a:lnSpc>
                <a:spcPct val="100000"/>
              </a:lnSpc>
              <a:spcBef>
                <a:spcPts val="0"/>
              </a:spcBef>
              <a:buNone/>
              <a:defRPr sz="1100" b="0" i="0" u="none">
                <a:solidFill>
                  <a:srgbClr val="2D936B"/>
                </a:solidFill>
                <a:latin typeface="Trebuchet MS"/>
                <a:ea typeface="Trebuchet MS"/>
                <a:cs typeface="Trebuchet MS"/>
                <a:sym typeface="Trebuchet MS"/>
              </a:defRPr>
            </a:lvl2pPr>
            <a:lvl3pPr marL="38100" marR="0" lvl="2" indent="0" algn="l" rtl="0">
              <a:lnSpc>
                <a:spcPct val="100000"/>
              </a:lnSpc>
              <a:spcBef>
                <a:spcPts val="0"/>
              </a:spcBef>
              <a:buNone/>
              <a:defRPr sz="1100" b="0" i="0" u="none">
                <a:solidFill>
                  <a:srgbClr val="2D936B"/>
                </a:solidFill>
                <a:latin typeface="Trebuchet MS"/>
                <a:ea typeface="Trebuchet MS"/>
                <a:cs typeface="Trebuchet MS"/>
                <a:sym typeface="Trebuchet MS"/>
              </a:defRPr>
            </a:lvl3pPr>
            <a:lvl4pPr marL="38100" marR="0" lvl="3" indent="0" algn="l" rtl="0">
              <a:lnSpc>
                <a:spcPct val="100000"/>
              </a:lnSpc>
              <a:spcBef>
                <a:spcPts val="0"/>
              </a:spcBef>
              <a:buNone/>
              <a:defRPr sz="1100" b="0" i="0" u="none">
                <a:solidFill>
                  <a:srgbClr val="2D936B"/>
                </a:solidFill>
                <a:latin typeface="Trebuchet MS"/>
                <a:ea typeface="Trebuchet MS"/>
                <a:cs typeface="Trebuchet MS"/>
                <a:sym typeface="Trebuchet MS"/>
              </a:defRPr>
            </a:lvl4pPr>
            <a:lvl5pPr marL="38100" marR="0" lvl="4" indent="0" algn="l" rtl="0">
              <a:lnSpc>
                <a:spcPct val="100000"/>
              </a:lnSpc>
              <a:spcBef>
                <a:spcPts val="0"/>
              </a:spcBef>
              <a:buNone/>
              <a:defRPr sz="1100" b="0" i="0" u="none">
                <a:solidFill>
                  <a:srgbClr val="2D936B"/>
                </a:solidFill>
                <a:latin typeface="Trebuchet MS"/>
                <a:ea typeface="Trebuchet MS"/>
                <a:cs typeface="Trebuchet MS"/>
                <a:sym typeface="Trebuchet MS"/>
              </a:defRPr>
            </a:lvl5pPr>
            <a:lvl6pPr marL="38100" marR="0" lvl="5" indent="0" algn="l" rtl="0">
              <a:lnSpc>
                <a:spcPct val="100000"/>
              </a:lnSpc>
              <a:spcBef>
                <a:spcPts val="0"/>
              </a:spcBef>
              <a:buNone/>
              <a:defRPr sz="1100" b="0" i="0" u="none">
                <a:solidFill>
                  <a:srgbClr val="2D936B"/>
                </a:solidFill>
                <a:latin typeface="Trebuchet MS"/>
                <a:ea typeface="Trebuchet MS"/>
                <a:cs typeface="Trebuchet MS"/>
                <a:sym typeface="Trebuchet MS"/>
              </a:defRPr>
            </a:lvl6pPr>
            <a:lvl7pPr marL="38100" marR="0" lvl="6" indent="0" algn="l" rtl="0">
              <a:lnSpc>
                <a:spcPct val="100000"/>
              </a:lnSpc>
              <a:spcBef>
                <a:spcPts val="0"/>
              </a:spcBef>
              <a:buNone/>
              <a:defRPr sz="1100" b="0" i="0" u="none">
                <a:solidFill>
                  <a:srgbClr val="2D936B"/>
                </a:solidFill>
                <a:latin typeface="Trebuchet MS"/>
                <a:ea typeface="Trebuchet MS"/>
                <a:cs typeface="Trebuchet MS"/>
                <a:sym typeface="Trebuchet MS"/>
              </a:defRPr>
            </a:lvl7pPr>
            <a:lvl8pPr marL="38100" marR="0" lvl="7" indent="0" algn="l" rtl="0">
              <a:lnSpc>
                <a:spcPct val="100000"/>
              </a:lnSpc>
              <a:spcBef>
                <a:spcPts val="0"/>
              </a:spcBef>
              <a:buNone/>
              <a:defRPr sz="1100" b="0" i="0" u="none">
                <a:solidFill>
                  <a:srgbClr val="2D936B"/>
                </a:solidFill>
                <a:latin typeface="Trebuchet MS"/>
                <a:ea typeface="Trebuchet MS"/>
                <a:cs typeface="Trebuchet MS"/>
                <a:sym typeface="Trebuchet MS"/>
              </a:defRPr>
            </a:lvl8pPr>
            <a:lvl9pPr marL="38100" marR="0" lvl="8" indent="0" algn="l" rtl="0">
              <a:lnSpc>
                <a:spcPct val="100000"/>
              </a:lnSpc>
              <a:spcBef>
                <a:spcPts val="0"/>
              </a:spcBef>
              <a:buNone/>
              <a:defRPr sz="1100" b="0" i="0" u="none">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jp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2"/>
        <p:cNvGrpSpPr/>
        <p:nvPr/>
      </p:nvGrpSpPr>
      <p:grpSpPr>
        <a:xfrm>
          <a:off x="0" y="0"/>
          <a:ext cx="0" cy="0"/>
          <a:chOff x="0" y="0"/>
          <a:chExt cx="0" cy="0"/>
        </a:xfrm>
      </p:grpSpPr>
      <p:grpSp>
        <p:nvGrpSpPr>
          <p:cNvPr id="53" name="Google Shape;53;p1"/>
          <p:cNvGrpSpPr/>
          <p:nvPr/>
        </p:nvGrpSpPr>
        <p:grpSpPr>
          <a:xfrm>
            <a:off x="742950" y="1104900"/>
            <a:ext cx="1743075" cy="1333500"/>
            <a:chOff x="742950" y="1104900"/>
            <a:chExt cx="1743075" cy="1333500"/>
          </a:xfrm>
        </p:grpSpPr>
        <p:sp>
          <p:nvSpPr>
            <p:cNvPr id="54" name="Google Shape;54;p1"/>
            <p:cNvSpPr/>
            <p:nvPr/>
          </p:nvSpPr>
          <p:spPr>
            <a:xfrm>
              <a:off x="742950" y="1381125"/>
              <a:ext cx="1228725" cy="1057275"/>
            </a:xfrm>
            <a:custGeom>
              <a:avLst/>
              <a:gdLst/>
              <a:ahLst/>
              <a:cxn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5" name="Google Shape;55;p1"/>
            <p:cNvSpPr/>
            <p:nvPr/>
          </p:nvSpPr>
          <p:spPr>
            <a:xfrm>
              <a:off x="1838325" y="1104900"/>
              <a:ext cx="647700" cy="561975"/>
            </a:xfrm>
            <a:custGeom>
              <a:avLst/>
              <a:gdLst/>
              <a:ahLst/>
              <a:cxn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56" name="Google Shape;56;p1"/>
          <p:cNvSpPr/>
          <p:nvPr/>
        </p:nvSpPr>
        <p:spPr>
          <a:xfrm>
            <a:off x="3800475" y="5229225"/>
            <a:ext cx="723900" cy="619125"/>
          </a:xfrm>
          <a:custGeom>
            <a:avLst/>
            <a:gdLst/>
            <a:ahLst/>
            <a:cxn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57" name="Google Shape;57;p1"/>
          <p:cNvPicPr preferRelativeResize="0"/>
          <p:nvPr/>
        </p:nvPicPr>
        <p:blipFill rotWithShape="1">
          <a:blip r:embed="rId3">
            <a:alphaModFix/>
          </a:blip>
          <a:srcRect/>
          <a:stretch/>
        </p:blipFill>
        <p:spPr>
          <a:xfrm>
            <a:off x="676275" y="6467475"/>
            <a:ext cx="2143125" cy="200025"/>
          </a:xfrm>
          <a:prstGeom prst="rect">
            <a:avLst/>
          </a:prstGeom>
          <a:noFill/>
          <a:ln>
            <a:noFill/>
          </a:ln>
        </p:spPr>
      </p:pic>
      <p:sp>
        <p:nvSpPr>
          <p:cNvPr id="58" name="Google Shape;58;p1"/>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1</a:t>
            </a:fld>
            <a:endParaRPr/>
          </a:p>
        </p:txBody>
      </p:sp>
      <p:sp>
        <p:nvSpPr>
          <p:cNvPr id="59" name="Google Shape;59;p1"/>
          <p:cNvSpPr txBox="1"/>
          <p:nvPr/>
        </p:nvSpPr>
        <p:spPr>
          <a:xfrm>
            <a:off x="2027450" y="1673850"/>
            <a:ext cx="7727700" cy="1996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3200" dirty="0">
                <a:latin typeface="Impact"/>
                <a:ea typeface="Impact"/>
                <a:cs typeface="Impact"/>
                <a:sym typeface="Impact"/>
              </a:rPr>
              <a:t>TNSDC - GENERATIVE AI FOR ENGINEERING </a:t>
            </a:r>
            <a:endParaRPr sz="3200" dirty="0">
              <a:latin typeface="Impact"/>
              <a:ea typeface="Impact"/>
              <a:cs typeface="Impact"/>
              <a:sym typeface="Impact"/>
            </a:endParaRPr>
          </a:p>
          <a:p>
            <a:pPr marL="0" lvl="0" indent="457200" algn="ctr" rtl="0">
              <a:spcBef>
                <a:spcPts val="0"/>
              </a:spcBef>
              <a:spcAft>
                <a:spcPts val="0"/>
              </a:spcAft>
              <a:buClr>
                <a:schemeClr val="dk1"/>
              </a:buClr>
              <a:buSzPts val="1100"/>
              <a:buFont typeface="Arial"/>
              <a:buNone/>
            </a:pPr>
            <a:r>
              <a:rPr lang="en-US" sz="3200" dirty="0">
                <a:latin typeface="Impact"/>
                <a:ea typeface="Impact"/>
                <a:cs typeface="Impact"/>
                <a:sym typeface="Impact"/>
              </a:rPr>
              <a:t>FINAL PROJECT </a:t>
            </a:r>
            <a:endParaRPr sz="3200" dirty="0">
              <a:latin typeface="Impact"/>
              <a:ea typeface="Impact"/>
              <a:cs typeface="Impact"/>
              <a:sym typeface="Impact"/>
            </a:endParaRPr>
          </a:p>
          <a:p>
            <a:pPr marL="0" lvl="0" indent="0" algn="ctr" rtl="0">
              <a:spcBef>
                <a:spcPts val="0"/>
              </a:spcBef>
              <a:spcAft>
                <a:spcPts val="0"/>
              </a:spcAft>
              <a:buClr>
                <a:schemeClr val="dk1"/>
              </a:buClr>
              <a:buSzPts val="1100"/>
              <a:buFont typeface="Arial"/>
              <a:buNone/>
            </a:pPr>
            <a:endParaRPr sz="3200" dirty="0">
              <a:latin typeface="Impact"/>
              <a:ea typeface="Impact"/>
              <a:cs typeface="Impact"/>
              <a:sym typeface="Impact"/>
            </a:endParaRPr>
          </a:p>
          <a:p>
            <a:pPr marL="0" lvl="0" indent="0" algn="ctr" rtl="0">
              <a:spcBef>
                <a:spcPts val="0"/>
              </a:spcBef>
              <a:spcAft>
                <a:spcPts val="0"/>
              </a:spcAft>
              <a:buClr>
                <a:schemeClr val="dk1"/>
              </a:buClr>
              <a:buSzPts val="1100"/>
              <a:buFont typeface="Arial"/>
              <a:buNone/>
            </a:pPr>
            <a:r>
              <a:rPr lang="en-US" sz="3200" dirty="0">
                <a:latin typeface="Impact"/>
                <a:ea typeface="Impact"/>
                <a:cs typeface="Impact"/>
                <a:sym typeface="Impact"/>
              </a:rPr>
              <a:t>SUBMITTED BY:  </a:t>
            </a:r>
            <a:endParaRPr sz="3200" dirty="0">
              <a:latin typeface="Impact"/>
              <a:ea typeface="Impact"/>
              <a:cs typeface="Impact"/>
              <a:sym typeface="Impact"/>
            </a:endParaRPr>
          </a:p>
          <a:p>
            <a:pPr marL="0" lvl="0" indent="0" algn="ctr" rtl="0">
              <a:spcBef>
                <a:spcPts val="0"/>
              </a:spcBef>
              <a:spcAft>
                <a:spcPts val="0"/>
              </a:spcAft>
              <a:buClr>
                <a:schemeClr val="dk1"/>
              </a:buClr>
              <a:buSzPts val="1100"/>
              <a:buFont typeface="Arial"/>
              <a:buNone/>
            </a:pPr>
            <a:r>
              <a:rPr lang="en-US" sz="3200" dirty="0">
                <a:latin typeface="Impact"/>
                <a:ea typeface="Impact"/>
                <a:cs typeface="Impact"/>
                <a:sym typeface="Impact"/>
              </a:rPr>
              <a:t>PRITHVIRAJ.T</a:t>
            </a:r>
            <a:endParaRPr sz="3200" dirty="0">
              <a:latin typeface="Impact"/>
              <a:ea typeface="Impact"/>
              <a:cs typeface="Impact"/>
              <a:sym typeface="Impact"/>
            </a:endParaRPr>
          </a:p>
          <a:p>
            <a:pPr marL="0" lvl="0" indent="0" algn="ctr" rtl="0">
              <a:spcBef>
                <a:spcPts val="0"/>
              </a:spcBef>
              <a:spcAft>
                <a:spcPts val="0"/>
              </a:spcAft>
              <a:buClr>
                <a:schemeClr val="dk1"/>
              </a:buClr>
              <a:buSzPts val="1100"/>
              <a:buFont typeface="Arial"/>
              <a:buNone/>
            </a:pPr>
            <a:r>
              <a:rPr lang="en-US" sz="3200" dirty="0">
                <a:latin typeface="Impact"/>
                <a:ea typeface="Impact"/>
                <a:cs typeface="Impact"/>
                <a:sym typeface="Impact"/>
              </a:rPr>
              <a:t>(311521104034)</a:t>
            </a:r>
            <a:endParaRPr sz="3200" dirty="0">
              <a:latin typeface="Impact"/>
              <a:ea typeface="Impact"/>
              <a:cs typeface="Impact"/>
              <a:sym typeface="Impact"/>
            </a:endParaRPr>
          </a:p>
          <a:p>
            <a:pPr marL="0" lvl="0" indent="0" algn="ctr" rtl="0">
              <a:spcBef>
                <a:spcPts val="0"/>
              </a:spcBef>
              <a:spcAft>
                <a:spcPts val="0"/>
              </a:spcAft>
              <a:buNone/>
            </a:pPr>
            <a:endParaRPr sz="3000" dirty="0">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10"/>
          <p:cNvSpPr txBox="1">
            <a:spLocks noGrp="1"/>
          </p:cNvSpPr>
          <p:nvPr>
            <p:ph type="title"/>
          </p:nvPr>
        </p:nvSpPr>
        <p:spPr>
          <a:xfrm>
            <a:off x="755332" y="385444"/>
            <a:ext cx="2437130" cy="75819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dirty="0"/>
              <a:t>RESULT</a:t>
            </a:r>
            <a:endParaRPr dirty="0"/>
          </a:p>
        </p:txBody>
      </p:sp>
      <p:sp>
        <p:nvSpPr>
          <p:cNvPr id="170" name="Google Shape;170;p10"/>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10</a:t>
            </a:fld>
            <a:endParaRPr sz="1100">
              <a:solidFill>
                <a:schemeClr val="dk1"/>
              </a:solidFill>
              <a:latin typeface="Trebuchet MS"/>
              <a:ea typeface="Trebuchet MS"/>
              <a:cs typeface="Trebuchet MS"/>
              <a:sym typeface="Trebuchet MS"/>
            </a:endParaRPr>
          </a:p>
        </p:txBody>
      </p:sp>
      <p:sp>
        <p:nvSpPr>
          <p:cNvPr id="171" name="Google Shape;171;p10"/>
          <p:cNvSpPr txBox="1"/>
          <p:nvPr/>
        </p:nvSpPr>
        <p:spPr>
          <a:xfrm>
            <a:off x="1143000" y="1329070"/>
            <a:ext cx="8534400" cy="2523727"/>
          </a:xfrm>
          <a:prstGeom prst="rect">
            <a:avLst/>
          </a:prstGeom>
          <a:noFill/>
          <a:ln>
            <a:noFill/>
          </a:ln>
        </p:spPr>
        <p:txBody>
          <a:bodyPr spcFirstLastPara="1" wrap="square" lIns="91425" tIns="45700" rIns="91425" bIns="45700" anchor="t" anchorCtr="0">
            <a:spAutoFit/>
          </a:bodyPr>
          <a:lstStyle/>
          <a:p>
            <a:r>
              <a:rPr lang="en-US" sz="1800" b="1" dirty="0">
                <a:solidFill>
                  <a:schemeClr val="dk1"/>
                </a:solidFill>
                <a:latin typeface="Calibri" panose="020F0502020204030204" pitchFamily="34" charset="0"/>
                <a:ea typeface="Calibri"/>
                <a:cs typeface="Calibri" panose="020F0502020204030204" pitchFamily="34" charset="0"/>
                <a:sym typeface="Calibri"/>
              </a:rPr>
              <a:t>-</a:t>
            </a:r>
            <a:r>
              <a:rPr lang="en-US" sz="1800" dirty="0">
                <a:effectLst/>
                <a:latin typeface="Calibri" panose="020F0502020204030204" pitchFamily="34" charset="0"/>
                <a:ea typeface="Calibri" panose="020F0502020204030204" pitchFamily="34" charset="0"/>
                <a:cs typeface="Calibri" panose="020F0502020204030204" pitchFamily="34" charset="0"/>
              </a:rPr>
              <a:t>The developed GAN model successfully generates visually compelling artworks across diverse styles and genres. Evaluation metrics indicate high image quality, diversity, and style fidelity in the generated artworks. Ethical considerations are addressed transparently, ensuring responsible usage and attribution of dataset sources. Dissemination efforts through publications and exhibitions foster dialogue and engagement with the broader community. Overall, the project contributes to advancing understanding and exploration at the intersection of AI and art, inspiring future research and creative endeavors.</a:t>
            </a:r>
            <a:endParaRPr lang="en-OM" sz="1800" dirty="0">
              <a:effectLst/>
              <a:latin typeface="Calibri" panose="020F0502020204030204" pitchFamily="34" charset="0"/>
              <a:ea typeface="Calibri" panose="020F0502020204030204" pitchFamily="34" charset="0"/>
              <a:cs typeface="Calibri" panose="020F0502020204030204" pitchFamily="34" charset="0"/>
            </a:endParaRPr>
          </a:p>
          <a:p>
            <a:pPr marL="0" marR="0" lvl="0" indent="0" algn="l" rtl="0">
              <a:spcBef>
                <a:spcPts val="0"/>
              </a:spcBef>
              <a:spcAft>
                <a:spcPts val="0"/>
              </a:spcAft>
              <a:buNone/>
            </a:pPr>
            <a:endParaRPr dirty="0"/>
          </a:p>
        </p:txBody>
      </p:sp>
      <p:sp>
        <p:nvSpPr>
          <p:cNvPr id="172" name="Google Shape;172;p10"/>
          <p:cNvSpPr txBox="1"/>
          <p:nvPr/>
        </p:nvSpPr>
        <p:spPr>
          <a:xfrm>
            <a:off x="1143000" y="5638800"/>
            <a:ext cx="5943600" cy="64629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Calibri"/>
                <a:ea typeface="Calibri"/>
                <a:cs typeface="Calibri"/>
                <a:sym typeface="Calibri"/>
              </a:rPr>
              <a:t>DEMO LINK: https://</a:t>
            </a:r>
            <a:r>
              <a:rPr lang="en-US" sz="1800" dirty="0" err="1">
                <a:solidFill>
                  <a:schemeClr val="dk1"/>
                </a:solidFill>
                <a:latin typeface="Calibri"/>
                <a:ea typeface="Calibri"/>
                <a:cs typeface="Calibri"/>
                <a:sym typeface="Calibri"/>
              </a:rPr>
              <a:t>github.com</a:t>
            </a:r>
            <a:r>
              <a:rPr lang="en-US" sz="1800" dirty="0">
                <a:solidFill>
                  <a:schemeClr val="dk1"/>
                </a:solidFill>
                <a:latin typeface="Calibri"/>
                <a:ea typeface="Calibri"/>
                <a:cs typeface="Calibri"/>
                <a:sym typeface="Calibri"/>
              </a:rPr>
              <a:t>/this-is-me-</a:t>
            </a:r>
            <a:r>
              <a:rPr lang="en-US" sz="1800" dirty="0" err="1">
                <a:solidFill>
                  <a:schemeClr val="dk1"/>
                </a:solidFill>
                <a:latin typeface="Calibri"/>
                <a:ea typeface="Calibri"/>
                <a:cs typeface="Calibri"/>
                <a:sym typeface="Calibri"/>
              </a:rPr>
              <a:t>prithvirajt</a:t>
            </a:r>
            <a:r>
              <a:rPr lang="en-US" sz="1800" dirty="0">
                <a:solidFill>
                  <a:schemeClr val="dk1"/>
                </a:solidFill>
                <a:latin typeface="Calibri"/>
                <a:ea typeface="Calibri"/>
                <a:cs typeface="Calibri"/>
                <a:sym typeface="Calibri"/>
              </a:rPr>
              <a:t>/IBM_prithviraj_34.git </a:t>
            </a:r>
            <a:endParaRPr sz="1800" dirty="0">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63"/>
        <p:cNvGrpSpPr/>
        <p:nvPr/>
      </p:nvGrpSpPr>
      <p:grpSpPr>
        <a:xfrm>
          <a:off x="0" y="0"/>
          <a:ext cx="0" cy="0"/>
          <a:chOff x="0" y="0"/>
          <a:chExt cx="0" cy="0"/>
        </a:xfrm>
      </p:grpSpPr>
      <p:sp>
        <p:nvSpPr>
          <p:cNvPr id="64" name="Google Shape;64;p2"/>
          <p:cNvSpPr/>
          <p:nvPr/>
        </p:nvSpPr>
        <p:spPr>
          <a:xfrm>
            <a:off x="0" y="0"/>
            <a:ext cx="12192000"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nvGrpSpPr>
          <p:cNvPr id="65" name="Google Shape;65;p2"/>
          <p:cNvGrpSpPr/>
          <p:nvPr/>
        </p:nvGrpSpPr>
        <p:grpSpPr>
          <a:xfrm>
            <a:off x="7448612" y="0"/>
            <a:ext cx="4743796" cy="6858466"/>
            <a:chOff x="7448612" y="0"/>
            <a:chExt cx="4743796" cy="6858466"/>
          </a:xfrm>
        </p:grpSpPr>
        <p:sp>
          <p:nvSpPr>
            <p:cNvPr id="66" name="Google Shape;66;p2"/>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7" name="Google Shape;67;p2"/>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8" name="Google Shape;68;p2"/>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9" name="Google Shape;69;p2"/>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0" name="Google Shape;70;p2"/>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1" name="Google Shape;71;p2"/>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2" name="Google Shape;72;p2"/>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3" name="Google Shape;73;p2"/>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4" name="Google Shape;74;p2"/>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75" name="Google Shape;75;p2"/>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6" name="Google Shape;76;p2"/>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7" name="Google Shape;77;p2"/>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8" name="Google Shape;78;p2"/>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9" name="Google Shape;79;p2"/>
          <p:cNvSpPr txBox="1">
            <a:spLocks noGrp="1"/>
          </p:cNvSpPr>
          <p:nvPr>
            <p:ph type="title"/>
          </p:nvPr>
        </p:nvSpPr>
        <p:spPr>
          <a:xfrm>
            <a:off x="739775" y="829627"/>
            <a:ext cx="3909695" cy="67818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PROJECT TITLE</a:t>
            </a:r>
            <a:endParaRPr sz="4250"/>
          </a:p>
        </p:txBody>
      </p:sp>
      <p:sp>
        <p:nvSpPr>
          <p:cNvPr id="80" name="Google Shape;80;p2"/>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2</a:t>
            </a:fld>
            <a:endParaRPr/>
          </a:p>
        </p:txBody>
      </p:sp>
      <p:sp>
        <p:nvSpPr>
          <p:cNvPr id="81" name="Google Shape;81;p2"/>
          <p:cNvSpPr txBox="1"/>
          <p:nvPr/>
        </p:nvSpPr>
        <p:spPr>
          <a:xfrm>
            <a:off x="1752600" y="2286000"/>
            <a:ext cx="7620000" cy="378561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800" dirty="0">
                <a:effectLst/>
                <a:latin typeface="Calibri" panose="020F0502020204030204" pitchFamily="34" charset="0"/>
                <a:ea typeface="Calibri" panose="020F0502020204030204" pitchFamily="34" charset="0"/>
                <a:cs typeface="Calibri" panose="020F0502020204030204" pitchFamily="34" charset="0"/>
              </a:rPr>
              <a:t>Generative Adversarial Networks (GANs) for Artistic Image Generation: Exploring Creativity through Deep Learning</a:t>
            </a:r>
            <a:r>
              <a:rPr lang="en-OM" sz="4800" dirty="0">
                <a:effectLst/>
                <a:latin typeface="Calibri" panose="020F0502020204030204" pitchFamily="34" charset="0"/>
                <a:cs typeface="Calibri" panose="020F0502020204030204" pitchFamily="34" charset="0"/>
              </a:rPr>
              <a:t> </a:t>
            </a:r>
            <a:endParaRPr lang="en-US" sz="4800" dirty="0">
              <a:solidFill>
                <a:schemeClr val="dk1"/>
              </a:solidFill>
              <a:latin typeface="Calibri" panose="020F0502020204030204" pitchFamily="34" charset="0"/>
              <a:ea typeface="Calibri"/>
              <a:cs typeface="Calibri" panose="020F0502020204030204" pitchFamily="34" charset="0"/>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85"/>
        <p:cNvGrpSpPr/>
        <p:nvPr/>
      </p:nvGrpSpPr>
      <p:grpSpPr>
        <a:xfrm>
          <a:off x="0" y="0"/>
          <a:ext cx="0" cy="0"/>
          <a:chOff x="0" y="0"/>
          <a:chExt cx="0" cy="0"/>
        </a:xfrm>
      </p:grpSpPr>
      <p:sp>
        <p:nvSpPr>
          <p:cNvPr id="86" name="Google Shape;86;p3"/>
          <p:cNvSpPr/>
          <p:nvPr/>
        </p:nvSpPr>
        <p:spPr>
          <a:xfrm>
            <a:off x="152400" y="0"/>
            <a:ext cx="12192000"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nvGrpSpPr>
          <p:cNvPr id="87" name="Google Shape;87;p3"/>
          <p:cNvGrpSpPr/>
          <p:nvPr/>
        </p:nvGrpSpPr>
        <p:grpSpPr>
          <a:xfrm>
            <a:off x="7448612" y="0"/>
            <a:ext cx="4743796" cy="6858466"/>
            <a:chOff x="7448612" y="0"/>
            <a:chExt cx="4743796" cy="6858466"/>
          </a:xfrm>
        </p:grpSpPr>
        <p:sp>
          <p:nvSpPr>
            <p:cNvPr id="88" name="Google Shape;88;p3"/>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9" name="Google Shape;89;p3"/>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0" name="Google Shape;90;p3"/>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1" name="Google Shape;91;p3"/>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2" name="Google Shape;92;p3"/>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3" name="Google Shape;93;p3"/>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4" name="Google Shape;94;p3"/>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5" name="Google Shape;95;p3"/>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6" name="Google Shape;96;p3"/>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97" name="Google Shape;97;p3"/>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8" name="Google Shape;98;p3"/>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99" name="Google Shape;99;p3"/>
          <p:cNvSpPr/>
          <p:nvPr/>
        </p:nvSpPr>
        <p:spPr>
          <a:xfrm>
            <a:off x="7362825" y="447675"/>
            <a:ext cx="361950" cy="361950"/>
          </a:xfrm>
          <a:custGeom>
            <a:avLst/>
            <a:gdLst/>
            <a:ahLst/>
            <a:cxn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0" name="Google Shape;100;p3"/>
          <p:cNvSpPr/>
          <p:nvPr/>
        </p:nvSpPr>
        <p:spPr>
          <a:xfrm>
            <a:off x="11010900" y="5610225"/>
            <a:ext cx="647700" cy="647700"/>
          </a:xfrm>
          <a:custGeom>
            <a:avLst/>
            <a:gdLst/>
            <a:ahLst/>
            <a:cxn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01" name="Google Shape;101;p3"/>
          <p:cNvPicPr preferRelativeResize="0"/>
          <p:nvPr/>
        </p:nvPicPr>
        <p:blipFill rotWithShape="1">
          <a:blip r:embed="rId3">
            <a:alphaModFix/>
          </a:blip>
          <a:srcRect/>
          <a:stretch/>
        </p:blipFill>
        <p:spPr>
          <a:xfrm>
            <a:off x="10687050" y="6134100"/>
            <a:ext cx="247650" cy="247650"/>
          </a:xfrm>
          <a:prstGeom prst="rect">
            <a:avLst/>
          </a:prstGeom>
          <a:noFill/>
          <a:ln>
            <a:noFill/>
          </a:ln>
        </p:spPr>
      </p:pic>
      <p:grpSp>
        <p:nvGrpSpPr>
          <p:cNvPr id="102" name="Google Shape;102;p3"/>
          <p:cNvGrpSpPr/>
          <p:nvPr/>
        </p:nvGrpSpPr>
        <p:grpSpPr>
          <a:xfrm>
            <a:off x="47625" y="3819523"/>
            <a:ext cx="4124325" cy="3009898"/>
            <a:chOff x="47625" y="3819523"/>
            <a:chExt cx="4124325" cy="3009898"/>
          </a:xfrm>
        </p:grpSpPr>
        <p:pic>
          <p:nvPicPr>
            <p:cNvPr id="103" name="Google Shape;103;p3"/>
            <p:cNvPicPr preferRelativeResize="0"/>
            <p:nvPr/>
          </p:nvPicPr>
          <p:blipFill rotWithShape="1">
            <a:blip r:embed="rId4">
              <a:alphaModFix/>
            </a:blip>
            <a:srcRect/>
            <a:stretch/>
          </p:blipFill>
          <p:spPr>
            <a:xfrm>
              <a:off x="466725" y="6410325"/>
              <a:ext cx="3705225" cy="295275"/>
            </a:xfrm>
            <a:prstGeom prst="rect">
              <a:avLst/>
            </a:prstGeom>
            <a:noFill/>
            <a:ln>
              <a:noFill/>
            </a:ln>
          </p:spPr>
        </p:pic>
        <p:pic>
          <p:nvPicPr>
            <p:cNvPr id="104" name="Google Shape;104;p3"/>
            <p:cNvPicPr preferRelativeResize="0"/>
            <p:nvPr/>
          </p:nvPicPr>
          <p:blipFill rotWithShape="1">
            <a:blip r:embed="rId5">
              <a:alphaModFix/>
            </a:blip>
            <a:srcRect/>
            <a:stretch/>
          </p:blipFill>
          <p:spPr>
            <a:xfrm>
              <a:off x="47625" y="3819523"/>
              <a:ext cx="1733550" cy="3009898"/>
            </a:xfrm>
            <a:prstGeom prst="rect">
              <a:avLst/>
            </a:prstGeom>
            <a:noFill/>
            <a:ln>
              <a:noFill/>
            </a:ln>
          </p:spPr>
        </p:pic>
      </p:grpSp>
      <p:sp>
        <p:nvSpPr>
          <p:cNvPr id="105" name="Google Shape;105;p3"/>
          <p:cNvSpPr txBox="1">
            <a:spLocks noGrp="1"/>
          </p:cNvSpPr>
          <p:nvPr>
            <p:ph type="title"/>
          </p:nvPr>
        </p:nvSpPr>
        <p:spPr>
          <a:xfrm>
            <a:off x="739775" y="445388"/>
            <a:ext cx="2357120" cy="75819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a:t>AGENDA</a:t>
            </a:r>
            <a:endParaRPr/>
          </a:p>
        </p:txBody>
      </p:sp>
      <p:sp>
        <p:nvSpPr>
          <p:cNvPr id="106" name="Google Shape;106;p3"/>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3</a:t>
            </a:fld>
            <a:endParaRPr/>
          </a:p>
        </p:txBody>
      </p:sp>
      <p:sp>
        <p:nvSpPr>
          <p:cNvPr id="107" name="Google Shape;107;p3"/>
          <p:cNvSpPr txBox="1"/>
          <p:nvPr/>
        </p:nvSpPr>
        <p:spPr>
          <a:xfrm>
            <a:off x="1676400" y="1371600"/>
            <a:ext cx="8382000" cy="501675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000">
                <a:solidFill>
                  <a:schemeClr val="dk1"/>
                </a:solidFill>
                <a:latin typeface="Calibri"/>
                <a:ea typeface="Calibri"/>
                <a:cs typeface="Calibri"/>
                <a:sym typeface="Calibri"/>
              </a:rPr>
              <a:t>PROBLEM  STATEMENT</a:t>
            </a:r>
            <a:endParaRPr sz="4000">
              <a:solidFill>
                <a:schemeClr val="dk1"/>
              </a:solidFill>
              <a:latin typeface="Calibri"/>
              <a:ea typeface="Calibri"/>
              <a:cs typeface="Calibri"/>
              <a:sym typeface="Calibri"/>
            </a:endParaRPr>
          </a:p>
          <a:p>
            <a:pPr marL="0" marR="0" lvl="0" indent="0" algn="l" rtl="0">
              <a:spcBef>
                <a:spcPts val="0"/>
              </a:spcBef>
              <a:spcAft>
                <a:spcPts val="0"/>
              </a:spcAft>
              <a:buNone/>
            </a:pPr>
            <a:r>
              <a:rPr lang="en-US" sz="4000">
                <a:solidFill>
                  <a:schemeClr val="dk1"/>
                </a:solidFill>
                <a:latin typeface="Calibri"/>
                <a:ea typeface="Calibri"/>
                <a:cs typeface="Calibri"/>
                <a:sym typeface="Calibri"/>
              </a:rPr>
              <a:t>PROJECT	OVERVIEW</a:t>
            </a:r>
            <a:endParaRPr/>
          </a:p>
          <a:p>
            <a:pPr marL="0" marR="0" lvl="0" indent="0" algn="l" rtl="0">
              <a:spcBef>
                <a:spcPts val="0"/>
              </a:spcBef>
              <a:spcAft>
                <a:spcPts val="0"/>
              </a:spcAft>
              <a:buNone/>
            </a:pPr>
            <a:r>
              <a:rPr lang="en-US" sz="4000">
                <a:solidFill>
                  <a:schemeClr val="dk1"/>
                </a:solidFill>
                <a:latin typeface="Calibri"/>
                <a:ea typeface="Calibri"/>
                <a:cs typeface="Calibri"/>
                <a:sym typeface="Calibri"/>
              </a:rPr>
              <a:t>WHO ARE THE END USERS?</a:t>
            </a:r>
            <a:endParaRPr/>
          </a:p>
          <a:p>
            <a:pPr marL="0" marR="0" lvl="0" indent="0" algn="l" rtl="0">
              <a:spcBef>
                <a:spcPts val="0"/>
              </a:spcBef>
              <a:spcAft>
                <a:spcPts val="0"/>
              </a:spcAft>
              <a:buNone/>
            </a:pPr>
            <a:r>
              <a:rPr lang="en-US" sz="4000">
                <a:solidFill>
                  <a:schemeClr val="dk1"/>
                </a:solidFill>
                <a:latin typeface="Calibri"/>
                <a:ea typeface="Calibri"/>
                <a:cs typeface="Calibri"/>
                <a:sym typeface="Calibri"/>
              </a:rPr>
              <a:t>YOUR SOLUTION AND ITS VALUE PROPOSITION</a:t>
            </a:r>
            <a:endParaRPr/>
          </a:p>
          <a:p>
            <a:pPr marL="0" marR="0" lvl="0" indent="0" algn="l" rtl="0">
              <a:spcBef>
                <a:spcPts val="0"/>
              </a:spcBef>
              <a:spcAft>
                <a:spcPts val="0"/>
              </a:spcAft>
              <a:buNone/>
            </a:pPr>
            <a:r>
              <a:rPr lang="en-US" sz="4000">
                <a:solidFill>
                  <a:schemeClr val="dk1"/>
                </a:solidFill>
                <a:latin typeface="Calibri"/>
                <a:ea typeface="Calibri"/>
                <a:cs typeface="Calibri"/>
                <a:sym typeface="Calibri"/>
              </a:rPr>
              <a:t>THE WOW IN YOUR SOLUTION</a:t>
            </a:r>
            <a:endParaRPr/>
          </a:p>
          <a:p>
            <a:pPr marL="0" marR="0" lvl="0" indent="0" algn="l" rtl="0">
              <a:spcBef>
                <a:spcPts val="0"/>
              </a:spcBef>
              <a:spcAft>
                <a:spcPts val="0"/>
              </a:spcAft>
              <a:buNone/>
            </a:pPr>
            <a:r>
              <a:rPr lang="en-US" sz="4000">
                <a:solidFill>
                  <a:schemeClr val="dk1"/>
                </a:solidFill>
                <a:latin typeface="Calibri"/>
                <a:ea typeface="Calibri"/>
                <a:cs typeface="Calibri"/>
                <a:sym typeface="Calibri"/>
              </a:rPr>
              <a:t>MODELLING</a:t>
            </a:r>
            <a:endParaRPr/>
          </a:p>
          <a:p>
            <a:pPr marL="0" marR="0" lvl="0" indent="0" algn="l" rtl="0">
              <a:spcBef>
                <a:spcPts val="0"/>
              </a:spcBef>
              <a:spcAft>
                <a:spcPts val="0"/>
              </a:spcAft>
              <a:buNone/>
            </a:pPr>
            <a:r>
              <a:rPr lang="en-US" sz="4000">
                <a:solidFill>
                  <a:schemeClr val="dk1"/>
                </a:solidFill>
                <a:latin typeface="Calibri"/>
                <a:ea typeface="Calibri"/>
                <a:cs typeface="Calibri"/>
                <a:sym typeface="Calibri"/>
              </a:rPr>
              <a:t>RESULTS</a:t>
            </a:r>
            <a:endParaRPr sz="4000">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grpSp>
        <p:nvGrpSpPr>
          <p:cNvPr id="112" name="Google Shape;112;p4"/>
          <p:cNvGrpSpPr/>
          <p:nvPr/>
        </p:nvGrpSpPr>
        <p:grpSpPr>
          <a:xfrm>
            <a:off x="7991475" y="2933700"/>
            <a:ext cx="2762250" cy="3257550"/>
            <a:chOff x="7991475" y="2933700"/>
            <a:chExt cx="2762250" cy="3257550"/>
          </a:xfrm>
        </p:grpSpPr>
        <p:sp>
          <p:nvSpPr>
            <p:cNvPr id="113" name="Google Shape;113;p4"/>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4" name="Google Shape;114;p4"/>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15" name="Google Shape;115;p4"/>
            <p:cNvPicPr preferRelativeResize="0"/>
            <p:nvPr/>
          </p:nvPicPr>
          <p:blipFill rotWithShape="1">
            <a:blip r:embed="rId3">
              <a:alphaModFix/>
            </a:blip>
            <a:srcRect/>
            <a:stretch/>
          </p:blipFill>
          <p:spPr>
            <a:xfrm>
              <a:off x="7991475" y="2933700"/>
              <a:ext cx="2762250" cy="3257550"/>
            </a:xfrm>
            <a:prstGeom prst="rect">
              <a:avLst/>
            </a:prstGeom>
            <a:noFill/>
            <a:ln>
              <a:noFill/>
            </a:ln>
          </p:spPr>
        </p:pic>
      </p:grpSp>
      <p:sp>
        <p:nvSpPr>
          <p:cNvPr id="116" name="Google Shape;116;p4"/>
          <p:cNvSpPr txBox="1">
            <a:spLocks noGrp="1"/>
          </p:cNvSpPr>
          <p:nvPr>
            <p:ph type="title"/>
          </p:nvPr>
        </p:nvSpPr>
        <p:spPr>
          <a:xfrm>
            <a:off x="834072" y="575055"/>
            <a:ext cx="5636895" cy="67818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PROBLEM	STATEMENT</a:t>
            </a:r>
            <a:endParaRPr sz="4250"/>
          </a:p>
        </p:txBody>
      </p:sp>
      <p:pic>
        <p:nvPicPr>
          <p:cNvPr id="117" name="Google Shape;117;p4"/>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18" name="Google Shape;118;p4"/>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4</a:t>
            </a:fld>
            <a:endParaRPr/>
          </a:p>
        </p:txBody>
      </p:sp>
      <p:sp>
        <p:nvSpPr>
          <p:cNvPr id="119" name="Google Shape;119;p4"/>
          <p:cNvSpPr txBox="1"/>
          <p:nvPr/>
        </p:nvSpPr>
        <p:spPr>
          <a:xfrm>
            <a:off x="914400" y="1853963"/>
            <a:ext cx="6934200" cy="3508612"/>
          </a:xfrm>
          <a:prstGeom prst="rect">
            <a:avLst/>
          </a:prstGeom>
          <a:noFill/>
          <a:ln>
            <a:noFill/>
          </a:ln>
        </p:spPr>
        <p:txBody>
          <a:bodyPr spcFirstLastPara="1" wrap="square" lIns="91425" tIns="45700" rIns="91425" bIns="45700" anchor="t" anchorCtr="0">
            <a:spAutoFit/>
          </a:bodyPr>
          <a:lstStyle/>
          <a:p>
            <a:r>
              <a:rPr lang="en-US" sz="1800" dirty="0">
                <a:effectLst/>
                <a:latin typeface="Times New Roman" panose="02020603050405020304" pitchFamily="18" charset="0"/>
                <a:ea typeface="Calibri" panose="020F0502020204030204" pitchFamily="34" charset="0"/>
              </a:rPr>
              <a:t>Despite significant advancements in artificial intelligence, there remains a gap in understanding the full potential and implications of AI-driven art generation. The challenge lies in harnessing the capabilities of Generative Adversarial Networks (GANs) to produce artworks that not only mimic but also innovate upon existing artistic styles. Additionally, ethical considerations surrounding issues of authorship, authenticity, and the democratization of art pose complex dilemmas that require careful exploration. This project seeks to address these challenges by developing and evaluating GAN-based models for artistic image generation while critically examining the ethical and societal implications of AI-driven creativity.</a:t>
            </a:r>
            <a:endParaRPr lang="en-OM" sz="1800" dirty="0">
              <a:effectLst/>
              <a:latin typeface="Calibri" panose="020F0502020204030204" pitchFamily="34" charset="0"/>
              <a:ea typeface="Calibri" panose="020F0502020204030204" pitchFamily="34" charset="0"/>
            </a:endParaRPr>
          </a:p>
          <a:p>
            <a:pPr marL="0" marR="0" lvl="0" indent="0" algn="l" rtl="0">
              <a:spcBef>
                <a:spcPts val="0"/>
              </a:spcBef>
              <a:spcAft>
                <a:spcPts val="0"/>
              </a:spcAft>
              <a:buNone/>
            </a:pPr>
            <a:endParaRPr sz="2400" dirty="0">
              <a:solidFill>
                <a:schemeClr val="dk1"/>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grpSp>
        <p:nvGrpSpPr>
          <p:cNvPr id="124" name="Google Shape;124;p5"/>
          <p:cNvGrpSpPr/>
          <p:nvPr/>
        </p:nvGrpSpPr>
        <p:grpSpPr>
          <a:xfrm>
            <a:off x="8658225" y="2647950"/>
            <a:ext cx="3533775" cy="3810000"/>
            <a:chOff x="8658225" y="2647950"/>
            <a:chExt cx="3533775" cy="3810000"/>
          </a:xfrm>
        </p:grpSpPr>
        <p:sp>
          <p:nvSpPr>
            <p:cNvPr id="125" name="Google Shape;125;p5"/>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6" name="Google Shape;126;p5"/>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27" name="Google Shape;127;p5"/>
            <p:cNvPicPr preferRelativeResize="0"/>
            <p:nvPr/>
          </p:nvPicPr>
          <p:blipFill rotWithShape="1">
            <a:blip r:embed="rId3">
              <a:alphaModFix/>
            </a:blip>
            <a:srcRect/>
            <a:stretch/>
          </p:blipFill>
          <p:spPr>
            <a:xfrm>
              <a:off x="8658225" y="2647950"/>
              <a:ext cx="3533775" cy="3810000"/>
            </a:xfrm>
            <a:prstGeom prst="rect">
              <a:avLst/>
            </a:prstGeom>
            <a:noFill/>
            <a:ln>
              <a:noFill/>
            </a:ln>
          </p:spPr>
        </p:pic>
      </p:grpSp>
      <p:sp>
        <p:nvSpPr>
          <p:cNvPr id="128" name="Google Shape;128;p5"/>
          <p:cNvSpPr txBox="1">
            <a:spLocks noGrp="1"/>
          </p:cNvSpPr>
          <p:nvPr>
            <p:ph type="title"/>
          </p:nvPr>
        </p:nvSpPr>
        <p:spPr>
          <a:xfrm>
            <a:off x="739775" y="829627"/>
            <a:ext cx="5263515" cy="67818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PROJECT	OVERVIEW</a:t>
            </a:r>
            <a:endParaRPr sz="4250"/>
          </a:p>
        </p:txBody>
      </p:sp>
      <p:pic>
        <p:nvPicPr>
          <p:cNvPr id="129" name="Google Shape;129;p5"/>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30" name="Google Shape;130;p5"/>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5</a:t>
            </a:fld>
            <a:endParaRPr/>
          </a:p>
        </p:txBody>
      </p:sp>
      <p:sp>
        <p:nvSpPr>
          <p:cNvPr id="131" name="Google Shape;131;p5"/>
          <p:cNvSpPr txBox="1"/>
          <p:nvPr/>
        </p:nvSpPr>
        <p:spPr>
          <a:xfrm>
            <a:off x="1056167" y="2278659"/>
            <a:ext cx="6858000" cy="2250127"/>
          </a:xfrm>
          <a:prstGeom prst="rect">
            <a:avLst/>
          </a:prstGeom>
          <a:noFill/>
          <a:ln>
            <a:noFill/>
          </a:ln>
        </p:spPr>
        <p:txBody>
          <a:bodyPr spcFirstLastPara="1" wrap="square" lIns="91425" tIns="45700" rIns="91425" bIns="45700" anchor="t" anchorCtr="0">
            <a:spAutoFit/>
          </a:bodyPr>
          <a:lstStyle/>
          <a:p>
            <a:pPr>
              <a:lnSpc>
                <a:spcPct val="106000"/>
              </a:lnSpc>
              <a:spcAft>
                <a:spcPts val="800"/>
              </a:spcAft>
            </a:pPr>
            <a:r>
              <a:rPr lang="en-US" sz="1800" dirty="0">
                <a:effectLst/>
                <a:latin typeface="Times New Roman" panose="02020603050405020304" pitchFamily="18" charset="0"/>
                <a:ea typeface="Calibri" panose="020F0502020204030204" pitchFamily="34" charset="0"/>
              </a:rPr>
              <a:t>This project delves into Generative Adversarial Networks (GANs) to explore AI-driven art generation. It involves acquiring and preprocessing datasets, designing GAN architectures, and evaluating generated artworks. Ethical considerations regarding authorship and societal impact are also examined. Ultimately, the project aims to showcase the transformative potential of AI in reshaping artistic expression and fostering critical discourse.</a:t>
            </a:r>
            <a:endParaRPr lang="en-OM" sz="1800" dirty="0">
              <a:effectLst/>
              <a:latin typeface="Calibri" panose="020F0502020204030204" pitchFamily="34" charset="0"/>
              <a:ea typeface="Calibri" panose="020F050202020403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6"/>
          <p:cNvSpPr txBox="1">
            <a:spLocks noGrp="1"/>
          </p:cNvSpPr>
          <p:nvPr>
            <p:ph type="title"/>
          </p:nvPr>
        </p:nvSpPr>
        <p:spPr>
          <a:xfrm>
            <a:off x="699452" y="891793"/>
            <a:ext cx="5014595" cy="518159"/>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3200" dirty="0"/>
              <a:t>WHO ARE THE END USERS?</a:t>
            </a:r>
            <a:endParaRPr sz="3200" dirty="0"/>
          </a:p>
        </p:txBody>
      </p:sp>
      <p:pic>
        <p:nvPicPr>
          <p:cNvPr id="137" name="Google Shape;137;p6"/>
          <p:cNvPicPr preferRelativeResize="0"/>
          <p:nvPr/>
        </p:nvPicPr>
        <p:blipFill rotWithShape="1">
          <a:blip r:embed="rId3">
            <a:alphaModFix/>
          </a:blip>
          <a:srcRect/>
          <a:stretch/>
        </p:blipFill>
        <p:spPr>
          <a:xfrm>
            <a:off x="723900" y="6172200"/>
            <a:ext cx="2181225" cy="485775"/>
          </a:xfrm>
          <a:prstGeom prst="rect">
            <a:avLst/>
          </a:prstGeom>
          <a:noFill/>
          <a:ln>
            <a:noFill/>
          </a:ln>
        </p:spPr>
      </p:pic>
      <p:sp>
        <p:nvSpPr>
          <p:cNvPr id="138" name="Google Shape;138;p6"/>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6</a:t>
            </a:fld>
            <a:endParaRPr/>
          </a:p>
        </p:txBody>
      </p:sp>
      <p:sp>
        <p:nvSpPr>
          <p:cNvPr id="139" name="Google Shape;139;p6"/>
          <p:cNvSpPr txBox="1"/>
          <p:nvPr/>
        </p:nvSpPr>
        <p:spPr>
          <a:xfrm>
            <a:off x="638862" y="1863793"/>
            <a:ext cx="9677400" cy="4031833"/>
          </a:xfrm>
          <a:prstGeom prst="rect">
            <a:avLst/>
          </a:prstGeom>
          <a:noFill/>
          <a:ln>
            <a:noFill/>
          </a:ln>
        </p:spPr>
        <p:txBody>
          <a:bodyPr spcFirstLastPara="1" wrap="square" lIns="91425" tIns="45700" rIns="91425" bIns="45700" anchor="t" anchorCtr="0">
            <a:spAutoFit/>
          </a:bodyPr>
          <a:lstStyle/>
          <a:p>
            <a:pPr>
              <a:buFont typeface="+mj-lt"/>
              <a:buAutoNum type="arabicPeriod"/>
            </a:pPr>
            <a:r>
              <a:rPr lang="en-US" sz="1600" b="1" dirty="0">
                <a:effectLst/>
                <a:latin typeface="Calibri" panose="020F0502020204030204" pitchFamily="34" charset="0"/>
                <a:cs typeface="Calibri" panose="020F0502020204030204" pitchFamily="34" charset="0"/>
              </a:rPr>
              <a:t>Artists and Creators</a:t>
            </a:r>
            <a:r>
              <a:rPr lang="en-US" sz="1600" dirty="0">
                <a:effectLst/>
                <a:latin typeface="Calibri" panose="020F0502020204030204" pitchFamily="34" charset="0"/>
                <a:cs typeface="Calibri" panose="020F0502020204030204" pitchFamily="34" charset="0"/>
              </a:rPr>
              <a:t>: Professional artists, designers, and creators who use AI tools to augment their creative process, explore new artistic styles, or generate inspiration for their work.</a:t>
            </a:r>
          </a:p>
          <a:p>
            <a:pPr>
              <a:buFont typeface="+mj-lt"/>
              <a:buAutoNum type="arabicPeriod"/>
            </a:pPr>
            <a:r>
              <a:rPr lang="en-US" sz="1600" b="1" dirty="0">
                <a:effectLst/>
                <a:latin typeface="Calibri" panose="020F0502020204030204" pitchFamily="34" charset="0"/>
                <a:cs typeface="Calibri" panose="020F0502020204030204" pitchFamily="34" charset="0"/>
              </a:rPr>
              <a:t>Art Enthusiasts</a:t>
            </a:r>
            <a:r>
              <a:rPr lang="en-US" sz="1600" dirty="0">
                <a:effectLst/>
                <a:latin typeface="Calibri" panose="020F0502020204030204" pitchFamily="34" charset="0"/>
                <a:cs typeface="Calibri" panose="020F0502020204030204" pitchFamily="34" charset="0"/>
              </a:rPr>
              <a:t>: Individuals who appreciate art and may use AI-generated artworks for personal enjoyment, decoration, or collection.</a:t>
            </a:r>
          </a:p>
          <a:p>
            <a:pPr>
              <a:buFont typeface="+mj-lt"/>
              <a:buAutoNum type="arabicPeriod"/>
            </a:pPr>
            <a:r>
              <a:rPr lang="en-US" sz="1600" b="1" dirty="0">
                <a:effectLst/>
                <a:latin typeface="Calibri" panose="020F0502020204030204" pitchFamily="34" charset="0"/>
                <a:cs typeface="Calibri" panose="020F0502020204030204" pitchFamily="34" charset="0"/>
              </a:rPr>
              <a:t>Educators and Students</a:t>
            </a:r>
            <a:r>
              <a:rPr lang="en-US" sz="1600" dirty="0">
                <a:effectLst/>
                <a:latin typeface="Calibri" panose="020F0502020204030204" pitchFamily="34" charset="0"/>
                <a:cs typeface="Calibri" panose="020F0502020204030204" pitchFamily="34" charset="0"/>
              </a:rPr>
              <a:t>: Teachers, professors, and students in art and design fields who utilize AI-driven art generation as a teaching tool, educational resource, or research topic.</a:t>
            </a:r>
          </a:p>
          <a:p>
            <a:pPr>
              <a:buFont typeface="+mj-lt"/>
              <a:buAutoNum type="arabicPeriod"/>
            </a:pPr>
            <a:r>
              <a:rPr lang="en-US" sz="1600" b="1" dirty="0">
                <a:effectLst/>
                <a:latin typeface="Calibri" panose="020F0502020204030204" pitchFamily="34" charset="0"/>
                <a:cs typeface="Calibri" panose="020F0502020204030204" pitchFamily="34" charset="0"/>
              </a:rPr>
              <a:t>Cultural Institutions</a:t>
            </a:r>
            <a:r>
              <a:rPr lang="en-US" sz="1600" dirty="0">
                <a:effectLst/>
                <a:latin typeface="Calibri" panose="020F0502020204030204" pitchFamily="34" charset="0"/>
                <a:cs typeface="Calibri" panose="020F0502020204030204" pitchFamily="34" charset="0"/>
              </a:rPr>
              <a:t>: Museums, galleries, and cultural organizations interested in showcasing AI-generated artworks as part of exhibitions, installations, or digital collections.</a:t>
            </a:r>
          </a:p>
          <a:p>
            <a:pPr>
              <a:buFont typeface="+mj-lt"/>
              <a:buAutoNum type="arabicPeriod"/>
            </a:pPr>
            <a:r>
              <a:rPr lang="en-US" sz="1600" b="1" dirty="0">
                <a:effectLst/>
                <a:latin typeface="Calibri" panose="020F0502020204030204" pitchFamily="34" charset="0"/>
                <a:cs typeface="Calibri" panose="020F0502020204030204" pitchFamily="34" charset="0"/>
              </a:rPr>
              <a:t>Technology Developers</a:t>
            </a:r>
            <a:r>
              <a:rPr lang="en-US" sz="1600" dirty="0">
                <a:effectLst/>
                <a:latin typeface="Calibri" panose="020F0502020204030204" pitchFamily="34" charset="0"/>
                <a:cs typeface="Calibri" panose="020F0502020204030204" pitchFamily="34" charset="0"/>
              </a:rPr>
              <a:t>: Researchers, engineers, and developers working in the field of artificial intelligence who create and innovate AI algorithms, platforms, and tools for art generation.</a:t>
            </a:r>
          </a:p>
          <a:p>
            <a:pPr>
              <a:buFont typeface="+mj-lt"/>
              <a:buAutoNum type="arabicPeriod"/>
            </a:pPr>
            <a:r>
              <a:rPr lang="en-US" sz="1600" b="1" dirty="0">
                <a:effectLst/>
                <a:latin typeface="Calibri" panose="020F0502020204030204" pitchFamily="34" charset="0"/>
                <a:cs typeface="Calibri" panose="020F0502020204030204" pitchFamily="34" charset="0"/>
              </a:rPr>
              <a:t>Commercial Enterprises</a:t>
            </a:r>
            <a:r>
              <a:rPr lang="en-US" sz="1600" dirty="0">
                <a:effectLst/>
                <a:latin typeface="Calibri" panose="020F0502020204030204" pitchFamily="34" charset="0"/>
                <a:cs typeface="Calibri" panose="020F0502020204030204" pitchFamily="34" charset="0"/>
              </a:rPr>
              <a:t>: Businesses in industries such as advertising, entertainment, and gaming that may use AI-generated art for marketing, branding, content creation, or product design.</a:t>
            </a:r>
          </a:p>
          <a:p>
            <a:pPr>
              <a:buFont typeface="+mj-lt"/>
              <a:buAutoNum type="arabicPeriod"/>
            </a:pPr>
            <a:r>
              <a:rPr lang="en-US" sz="1600" b="1" dirty="0">
                <a:effectLst/>
                <a:latin typeface="Calibri" panose="020F0502020204030204" pitchFamily="34" charset="0"/>
                <a:cs typeface="Calibri" panose="020F0502020204030204" pitchFamily="34" charset="0"/>
              </a:rPr>
              <a:t>General Public</a:t>
            </a:r>
            <a:r>
              <a:rPr lang="en-US" sz="1600" dirty="0">
                <a:effectLst/>
                <a:latin typeface="Calibri" panose="020F0502020204030204" pitchFamily="34" charset="0"/>
                <a:cs typeface="Calibri" panose="020F0502020204030204" pitchFamily="34" charset="0"/>
              </a:rPr>
              <a:t>: Everyday consumers who may encounter AI-generated art in various contexts, including social media, websites, digital platforms, and public spaces.</a:t>
            </a:r>
          </a:p>
          <a:p>
            <a:pPr>
              <a:buFont typeface="+mj-lt"/>
              <a:buAutoNum type="arabicPeriod"/>
            </a:pPr>
            <a:r>
              <a:rPr lang="en-US" sz="1600" b="1" dirty="0">
                <a:effectLst/>
                <a:latin typeface="Calibri" panose="020F0502020204030204" pitchFamily="34" charset="0"/>
                <a:cs typeface="Calibri" panose="020F0502020204030204" pitchFamily="34" charset="0"/>
              </a:rPr>
              <a:t>Academic and Research Community</a:t>
            </a:r>
            <a:r>
              <a:rPr lang="en-US" sz="1600" dirty="0">
                <a:effectLst/>
                <a:latin typeface="Calibri" panose="020F0502020204030204" pitchFamily="34" charset="0"/>
                <a:cs typeface="Calibri" panose="020F0502020204030204" pitchFamily="34" charset="0"/>
              </a:rPr>
              <a:t>: Scholars, scientists, and practitioners in fields such as computer science, cognitive science, and digital humanities who study AI-driven art generation as a research topic or area of interest.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pic>
        <p:nvPicPr>
          <p:cNvPr id="144" name="Google Shape;144;p7"/>
          <p:cNvPicPr preferRelativeResize="0"/>
          <p:nvPr/>
        </p:nvPicPr>
        <p:blipFill rotWithShape="1">
          <a:blip r:embed="rId3">
            <a:alphaModFix/>
          </a:blip>
          <a:srcRect r="28268"/>
          <a:stretch/>
        </p:blipFill>
        <p:spPr>
          <a:xfrm>
            <a:off x="10258426" y="1371600"/>
            <a:ext cx="1933574" cy="5181600"/>
          </a:xfrm>
          <a:prstGeom prst="rect">
            <a:avLst/>
          </a:prstGeom>
          <a:noFill/>
          <a:ln>
            <a:noFill/>
          </a:ln>
        </p:spPr>
      </p:pic>
      <p:sp>
        <p:nvSpPr>
          <p:cNvPr id="145" name="Google Shape;145;p7"/>
          <p:cNvSpPr txBox="1">
            <a:spLocks noGrp="1"/>
          </p:cNvSpPr>
          <p:nvPr>
            <p:ph type="title"/>
          </p:nvPr>
        </p:nvSpPr>
        <p:spPr>
          <a:xfrm>
            <a:off x="558165" y="857885"/>
            <a:ext cx="9763125" cy="57531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sz="3600"/>
              <a:t>YOUR SOLUTION AND ITS VALUE PROPOSITION</a:t>
            </a:r>
            <a:endParaRPr sz="3600"/>
          </a:p>
        </p:txBody>
      </p:sp>
      <p:pic>
        <p:nvPicPr>
          <p:cNvPr id="146" name="Google Shape;146;p7"/>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47" name="Google Shape;147;p7"/>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7</a:t>
            </a:fld>
            <a:endParaRPr/>
          </a:p>
        </p:txBody>
      </p:sp>
      <p:sp>
        <p:nvSpPr>
          <p:cNvPr id="148" name="Google Shape;148;p7"/>
          <p:cNvSpPr txBox="1"/>
          <p:nvPr/>
        </p:nvSpPr>
        <p:spPr>
          <a:xfrm>
            <a:off x="676275" y="1931581"/>
            <a:ext cx="7924800" cy="4801274"/>
          </a:xfrm>
          <a:prstGeom prst="rect">
            <a:avLst/>
          </a:prstGeom>
          <a:noFill/>
          <a:ln>
            <a:noFill/>
          </a:ln>
        </p:spPr>
        <p:txBody>
          <a:bodyPr spcFirstLastPara="1" wrap="square" lIns="91425" tIns="45700" rIns="91425" bIns="45700" anchor="t" anchorCtr="0">
            <a:spAutoFit/>
          </a:bodyPr>
          <a:lstStyle/>
          <a:p>
            <a:r>
              <a:rPr lang="en-US" sz="1800" dirty="0">
                <a:effectLst/>
                <a:latin typeface="Calibri" panose="020F0502020204030204" pitchFamily="34" charset="0"/>
                <a:cs typeface="Calibri" panose="020F0502020204030204" pitchFamily="34" charset="0"/>
              </a:rPr>
              <a:t>Develop a GAN architecture optimized for artistic image generation. Train the model on curated datasets spanning diverse artistic styles. Implement evaluation metrics to assess image quality and style fidelity. Address ethical concerns through transparency and attribution mechanisms. Disseminate findings via publications and interactive exhibitions to engage diverse audiences.</a:t>
            </a:r>
          </a:p>
          <a:p>
            <a:endParaRPr lang="en-US" sz="1800" dirty="0">
              <a:latin typeface="Calibri" panose="020F0502020204030204" pitchFamily="34" charset="0"/>
              <a:cs typeface="Calibri" panose="020F0502020204030204" pitchFamily="34" charset="0"/>
            </a:endParaRPr>
          </a:p>
          <a:p>
            <a:r>
              <a:rPr lang="en-US" sz="1800" b="0" i="0" dirty="0">
                <a:solidFill>
                  <a:schemeClr val="tx1"/>
                </a:solidFill>
                <a:effectLst/>
                <a:latin typeface="Calibri" panose="020F0502020204030204" pitchFamily="34" charset="0"/>
                <a:cs typeface="Calibri" panose="020F0502020204030204" pitchFamily="34" charset="0"/>
              </a:rPr>
              <a:t>AI-driven art generation platform offers a unique blend of creativity, innovation, and accessibility, empowering users to explore new artistic horizons and express themselves in unprecedented ways. By harnessing the power of cutting-edge machine learning algorithms, we provide a seamless and intuitive experience for generating visually stunning artworks across diverse styles and genres. Whether you're an aspiring artist seeking inspiration, an educator looking to engage students in the intersection of art and technology, or a business in need of captivating visuals for marketing or branding, our platform offers a wealth of possibilities. With a commitment to ethical practices, transparency, and inclusivity, we strive to democratize art creation, foster interdisciplinary collaboration, and enrich the cultural landscape for generations to come.</a:t>
            </a:r>
            <a:endParaRPr lang="en-US" sz="1800" dirty="0">
              <a:solidFill>
                <a:schemeClr val="tx1"/>
              </a:solidFill>
              <a:effectLst/>
              <a:latin typeface="Calibri" panose="020F0502020204030204" pitchFamily="34" charset="0"/>
              <a:cs typeface="Calibri" panose="020F050202020403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pic>
        <p:nvPicPr>
          <p:cNvPr id="153" name="Google Shape;153;p8"/>
          <p:cNvPicPr preferRelativeResize="0"/>
          <p:nvPr/>
        </p:nvPicPr>
        <p:blipFill rotWithShape="1">
          <a:blip r:embed="rId3">
            <a:alphaModFix/>
          </a:blip>
          <a:srcRect/>
          <a:stretch/>
        </p:blipFill>
        <p:spPr>
          <a:xfrm>
            <a:off x="9448800" y="2819400"/>
            <a:ext cx="2466975" cy="3419475"/>
          </a:xfrm>
          <a:prstGeom prst="rect">
            <a:avLst/>
          </a:prstGeom>
          <a:noFill/>
          <a:ln>
            <a:noFill/>
          </a:ln>
        </p:spPr>
      </p:pic>
      <p:sp>
        <p:nvSpPr>
          <p:cNvPr id="154" name="Google Shape;154;p8"/>
          <p:cNvSpPr txBox="1">
            <a:spLocks noGrp="1"/>
          </p:cNvSpPr>
          <p:nvPr>
            <p:ph type="title"/>
          </p:nvPr>
        </p:nvSpPr>
        <p:spPr>
          <a:xfrm>
            <a:off x="762635" y="654938"/>
            <a:ext cx="7543165" cy="67818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THE WOW IN YOUR SOLUTION</a:t>
            </a:r>
            <a:endParaRPr sz="4250"/>
          </a:p>
        </p:txBody>
      </p:sp>
      <p:sp>
        <p:nvSpPr>
          <p:cNvPr id="155" name="Google Shape;155;p8"/>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8</a:t>
            </a:fld>
            <a:endParaRPr sz="1100">
              <a:solidFill>
                <a:schemeClr val="dk1"/>
              </a:solidFill>
              <a:latin typeface="Trebuchet MS"/>
              <a:ea typeface="Trebuchet MS"/>
              <a:cs typeface="Trebuchet MS"/>
              <a:sym typeface="Trebuchet MS"/>
            </a:endParaRPr>
          </a:p>
        </p:txBody>
      </p:sp>
      <p:sp>
        <p:nvSpPr>
          <p:cNvPr id="156" name="Google Shape;156;p8"/>
          <p:cNvSpPr txBox="1"/>
          <p:nvPr/>
        </p:nvSpPr>
        <p:spPr>
          <a:xfrm>
            <a:off x="914400" y="1447800"/>
            <a:ext cx="8153400" cy="369327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0" i="0" dirty="0">
                <a:solidFill>
                  <a:schemeClr val="tx1"/>
                </a:solidFill>
                <a:effectLst/>
                <a:latin typeface="Calibri" panose="020F0502020204030204" pitchFamily="34" charset="0"/>
                <a:cs typeface="Calibri" panose="020F0502020204030204" pitchFamily="34" charset="0"/>
              </a:rPr>
              <a:t>The "wow" factor in our solution lies in its ability to seamlessly blend cutting-edge artificial intelligence with the rich tapestry of human creativity, opening doors to a world of infinite artistic possibilities. Imagine effortlessly generating captivating artworks that resonate with your unique style and vision, all at the touch of a button. Our platform empowers users to explore, experiment, and push the boundaries of artistic expression like never before, igniting imaginations and inspiring awe-inspiring creations. With its intuitive interface, diverse range of styles, and commitment to ethical practices, our solution is not just about generating art—it's about unlocking the boundless potential of human and machine collaboration to redefine what's possible in the world of art and technology. Prepare to be amazed as you embark on a journey of discovery and innovation, where every stroke of the digital brush is a testament to the limitless creativity of the human spirit, enhanced by the power of AI.</a:t>
            </a:r>
            <a:endParaRPr sz="1800" dirty="0">
              <a:solidFill>
                <a:schemeClr val="tx1"/>
              </a:solidFill>
              <a:latin typeface="Calibri" panose="020F0502020204030204" pitchFamily="34" charset="0"/>
              <a:ea typeface="Calibri"/>
              <a:cs typeface="Calibri" panose="020F0502020204030204" pitchFamily="34" charset="0"/>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pic>
        <p:nvPicPr>
          <p:cNvPr id="161" name="Google Shape;161;p9"/>
          <p:cNvPicPr preferRelativeResize="0"/>
          <p:nvPr/>
        </p:nvPicPr>
        <p:blipFill rotWithShape="1">
          <a:blip r:embed="rId3">
            <a:alphaModFix/>
          </a:blip>
          <a:srcRect/>
          <a:stretch/>
        </p:blipFill>
        <p:spPr>
          <a:xfrm>
            <a:off x="1666875" y="6467475"/>
            <a:ext cx="76200" cy="177800"/>
          </a:xfrm>
          <a:prstGeom prst="rect">
            <a:avLst/>
          </a:prstGeom>
          <a:noFill/>
          <a:ln>
            <a:noFill/>
          </a:ln>
        </p:spPr>
      </p:pic>
      <p:sp>
        <p:nvSpPr>
          <p:cNvPr id="162" name="Google Shape;162;p9"/>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9</a:t>
            </a:fld>
            <a:endParaRPr sz="1100">
              <a:solidFill>
                <a:schemeClr val="dk1"/>
              </a:solidFill>
              <a:latin typeface="Trebuchet MS"/>
              <a:ea typeface="Trebuchet MS"/>
              <a:cs typeface="Trebuchet MS"/>
              <a:sym typeface="Trebuchet MS"/>
            </a:endParaRPr>
          </a:p>
        </p:txBody>
      </p:sp>
      <p:sp>
        <p:nvSpPr>
          <p:cNvPr id="163" name="Google Shape;163;p9"/>
          <p:cNvSpPr txBox="1"/>
          <p:nvPr/>
        </p:nvSpPr>
        <p:spPr>
          <a:xfrm>
            <a:off x="739775" y="291147"/>
            <a:ext cx="3303904" cy="75819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US" sz="4800" b="1">
                <a:solidFill>
                  <a:schemeClr val="dk1"/>
                </a:solidFill>
                <a:latin typeface="Trebuchet MS"/>
                <a:ea typeface="Trebuchet MS"/>
                <a:cs typeface="Trebuchet MS"/>
                <a:sym typeface="Trebuchet MS"/>
              </a:rPr>
              <a:t>MODELLING</a:t>
            </a:r>
            <a:endParaRPr sz="4800">
              <a:solidFill>
                <a:schemeClr val="dk1"/>
              </a:solidFill>
              <a:latin typeface="Trebuchet MS"/>
              <a:ea typeface="Trebuchet MS"/>
              <a:cs typeface="Trebuchet MS"/>
              <a:sym typeface="Trebuchet MS"/>
            </a:endParaRPr>
          </a:p>
        </p:txBody>
      </p:sp>
      <p:sp>
        <p:nvSpPr>
          <p:cNvPr id="164" name="Google Shape;164;p9"/>
          <p:cNvSpPr txBox="1"/>
          <p:nvPr/>
        </p:nvSpPr>
        <p:spPr>
          <a:xfrm>
            <a:off x="533400" y="1524000"/>
            <a:ext cx="8686800" cy="5293716"/>
          </a:xfrm>
          <a:prstGeom prst="rect">
            <a:avLst/>
          </a:prstGeom>
          <a:noFill/>
          <a:ln>
            <a:noFill/>
          </a:ln>
        </p:spPr>
        <p:txBody>
          <a:bodyPr spcFirstLastPara="1" wrap="square" lIns="91425" tIns="45700" rIns="91425" bIns="45700" anchor="t" anchorCtr="0">
            <a:spAutoFit/>
          </a:bodyPr>
          <a:lstStyle/>
          <a:p>
            <a:pPr algn="l">
              <a:buFont typeface="+mj-lt"/>
              <a:buAutoNum type="arabicPeriod"/>
            </a:pPr>
            <a:r>
              <a:rPr lang="en-US" sz="1800" b="1" i="0" dirty="0">
                <a:solidFill>
                  <a:schemeClr val="tx1"/>
                </a:solidFill>
                <a:effectLst/>
                <a:latin typeface="Calibri" panose="020F0502020204030204" pitchFamily="34" charset="0"/>
                <a:cs typeface="Calibri" panose="020F0502020204030204" pitchFamily="34" charset="0"/>
              </a:rPr>
              <a:t>Architecture Design</a:t>
            </a:r>
            <a:r>
              <a:rPr lang="en-US" sz="1800" b="0" i="0" dirty="0">
                <a:solidFill>
                  <a:schemeClr val="tx1"/>
                </a:solidFill>
                <a:effectLst/>
                <a:latin typeface="Calibri" panose="020F0502020204030204" pitchFamily="34" charset="0"/>
                <a:cs typeface="Calibri" panose="020F0502020204030204" pitchFamily="34" charset="0"/>
              </a:rPr>
              <a:t>: Designing the structure of the neural network, including the number of layers, types of activation functions, and connectivity patterns. For GANs, this typically involves designing separate networks for the generator and discriminator.</a:t>
            </a:r>
          </a:p>
          <a:p>
            <a:pPr algn="l">
              <a:buFont typeface="+mj-lt"/>
              <a:buAutoNum type="arabicPeriod"/>
            </a:pPr>
            <a:r>
              <a:rPr lang="en-US" sz="1800" b="1" i="0" dirty="0">
                <a:solidFill>
                  <a:schemeClr val="tx1"/>
                </a:solidFill>
                <a:effectLst/>
                <a:latin typeface="Calibri" panose="020F0502020204030204" pitchFamily="34" charset="0"/>
                <a:cs typeface="Calibri" panose="020F0502020204030204" pitchFamily="34" charset="0"/>
              </a:rPr>
              <a:t>Data Preparation</a:t>
            </a:r>
            <a:r>
              <a:rPr lang="en-US" sz="1800" b="0" i="0" dirty="0">
                <a:solidFill>
                  <a:schemeClr val="tx1"/>
                </a:solidFill>
                <a:effectLst/>
                <a:latin typeface="Calibri" panose="020F0502020204030204" pitchFamily="34" charset="0"/>
                <a:cs typeface="Calibri" panose="020F0502020204030204" pitchFamily="34" charset="0"/>
              </a:rPr>
              <a:t>: Preparing and preprocessing the dataset of images to be used for training the model. This may involve tasks such as resizing images, normalizing pixel values, and augmenting the dataset to increase diversity.</a:t>
            </a:r>
          </a:p>
          <a:p>
            <a:pPr algn="l">
              <a:buFont typeface="+mj-lt"/>
              <a:buAutoNum type="arabicPeriod"/>
            </a:pPr>
            <a:r>
              <a:rPr lang="en-US" sz="1800" b="1" i="0" dirty="0">
                <a:solidFill>
                  <a:schemeClr val="tx1"/>
                </a:solidFill>
                <a:effectLst/>
                <a:latin typeface="Calibri" panose="020F0502020204030204" pitchFamily="34" charset="0"/>
                <a:cs typeface="Calibri" panose="020F0502020204030204" pitchFamily="34" charset="0"/>
              </a:rPr>
              <a:t>Training</a:t>
            </a:r>
            <a:r>
              <a:rPr lang="en-US" sz="1800" b="0" i="0" dirty="0">
                <a:solidFill>
                  <a:schemeClr val="tx1"/>
                </a:solidFill>
                <a:effectLst/>
                <a:latin typeface="Calibri" panose="020F0502020204030204" pitchFamily="34" charset="0"/>
                <a:cs typeface="Calibri" panose="020F0502020204030204" pitchFamily="34" charset="0"/>
              </a:rPr>
              <a:t>: Training the model on the prepared dataset using techniques such as backpropagation and gradient descent. During training, the generator learns to generate realistic images, while the discriminator learns to distinguish between real and generated images.</a:t>
            </a:r>
          </a:p>
          <a:p>
            <a:pPr algn="l">
              <a:buFont typeface="+mj-lt"/>
              <a:buAutoNum type="arabicPeriod"/>
            </a:pPr>
            <a:r>
              <a:rPr lang="en-US" sz="1800" b="1" i="0" dirty="0">
                <a:solidFill>
                  <a:schemeClr val="tx1"/>
                </a:solidFill>
                <a:effectLst/>
                <a:latin typeface="Calibri" panose="020F0502020204030204" pitchFamily="34" charset="0"/>
                <a:cs typeface="Calibri" panose="020F0502020204030204" pitchFamily="34" charset="0"/>
              </a:rPr>
              <a:t>Hyperparameter Tuning</a:t>
            </a:r>
            <a:r>
              <a:rPr lang="en-US" sz="1800" b="0" i="0" dirty="0">
                <a:solidFill>
                  <a:schemeClr val="tx1"/>
                </a:solidFill>
                <a:effectLst/>
                <a:latin typeface="Calibri" panose="020F0502020204030204" pitchFamily="34" charset="0"/>
                <a:cs typeface="Calibri" panose="020F0502020204030204" pitchFamily="34" charset="0"/>
              </a:rPr>
              <a:t>: Fine-tuning the hyperparameters of the model, such as learning rates, batch sizes, and network architectures, to optimize performance and convergence speed.</a:t>
            </a:r>
          </a:p>
          <a:p>
            <a:pPr algn="l">
              <a:buFont typeface="+mj-lt"/>
              <a:buAutoNum type="arabicPeriod"/>
            </a:pPr>
            <a:r>
              <a:rPr lang="en-US" sz="1800" b="1" i="0" dirty="0">
                <a:solidFill>
                  <a:schemeClr val="tx1"/>
                </a:solidFill>
                <a:effectLst/>
                <a:latin typeface="Calibri" panose="020F0502020204030204" pitchFamily="34" charset="0"/>
                <a:cs typeface="Calibri" panose="020F0502020204030204" pitchFamily="34" charset="0"/>
              </a:rPr>
              <a:t>Evaluation</a:t>
            </a:r>
            <a:r>
              <a:rPr lang="en-US" sz="1800" b="0" i="0" dirty="0">
                <a:solidFill>
                  <a:schemeClr val="tx1"/>
                </a:solidFill>
                <a:effectLst/>
                <a:latin typeface="Calibri" panose="020F0502020204030204" pitchFamily="34" charset="0"/>
                <a:cs typeface="Calibri" panose="020F0502020204030204" pitchFamily="34" charset="0"/>
              </a:rPr>
              <a:t>: Evaluating the performance of the trained model using metrics such as Fréchet Inception Distance (FID), Inception Score (IS), and human evaluations. This step helps assess the quality, diversity, and authenticity of the generated artworks.</a:t>
            </a:r>
          </a:p>
          <a:p>
            <a:pPr algn="l">
              <a:buFont typeface="+mj-lt"/>
              <a:buAutoNum type="arabicPeriod"/>
            </a:pPr>
            <a:r>
              <a:rPr lang="en-US" sz="1800" b="1" i="0" dirty="0">
                <a:solidFill>
                  <a:schemeClr val="tx1"/>
                </a:solidFill>
                <a:effectLst/>
                <a:latin typeface="Calibri" panose="020F0502020204030204" pitchFamily="34" charset="0"/>
                <a:cs typeface="Calibri" panose="020F0502020204030204" pitchFamily="34" charset="0"/>
              </a:rPr>
              <a:t>Iterative Refinement</a:t>
            </a:r>
            <a:r>
              <a:rPr lang="en-US" sz="1800" b="0" i="0" dirty="0">
                <a:solidFill>
                  <a:schemeClr val="tx1"/>
                </a:solidFill>
                <a:effectLst/>
                <a:latin typeface="Calibri" panose="020F0502020204030204" pitchFamily="34" charset="0"/>
                <a:cs typeface="Calibri" panose="020F0502020204030204" pitchFamily="34" charset="0"/>
              </a:rPr>
              <a:t>: Iteratively refining the model based on evaluation results and user feedback to improve performance and generate higher-quality artworks.</a:t>
            </a:r>
          </a:p>
          <a:p>
            <a:pPr marL="0" marR="0" lvl="0" indent="0" algn="l" rtl="0">
              <a:spcBef>
                <a:spcPts val="0"/>
              </a:spcBef>
              <a:spcAft>
                <a:spcPts val="0"/>
              </a:spcAft>
              <a:buNone/>
            </a:pPr>
            <a:endParaRPr dirty="0"/>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1189</Words>
  <Application>Microsoft Macintosh PowerPoint</Application>
  <PresentationFormat>Widescreen</PresentationFormat>
  <Paragraphs>56</Paragraphs>
  <Slides>10</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Impact</vt:lpstr>
      <vt:lpstr>Times New Roman</vt:lpstr>
      <vt:lpstr>Trebuchet MS</vt:lpstr>
      <vt:lpstr>Office Theme</vt:lpstr>
      <vt:lpstr>PowerPoint Presentation</vt:lpstr>
      <vt:lpstr>PROJECT TITLE</vt:lpstr>
      <vt:lpstr>AGENDA</vt:lpstr>
      <vt:lpstr>PROBLEM STATEMENT</vt:lpstr>
      <vt:lpstr>PROJECT OVERVIEW</vt:lpstr>
      <vt:lpstr>WHO ARE THE END USERS?</vt:lpstr>
      <vt:lpstr>YOUR SOLUTION AND ITS VALUE PROPOSITION</vt:lpstr>
      <vt:lpstr>THE WOW IN YOUR SOLUTION</vt:lpstr>
      <vt:lpstr>PowerPoint Presentation</vt:lpstr>
      <vt:lpstr>RESULT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Prithvi Raj</cp:lastModifiedBy>
  <cp:revision>1</cp:revision>
  <dcterms:created xsi:type="dcterms:W3CDTF">2024-04-01T05:05:12Z</dcterms:created>
  <dcterms:modified xsi:type="dcterms:W3CDTF">2024-04-25T17:51:53Z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2024-04-01T00:00:00Z</vt:filetime>
  </property>
</Properties>
</file>