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9" r:id="rId4"/>
    <p:sldId id="258" r:id="rId5"/>
    <p:sldId id="266" r:id="rId6"/>
    <p:sldId id="260" r:id="rId7"/>
    <p:sldId id="261" r:id="rId8"/>
    <p:sldId id="262" r:id="rId9"/>
    <p:sldId id="263" r:id="rId10"/>
    <p:sldId id="264"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FF99FF"/>
    <a:srgbClr val="FFFF66"/>
    <a:srgbClr val="FF0000"/>
    <a:srgbClr val="D17F3B"/>
    <a:srgbClr val="0004F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67C5A9D-CD1D-4121-9C0D-94F825CBC99E}"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D0312-D74B-40C7-9645-D6557F9875AA}" type="slidenum">
              <a:rPr lang="en-IN" smtClean="0"/>
              <a:t>‹#›</a:t>
            </a:fld>
            <a:endParaRPr lang="en-IN"/>
          </a:p>
        </p:txBody>
      </p:sp>
    </p:spTree>
    <p:extLst>
      <p:ext uri="{BB962C8B-B14F-4D97-AF65-F5344CB8AC3E}">
        <p14:creationId xmlns:p14="http://schemas.microsoft.com/office/powerpoint/2010/main" val="4089793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7C5A9D-CD1D-4121-9C0D-94F825CBC99E}"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D0312-D74B-40C7-9645-D6557F9875AA}" type="slidenum">
              <a:rPr lang="en-IN" smtClean="0"/>
              <a:t>‹#›</a:t>
            </a:fld>
            <a:endParaRPr lang="en-IN"/>
          </a:p>
        </p:txBody>
      </p:sp>
    </p:spTree>
    <p:extLst>
      <p:ext uri="{BB962C8B-B14F-4D97-AF65-F5344CB8AC3E}">
        <p14:creationId xmlns:p14="http://schemas.microsoft.com/office/powerpoint/2010/main" val="318629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7C5A9D-CD1D-4121-9C0D-94F825CBC99E}"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D0312-D74B-40C7-9645-D6557F9875AA}" type="slidenum">
              <a:rPr lang="en-IN" smtClean="0"/>
              <a:t>‹#›</a:t>
            </a:fld>
            <a:endParaRPr lang="en-IN"/>
          </a:p>
        </p:txBody>
      </p:sp>
    </p:spTree>
    <p:extLst>
      <p:ext uri="{BB962C8B-B14F-4D97-AF65-F5344CB8AC3E}">
        <p14:creationId xmlns:p14="http://schemas.microsoft.com/office/powerpoint/2010/main" val="410180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7C5A9D-CD1D-4121-9C0D-94F825CBC99E}"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D0312-D74B-40C7-9645-D6557F9875AA}" type="slidenum">
              <a:rPr lang="en-IN" smtClean="0"/>
              <a:t>‹#›</a:t>
            </a:fld>
            <a:endParaRPr lang="en-IN"/>
          </a:p>
        </p:txBody>
      </p:sp>
    </p:spTree>
    <p:extLst>
      <p:ext uri="{BB962C8B-B14F-4D97-AF65-F5344CB8AC3E}">
        <p14:creationId xmlns:p14="http://schemas.microsoft.com/office/powerpoint/2010/main" val="189048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7C5A9D-CD1D-4121-9C0D-94F825CBC99E}"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D0312-D74B-40C7-9645-D6557F9875AA}" type="slidenum">
              <a:rPr lang="en-IN" smtClean="0"/>
              <a:t>‹#›</a:t>
            </a:fld>
            <a:endParaRPr lang="en-IN"/>
          </a:p>
        </p:txBody>
      </p:sp>
    </p:spTree>
    <p:extLst>
      <p:ext uri="{BB962C8B-B14F-4D97-AF65-F5344CB8AC3E}">
        <p14:creationId xmlns:p14="http://schemas.microsoft.com/office/powerpoint/2010/main" val="489750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67C5A9D-CD1D-4121-9C0D-94F825CBC99E}"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D0312-D74B-40C7-9645-D6557F9875AA}" type="slidenum">
              <a:rPr lang="en-IN" smtClean="0"/>
              <a:t>‹#›</a:t>
            </a:fld>
            <a:endParaRPr lang="en-IN"/>
          </a:p>
        </p:txBody>
      </p:sp>
    </p:spTree>
    <p:extLst>
      <p:ext uri="{BB962C8B-B14F-4D97-AF65-F5344CB8AC3E}">
        <p14:creationId xmlns:p14="http://schemas.microsoft.com/office/powerpoint/2010/main" val="174515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67C5A9D-CD1D-4121-9C0D-94F825CBC99E}" type="datetimeFigureOut">
              <a:rPr lang="en-IN" smtClean="0"/>
              <a:t>26-05-2022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D0312-D74B-40C7-9645-D6557F9875AA}" type="slidenum">
              <a:rPr lang="en-IN" smtClean="0"/>
              <a:t>‹#›</a:t>
            </a:fld>
            <a:endParaRPr lang="en-IN"/>
          </a:p>
        </p:txBody>
      </p:sp>
    </p:spTree>
    <p:extLst>
      <p:ext uri="{BB962C8B-B14F-4D97-AF65-F5344CB8AC3E}">
        <p14:creationId xmlns:p14="http://schemas.microsoft.com/office/powerpoint/2010/main" val="161590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67C5A9D-CD1D-4121-9C0D-94F825CBC99E}" type="datetimeFigureOut">
              <a:rPr lang="en-IN" smtClean="0"/>
              <a:t>26-05-2022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D0312-D74B-40C7-9645-D6557F9875AA}" type="slidenum">
              <a:rPr lang="en-IN" smtClean="0"/>
              <a:t>‹#›</a:t>
            </a:fld>
            <a:endParaRPr lang="en-IN"/>
          </a:p>
        </p:txBody>
      </p:sp>
    </p:spTree>
    <p:extLst>
      <p:ext uri="{BB962C8B-B14F-4D97-AF65-F5344CB8AC3E}">
        <p14:creationId xmlns:p14="http://schemas.microsoft.com/office/powerpoint/2010/main" val="2357282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7C5A9D-CD1D-4121-9C0D-94F825CBC99E}" type="datetimeFigureOut">
              <a:rPr lang="en-IN" smtClean="0"/>
              <a:t>26-05-2022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D0312-D74B-40C7-9645-D6557F9875AA}" type="slidenum">
              <a:rPr lang="en-IN" smtClean="0"/>
              <a:t>‹#›</a:t>
            </a:fld>
            <a:endParaRPr lang="en-IN"/>
          </a:p>
        </p:txBody>
      </p:sp>
    </p:spTree>
    <p:extLst>
      <p:ext uri="{BB962C8B-B14F-4D97-AF65-F5344CB8AC3E}">
        <p14:creationId xmlns:p14="http://schemas.microsoft.com/office/powerpoint/2010/main" val="429246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7C5A9D-CD1D-4121-9C0D-94F825CBC99E}"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D0312-D74B-40C7-9645-D6557F9875AA}" type="slidenum">
              <a:rPr lang="en-IN" smtClean="0"/>
              <a:t>‹#›</a:t>
            </a:fld>
            <a:endParaRPr lang="en-IN"/>
          </a:p>
        </p:txBody>
      </p:sp>
    </p:spTree>
    <p:extLst>
      <p:ext uri="{BB962C8B-B14F-4D97-AF65-F5344CB8AC3E}">
        <p14:creationId xmlns:p14="http://schemas.microsoft.com/office/powerpoint/2010/main" val="50322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7C5A9D-CD1D-4121-9C0D-94F825CBC99E}"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D0312-D74B-40C7-9645-D6557F9875AA}" type="slidenum">
              <a:rPr lang="en-IN" smtClean="0"/>
              <a:t>‹#›</a:t>
            </a:fld>
            <a:endParaRPr lang="en-IN"/>
          </a:p>
        </p:txBody>
      </p:sp>
    </p:spTree>
    <p:extLst>
      <p:ext uri="{BB962C8B-B14F-4D97-AF65-F5344CB8AC3E}">
        <p14:creationId xmlns:p14="http://schemas.microsoft.com/office/powerpoint/2010/main" val="3545592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C5A9D-CD1D-4121-9C0D-94F825CBC99E}" type="datetimeFigureOut">
              <a:rPr lang="en-IN" smtClean="0"/>
              <a:t>26-05-2022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D0312-D74B-40C7-9645-D6557F9875AA}" type="slidenum">
              <a:rPr lang="en-IN" smtClean="0"/>
              <a:t>‹#›</a:t>
            </a:fld>
            <a:endParaRPr lang="en-IN"/>
          </a:p>
        </p:txBody>
      </p:sp>
    </p:spTree>
    <p:extLst>
      <p:ext uri="{BB962C8B-B14F-4D97-AF65-F5344CB8AC3E}">
        <p14:creationId xmlns:p14="http://schemas.microsoft.com/office/powerpoint/2010/main" val="269169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f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5.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jfif"/><Relationship Id="rId4" Type="http://schemas.openxmlformats.org/officeDocument/2006/relationships/image" Target="../media/image8.jfif"/></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4FA"/>
        </a:solidFill>
        <a:effectLst/>
      </p:bgPr>
    </p:bg>
    <p:spTree>
      <p:nvGrpSpPr>
        <p:cNvPr id="1" name=""/>
        <p:cNvGrpSpPr/>
        <p:nvPr/>
      </p:nvGrpSpPr>
      <p:grpSpPr>
        <a:xfrm>
          <a:off x="0" y="0"/>
          <a:ext cx="0" cy="0"/>
          <a:chOff x="0" y="0"/>
          <a:chExt cx="0" cy="0"/>
        </a:xfrm>
      </p:grpSpPr>
      <p:pic>
        <p:nvPicPr>
          <p:cNvPr id="10" name="Picture 9"/>
          <p:cNvPicPr/>
          <p:nvPr/>
        </p:nvPicPr>
        <p:blipFill rotWithShape="1">
          <a:blip r:embed="rId2">
            <a:extLst>
              <a:ext uri="{28A0092B-C50C-407E-A947-70E740481C1C}">
                <a14:useLocalDpi xmlns:a14="http://schemas.microsoft.com/office/drawing/2010/main" val="0"/>
              </a:ext>
            </a:extLst>
          </a:blip>
          <a:srcRect l="10479" t="13980" r="60208" b="63593"/>
          <a:stretch/>
        </p:blipFill>
        <p:spPr bwMode="auto">
          <a:xfrm>
            <a:off x="8878570" y="5414010"/>
            <a:ext cx="1678305" cy="721995"/>
          </a:xfrm>
          <a:prstGeom prst="rect">
            <a:avLst/>
          </a:prstGeom>
          <a:ln>
            <a:noFill/>
          </a:ln>
          <a:extLst>
            <a:ext uri="{53640926-AAD7-44D8-BBD7-CCE9431645EC}">
              <a14:shadowObscured xmlns:a14="http://schemas.microsoft.com/office/drawing/2010/main"/>
            </a:ext>
          </a:extLst>
        </p:spPr>
      </p:pic>
      <p:pic>
        <p:nvPicPr>
          <p:cNvPr id="11" name="Picture 10"/>
          <p:cNvPicPr/>
          <p:nvPr/>
        </p:nvPicPr>
        <p:blipFill rotWithShape="1">
          <a:blip r:embed="rId2">
            <a:extLst>
              <a:ext uri="{28A0092B-C50C-407E-A947-70E740481C1C}">
                <a14:useLocalDpi xmlns:a14="http://schemas.microsoft.com/office/drawing/2010/main" val="0"/>
              </a:ext>
            </a:extLst>
          </a:blip>
          <a:srcRect l="10479" t="13980" r="60208" b="63593"/>
          <a:stretch/>
        </p:blipFill>
        <p:spPr bwMode="auto">
          <a:xfrm flipH="1">
            <a:off x="10513695" y="5414010"/>
            <a:ext cx="1678305" cy="721995"/>
          </a:xfrm>
          <a:prstGeom prst="rect">
            <a:avLst/>
          </a:prstGeom>
          <a:ln>
            <a:noFill/>
          </a:ln>
          <a:extLst>
            <a:ext uri="{53640926-AAD7-44D8-BBD7-CCE9431645EC}">
              <a14:shadowObscured xmlns:a14="http://schemas.microsoft.com/office/drawing/2010/main"/>
            </a:ext>
          </a:extLst>
        </p:spPr>
      </p:pic>
      <p:pic>
        <p:nvPicPr>
          <p:cNvPr id="19" name="Picture 18"/>
          <p:cNvPicPr/>
          <p:nvPr/>
        </p:nvPicPr>
        <p:blipFill rotWithShape="1">
          <a:blip r:embed="rId2">
            <a:extLst>
              <a:ext uri="{28A0092B-C50C-407E-A947-70E740481C1C}">
                <a14:useLocalDpi xmlns:a14="http://schemas.microsoft.com/office/drawing/2010/main" val="0"/>
              </a:ext>
            </a:extLst>
          </a:blip>
          <a:srcRect l="10479" t="13980" r="60208" b="63593"/>
          <a:stretch/>
        </p:blipFill>
        <p:spPr bwMode="auto">
          <a:xfrm>
            <a:off x="0" y="721995"/>
            <a:ext cx="1678305" cy="721995"/>
          </a:xfrm>
          <a:prstGeom prst="rect">
            <a:avLst/>
          </a:prstGeom>
          <a:ln>
            <a:noFill/>
          </a:ln>
          <a:extLst>
            <a:ext uri="{53640926-AAD7-44D8-BBD7-CCE9431645EC}">
              <a14:shadowObscured xmlns:a14="http://schemas.microsoft.com/office/drawing/2010/main"/>
            </a:ext>
          </a:extLst>
        </p:spPr>
      </p:pic>
      <p:pic>
        <p:nvPicPr>
          <p:cNvPr id="20" name="Picture 19"/>
          <p:cNvPicPr/>
          <p:nvPr/>
        </p:nvPicPr>
        <p:blipFill rotWithShape="1">
          <a:blip r:embed="rId2">
            <a:extLst>
              <a:ext uri="{28A0092B-C50C-407E-A947-70E740481C1C}">
                <a14:useLocalDpi xmlns:a14="http://schemas.microsoft.com/office/drawing/2010/main" val="0"/>
              </a:ext>
            </a:extLst>
          </a:blip>
          <a:srcRect l="10479" t="13980" r="60208" b="63593"/>
          <a:stretch/>
        </p:blipFill>
        <p:spPr bwMode="auto">
          <a:xfrm flipH="1">
            <a:off x="1635125" y="721995"/>
            <a:ext cx="1678305" cy="721995"/>
          </a:xfrm>
          <a:prstGeom prst="rect">
            <a:avLst/>
          </a:prstGeom>
          <a:ln>
            <a:noFill/>
          </a:ln>
          <a:extLst>
            <a:ext uri="{53640926-AAD7-44D8-BBD7-CCE9431645EC}">
              <a14:shadowObscured xmlns:a14="http://schemas.microsoft.com/office/drawing/2010/main"/>
            </a:ext>
          </a:extLst>
        </p:spPr>
      </p:pic>
      <p:pic>
        <p:nvPicPr>
          <p:cNvPr id="24" name="Picture 23"/>
          <p:cNvPicPr/>
          <p:nvPr/>
        </p:nvPicPr>
        <p:blipFill rotWithShape="1">
          <a:blip r:embed="rId3">
            <a:extLst>
              <a:ext uri="{28A0092B-C50C-407E-A947-70E740481C1C}">
                <a14:useLocalDpi xmlns:a14="http://schemas.microsoft.com/office/drawing/2010/main" val="0"/>
              </a:ext>
            </a:extLst>
          </a:blip>
          <a:srcRect l="43130" t="8900" r="44241" b="67403"/>
          <a:stretch/>
        </p:blipFill>
        <p:spPr bwMode="auto">
          <a:xfrm>
            <a:off x="5617727" y="1954862"/>
            <a:ext cx="722630" cy="762635"/>
          </a:xfrm>
          <a:prstGeom prst="rect">
            <a:avLst/>
          </a:prstGeom>
          <a:ln>
            <a:noFill/>
          </a:ln>
          <a:effectLst>
            <a:softEdge rad="31750"/>
          </a:effectLst>
          <a:extLst>
            <a:ext uri="{53640926-AAD7-44D8-BBD7-CCE9431645EC}">
              <a14:shadowObscured xmlns:a14="http://schemas.microsoft.com/office/drawing/2010/main"/>
            </a:ext>
          </a:extLst>
        </p:spPr>
      </p:pic>
      <p:sp>
        <p:nvSpPr>
          <p:cNvPr id="25" name="Rectangle 24"/>
          <p:cNvSpPr/>
          <p:nvPr/>
        </p:nvSpPr>
        <p:spPr>
          <a:xfrm>
            <a:off x="2931042" y="2618700"/>
            <a:ext cx="6096000" cy="1046440"/>
          </a:xfrm>
          <a:prstGeom prst="rect">
            <a:avLst/>
          </a:prstGeom>
        </p:spPr>
        <p:txBody>
          <a:bodyPr>
            <a:spAutoFit/>
          </a:bodyPr>
          <a:lstStyle/>
          <a:p>
            <a:pPr algn="ctr">
              <a:spcAft>
                <a:spcPts val="0"/>
              </a:spcAft>
            </a:pPr>
            <a:r>
              <a:rPr lang="en-AU" sz="4400" b="1" spc="-50" dirty="0">
                <a:solidFill>
                  <a:srgbClr val="F4B083"/>
                </a:solidFill>
                <a:effectLst/>
                <a:latin typeface="Calibri Light" panose="020F0302020204030204" pitchFamily="34" charset="0"/>
                <a:ea typeface="Times New Roman" panose="02020603050405020304" pitchFamily="18" charset="0"/>
                <a:cs typeface="Times New Roman" panose="02020603050405020304" pitchFamily="18" charset="0"/>
              </a:rPr>
              <a:t>Voice Biometric</a:t>
            </a:r>
            <a:endParaRPr lang="en-IN" sz="3600" spc="-5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ctr">
              <a:spcAft>
                <a:spcPts val="800"/>
              </a:spcAft>
            </a:pPr>
            <a:r>
              <a:rPr lang="en-AU" b="1" dirty="0">
                <a:solidFill>
                  <a:srgbClr val="FFD966"/>
                </a:solidFill>
                <a:effectLst/>
                <a:latin typeface="Calibri Light" panose="020F0302020204030204" pitchFamily="34" charset="0"/>
                <a:ea typeface="Times New Roman" panose="02020603050405020304" pitchFamily="18" charset="0"/>
                <a:cs typeface="Times New Roman" panose="02020603050405020304" pitchFamily="18" charset="0"/>
              </a:rPr>
              <a:t>Solution for SBI Innovate 2022</a:t>
            </a:r>
            <a:endParaRPr lang="en-IN" sz="14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92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0" y="171555"/>
            <a:ext cx="12192000" cy="680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0004FA"/>
                </a:solidFill>
                <a:latin typeface="+mn-lt"/>
              </a:rPr>
              <a:t>Training: Enhancing Voiceprint</a:t>
            </a:r>
            <a:endParaRPr lang="en-IN" sz="3200" dirty="0">
              <a:solidFill>
                <a:srgbClr val="0004FA"/>
              </a:solidFill>
              <a:latin typeface="+mn-lt"/>
            </a:endParaRPr>
          </a:p>
        </p:txBody>
      </p:sp>
      <p:sp>
        <p:nvSpPr>
          <p:cNvPr id="6" name="Rectangle 5"/>
          <p:cNvSpPr/>
          <p:nvPr/>
        </p:nvSpPr>
        <p:spPr>
          <a:xfrm>
            <a:off x="402264" y="1587163"/>
            <a:ext cx="11387471" cy="1015663"/>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In the authentication phase if the voice sample being verified is accepted, the feature vectors of the this new sample are again used to </a:t>
            </a:r>
            <a:r>
              <a:rPr lang="en-US" sz="2000" b="1" dirty="0">
                <a:latin typeface="Calibri" panose="020F0502020204030204" pitchFamily="34" charset="0"/>
                <a:cs typeface="Calibri" panose="020F0502020204030204" pitchFamily="34" charset="0"/>
              </a:rPr>
              <a:t>train the existing model of the user to enhance the Voiceprint of the user</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This means, that the accuracy should keep on increasing.</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9032" y="3777105"/>
            <a:ext cx="2424223" cy="1818167"/>
          </a:xfrm>
          <a:prstGeom prst="rect">
            <a:avLst/>
          </a:prstGeom>
        </p:spPr>
      </p:pic>
      <p:cxnSp>
        <p:nvCxnSpPr>
          <p:cNvPr id="10" name="Elbow Connector 9"/>
          <p:cNvCxnSpPr>
            <a:stCxn id="7" idx="0"/>
          </p:cNvCxnSpPr>
          <p:nvPr/>
        </p:nvCxnSpPr>
        <p:spPr>
          <a:xfrm rot="16200000" flipH="1">
            <a:off x="5986097" y="1452152"/>
            <a:ext cx="272968" cy="4922874"/>
          </a:xfrm>
          <a:prstGeom prst="bentConnector3">
            <a:avLst>
              <a:gd name="adj1" fmla="val -83746"/>
            </a:avLst>
          </a:prstGeom>
          <a:ln>
            <a:tailEnd type="triangle"/>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rot="16200000" flipV="1">
            <a:off x="6083530" y="3176365"/>
            <a:ext cx="163159" cy="4837814"/>
          </a:xfrm>
          <a:prstGeom prst="bentConnector3">
            <a:avLst>
              <a:gd name="adj1" fmla="val -140109"/>
            </a:avLst>
          </a:prstGeom>
          <a:ln>
            <a:tailEnd type="triangle"/>
          </a:ln>
        </p:spPr>
        <p:style>
          <a:lnRef idx="3">
            <a:schemeClr val="dk1"/>
          </a:lnRef>
          <a:fillRef idx="0">
            <a:schemeClr val="dk1"/>
          </a:fillRef>
          <a:effectRef idx="2">
            <a:schemeClr val="dk1"/>
          </a:effectRef>
          <a:fontRef idx="minor">
            <a:schemeClr val="tx1"/>
          </a:fontRef>
        </p:style>
      </p:cxn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6526" y="4050072"/>
            <a:ext cx="1569301" cy="1569301"/>
          </a:xfrm>
          <a:prstGeom prst="rect">
            <a:avLst/>
          </a:prstGeom>
        </p:spPr>
      </p:pic>
      <p:sp>
        <p:nvSpPr>
          <p:cNvPr id="8" name="TextBox 7">
            <a:extLst>
              <a:ext uri="{FF2B5EF4-FFF2-40B4-BE49-F238E27FC236}">
                <a16:creationId xmlns="" xmlns:a16="http://schemas.microsoft.com/office/drawing/2014/main" id="{AE2C4E29-05FB-1A05-A1DF-4EBA116AF861}"/>
              </a:ext>
            </a:extLst>
          </p:cNvPr>
          <p:cNvSpPr txBox="1"/>
          <p:nvPr/>
        </p:nvSpPr>
        <p:spPr>
          <a:xfrm>
            <a:off x="5215383" y="5937057"/>
            <a:ext cx="1761231" cy="276999"/>
          </a:xfrm>
          <a:prstGeom prst="rect">
            <a:avLst/>
          </a:prstGeom>
          <a:noFill/>
        </p:spPr>
        <p:txBody>
          <a:bodyPr wrap="square" rtlCol="0">
            <a:spAutoFit/>
          </a:bodyPr>
          <a:lstStyle/>
          <a:p>
            <a:r>
              <a:rPr lang="en-US" sz="1200" b="1" dirty="0" smtClean="0">
                <a:latin typeface="Calibri" panose="020F0502020204030204" pitchFamily="34" charset="0"/>
                <a:cs typeface="Calibri" panose="020F0502020204030204" pitchFamily="34" charset="0"/>
              </a:rPr>
              <a:t>Voiceprint Enhancement</a:t>
            </a:r>
            <a:endParaRPr lang="en-IN" sz="1200" b="1"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 xmlns:a16="http://schemas.microsoft.com/office/drawing/2014/main" id="{AE2C4E29-05FB-1A05-A1DF-4EBA116AF861}"/>
              </a:ext>
            </a:extLst>
          </p:cNvPr>
          <p:cNvSpPr txBox="1"/>
          <p:nvPr/>
        </p:nvSpPr>
        <p:spPr>
          <a:xfrm>
            <a:off x="5542418" y="3248976"/>
            <a:ext cx="1154943" cy="276999"/>
          </a:xfrm>
          <a:prstGeom prst="rect">
            <a:avLst/>
          </a:prstGeom>
          <a:noFill/>
        </p:spPr>
        <p:txBody>
          <a:bodyPr wrap="square" rtlCol="0">
            <a:spAutoFit/>
          </a:bodyPr>
          <a:lstStyle/>
          <a:p>
            <a:r>
              <a:rPr lang="en-US" sz="1200" b="1" dirty="0" smtClean="0">
                <a:latin typeface="Calibri" panose="020F0502020204030204" pitchFamily="34" charset="0"/>
                <a:cs typeface="Calibri" panose="020F0502020204030204" pitchFamily="34" charset="0"/>
              </a:rPr>
              <a:t>Authentication</a:t>
            </a:r>
            <a:endParaRPr lang="en-IN"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069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C3FCAE-43EC-66DF-8D2D-5A52CDBF40E8}"/>
              </a:ext>
            </a:extLst>
          </p:cNvPr>
          <p:cNvSpPr>
            <a:spLocks noGrp="1"/>
          </p:cNvSpPr>
          <p:nvPr>
            <p:ph type="title"/>
          </p:nvPr>
        </p:nvSpPr>
        <p:spPr>
          <a:xfrm>
            <a:off x="0" y="171555"/>
            <a:ext cx="12192000" cy="680484"/>
          </a:xfrm>
        </p:spPr>
        <p:txBody>
          <a:bodyPr>
            <a:normAutofit/>
          </a:bodyPr>
          <a:lstStyle/>
          <a:p>
            <a:pPr algn="ctr"/>
            <a:r>
              <a:rPr lang="en-US" sz="3200" dirty="0">
                <a:solidFill>
                  <a:srgbClr val="0004FA"/>
                </a:solidFill>
                <a:latin typeface="+mn-lt"/>
              </a:rPr>
              <a:t>Future Work/ Enhancements</a:t>
            </a:r>
            <a:endParaRPr lang="en-IN" sz="3200" dirty="0">
              <a:solidFill>
                <a:srgbClr val="0004FA"/>
              </a:solidFill>
              <a:latin typeface="+mn-lt"/>
            </a:endParaRPr>
          </a:p>
        </p:txBody>
      </p:sp>
      <p:sp>
        <p:nvSpPr>
          <p:cNvPr id="4" name="Rectangle 3">
            <a:extLst>
              <a:ext uri="{FF2B5EF4-FFF2-40B4-BE49-F238E27FC236}">
                <a16:creationId xmlns="" xmlns:a16="http://schemas.microsoft.com/office/drawing/2014/main" id="{72EB70A2-79FA-91E8-9B3F-36768DB89071}"/>
              </a:ext>
            </a:extLst>
          </p:cNvPr>
          <p:cNvSpPr/>
          <p:nvPr/>
        </p:nvSpPr>
        <p:spPr>
          <a:xfrm>
            <a:off x="6096000" y="4077470"/>
            <a:ext cx="4917613" cy="2369880"/>
          </a:xfrm>
          <a:prstGeom prst="rect">
            <a:avLst/>
          </a:prstGeom>
        </p:spPr>
        <p:txBody>
          <a:bodyPr wrap="square">
            <a:spAutoFit/>
          </a:bodyPr>
          <a:lstStyle/>
          <a:p>
            <a:pPr algn="ctr"/>
            <a:r>
              <a:rPr lang="en-US" sz="2400" b="1" dirty="0">
                <a:solidFill>
                  <a:schemeClr val="tx1">
                    <a:lumMod val="50000"/>
                    <a:lumOff val="50000"/>
                  </a:schemeClr>
                </a:solidFill>
                <a:latin typeface="Calibri" panose="020F0502020204030204" pitchFamily="34" charset="0"/>
                <a:cs typeface="Calibri" panose="020F0502020204030204" pitchFamily="34" charset="0"/>
              </a:rPr>
              <a:t>Use of Blockchain-based Biometric Storage</a:t>
            </a:r>
            <a:r>
              <a:rPr lang="en-US" sz="2400" dirty="0">
                <a:solidFill>
                  <a:schemeClr val="tx1">
                    <a:lumMod val="50000"/>
                    <a:lumOff val="50000"/>
                  </a:schemeClr>
                </a:solidFill>
                <a:latin typeface="Calibri" panose="020F0502020204030204" pitchFamily="34" charset="0"/>
                <a:cs typeface="Calibri" panose="020F0502020204030204" pitchFamily="34" charset="0"/>
              </a:rPr>
              <a:t> </a:t>
            </a:r>
            <a:r>
              <a:rPr lang="en-US" sz="2000" dirty="0">
                <a:solidFill>
                  <a:srgbClr val="2E2E2E"/>
                </a:solidFill>
                <a:latin typeface="NexusSerif"/>
                <a:cs typeface="Calibri" panose="020F0502020204030204" pitchFamily="34" charset="0"/>
              </a:rPr>
              <a:t>to en</a:t>
            </a:r>
            <a:r>
              <a:rPr lang="en-US" sz="2000" b="0" i="0" dirty="0">
                <a:solidFill>
                  <a:srgbClr val="2E2E2E"/>
                </a:solidFill>
                <a:effectLst/>
                <a:latin typeface="NexusSerif"/>
              </a:rPr>
              <a:t>hance security of biometric information through blockchain-based distributed management.  </a:t>
            </a:r>
            <a:r>
              <a:rPr lang="en-US" sz="2000" dirty="0">
                <a:solidFill>
                  <a:srgbClr val="2E2E2E"/>
                </a:solidFill>
                <a:latin typeface="NexusSerif"/>
              </a:rPr>
              <a:t>The template can be fragmented</a:t>
            </a:r>
            <a:r>
              <a:rPr lang="en-US" sz="2000" b="0" i="0" dirty="0">
                <a:solidFill>
                  <a:srgbClr val="2E2E2E"/>
                </a:solidFill>
                <a:effectLst/>
                <a:latin typeface="NexusSerif"/>
              </a:rPr>
              <a:t> and stored on different blockchain nodes so that there is no single point of vulnerability.</a:t>
            </a:r>
            <a:endParaRPr lang="en-US" sz="20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 xmlns:a16="http://schemas.microsoft.com/office/drawing/2014/main" id="{EAD8E692-FCF4-9B6E-5AA9-D8CD6C48B4AB}"/>
              </a:ext>
            </a:extLst>
          </p:cNvPr>
          <p:cNvSpPr/>
          <p:nvPr/>
        </p:nvSpPr>
        <p:spPr>
          <a:xfrm>
            <a:off x="1408105" y="4139026"/>
            <a:ext cx="3825747" cy="2308324"/>
          </a:xfrm>
          <a:prstGeom prst="rect">
            <a:avLst/>
          </a:prstGeom>
        </p:spPr>
        <p:txBody>
          <a:bodyPr wrap="square">
            <a:spAutoFit/>
          </a:bodyPr>
          <a:lstStyle/>
          <a:p>
            <a:pPr algn="ctr"/>
            <a:r>
              <a:rPr lang="en-US" sz="2400" b="1" dirty="0">
                <a:solidFill>
                  <a:schemeClr val="tx1">
                    <a:lumMod val="50000"/>
                    <a:lumOff val="50000"/>
                  </a:schemeClr>
                </a:solidFill>
                <a:latin typeface="Calibri" panose="020F0502020204030204" pitchFamily="34" charset="0"/>
                <a:cs typeface="Calibri" panose="020F0502020204030204" pitchFamily="34" charset="0"/>
              </a:rPr>
              <a:t>Use of Deep Learning </a:t>
            </a:r>
            <a:r>
              <a:rPr lang="en-US" sz="2000" dirty="0">
                <a:solidFill>
                  <a:srgbClr val="2E2E2E"/>
                </a:solidFill>
                <a:latin typeface="NexusSerif"/>
                <a:cs typeface="Calibri" panose="020F0502020204030204" pitchFamily="34" charset="0"/>
              </a:rPr>
              <a:t>by fitting</a:t>
            </a:r>
            <a:r>
              <a:rPr lang="en-US" sz="2000" dirty="0">
                <a:solidFill>
                  <a:srgbClr val="2E2E2E"/>
                </a:solidFill>
                <a:latin typeface="NexusSerif"/>
              </a:rPr>
              <a:t> a Convolutional Neural Network to spectrograms of short audio segments of speaker utterances to perform end-to-end feature extraction and speaker recognition.</a:t>
            </a:r>
          </a:p>
        </p:txBody>
      </p:sp>
      <p:pic>
        <p:nvPicPr>
          <p:cNvPr id="9" name="Picture 8">
            <a:extLst>
              <a:ext uri="{FF2B5EF4-FFF2-40B4-BE49-F238E27FC236}">
                <a16:creationId xmlns="" xmlns:a16="http://schemas.microsoft.com/office/drawing/2014/main" id="{DD98F65B-9F8E-A344-7D5D-995F38580800}"/>
              </a:ext>
            </a:extLst>
          </p:cNvPr>
          <p:cNvPicPr>
            <a:picLocks noChangeAspect="1"/>
          </p:cNvPicPr>
          <p:nvPr/>
        </p:nvPicPr>
        <p:blipFill rotWithShape="1">
          <a:blip r:embed="rId2">
            <a:extLst>
              <a:ext uri="{28A0092B-C50C-407E-A947-70E740481C1C}">
                <a14:useLocalDpi xmlns:a14="http://schemas.microsoft.com/office/drawing/2010/main" val="0"/>
              </a:ext>
            </a:extLst>
          </a:blip>
          <a:srcRect l="13417" r="14948"/>
          <a:stretch/>
        </p:blipFill>
        <p:spPr>
          <a:xfrm>
            <a:off x="2228052" y="1638974"/>
            <a:ext cx="2185852" cy="216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 xmlns:a16="http://schemas.microsoft.com/office/drawing/2014/main" id="{BDCDDE28-3537-64E6-123A-FBCFDE3976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1131" r="3774"/>
          <a:stretch/>
        </p:blipFill>
        <p:spPr>
          <a:xfrm>
            <a:off x="7016095" y="1638974"/>
            <a:ext cx="2699657" cy="216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17989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pic>
        <p:nvPicPr>
          <p:cNvPr id="10" name="Picture 9"/>
          <p:cNvPicPr/>
          <p:nvPr/>
        </p:nvPicPr>
        <p:blipFill rotWithShape="1">
          <a:blip r:embed="rId2">
            <a:extLst>
              <a:ext uri="{28A0092B-C50C-407E-A947-70E740481C1C}">
                <a14:useLocalDpi xmlns:a14="http://schemas.microsoft.com/office/drawing/2010/main" val="0"/>
              </a:ext>
            </a:extLst>
          </a:blip>
          <a:srcRect l="10479" t="13980" r="60208" b="63593"/>
          <a:stretch/>
        </p:blipFill>
        <p:spPr bwMode="auto">
          <a:xfrm>
            <a:off x="8878570" y="5414010"/>
            <a:ext cx="1678305" cy="721995"/>
          </a:xfrm>
          <a:prstGeom prst="rect">
            <a:avLst/>
          </a:prstGeom>
          <a:ln>
            <a:noFill/>
          </a:ln>
          <a:extLst>
            <a:ext uri="{53640926-AAD7-44D8-BBD7-CCE9431645EC}">
              <a14:shadowObscured xmlns:a14="http://schemas.microsoft.com/office/drawing/2010/main"/>
            </a:ext>
          </a:extLst>
        </p:spPr>
      </p:pic>
      <p:pic>
        <p:nvPicPr>
          <p:cNvPr id="11" name="Picture 10"/>
          <p:cNvPicPr/>
          <p:nvPr/>
        </p:nvPicPr>
        <p:blipFill rotWithShape="1">
          <a:blip r:embed="rId2">
            <a:extLst>
              <a:ext uri="{28A0092B-C50C-407E-A947-70E740481C1C}">
                <a14:useLocalDpi xmlns:a14="http://schemas.microsoft.com/office/drawing/2010/main" val="0"/>
              </a:ext>
            </a:extLst>
          </a:blip>
          <a:srcRect l="10479" t="13980" r="60208" b="63593"/>
          <a:stretch/>
        </p:blipFill>
        <p:spPr bwMode="auto">
          <a:xfrm flipH="1">
            <a:off x="10513695" y="5414010"/>
            <a:ext cx="1678305" cy="721995"/>
          </a:xfrm>
          <a:prstGeom prst="rect">
            <a:avLst/>
          </a:prstGeom>
          <a:ln>
            <a:noFill/>
          </a:ln>
          <a:extLst>
            <a:ext uri="{53640926-AAD7-44D8-BBD7-CCE9431645EC}">
              <a14:shadowObscured xmlns:a14="http://schemas.microsoft.com/office/drawing/2010/main"/>
            </a:ext>
          </a:extLst>
        </p:spPr>
      </p:pic>
      <p:pic>
        <p:nvPicPr>
          <p:cNvPr id="19" name="Picture 18"/>
          <p:cNvPicPr/>
          <p:nvPr/>
        </p:nvPicPr>
        <p:blipFill rotWithShape="1">
          <a:blip r:embed="rId2">
            <a:extLst>
              <a:ext uri="{28A0092B-C50C-407E-A947-70E740481C1C}">
                <a14:useLocalDpi xmlns:a14="http://schemas.microsoft.com/office/drawing/2010/main" val="0"/>
              </a:ext>
            </a:extLst>
          </a:blip>
          <a:srcRect l="10479" t="13980" r="60208" b="63593"/>
          <a:stretch/>
        </p:blipFill>
        <p:spPr bwMode="auto">
          <a:xfrm>
            <a:off x="0" y="721995"/>
            <a:ext cx="1678305" cy="721995"/>
          </a:xfrm>
          <a:prstGeom prst="rect">
            <a:avLst/>
          </a:prstGeom>
          <a:ln>
            <a:noFill/>
          </a:ln>
          <a:extLst>
            <a:ext uri="{53640926-AAD7-44D8-BBD7-CCE9431645EC}">
              <a14:shadowObscured xmlns:a14="http://schemas.microsoft.com/office/drawing/2010/main"/>
            </a:ext>
          </a:extLst>
        </p:spPr>
      </p:pic>
      <p:pic>
        <p:nvPicPr>
          <p:cNvPr id="20" name="Picture 19"/>
          <p:cNvPicPr/>
          <p:nvPr/>
        </p:nvPicPr>
        <p:blipFill rotWithShape="1">
          <a:blip r:embed="rId2">
            <a:extLst>
              <a:ext uri="{28A0092B-C50C-407E-A947-70E740481C1C}">
                <a14:useLocalDpi xmlns:a14="http://schemas.microsoft.com/office/drawing/2010/main" val="0"/>
              </a:ext>
            </a:extLst>
          </a:blip>
          <a:srcRect l="10479" t="13980" r="60208" b="63593"/>
          <a:stretch/>
        </p:blipFill>
        <p:spPr bwMode="auto">
          <a:xfrm flipH="1">
            <a:off x="1635125" y="721995"/>
            <a:ext cx="1678305" cy="721995"/>
          </a:xfrm>
          <a:prstGeom prst="rect">
            <a:avLst/>
          </a:prstGeom>
          <a:ln>
            <a:noFill/>
          </a:ln>
          <a:extLst>
            <a:ext uri="{53640926-AAD7-44D8-BBD7-CCE9431645EC}">
              <a14:shadowObscured xmlns:a14="http://schemas.microsoft.com/office/drawing/2010/main"/>
            </a:ext>
          </a:extLst>
        </p:spPr>
      </p:pic>
      <p:pic>
        <p:nvPicPr>
          <p:cNvPr id="24" name="Picture 23"/>
          <p:cNvPicPr/>
          <p:nvPr/>
        </p:nvPicPr>
        <p:blipFill rotWithShape="1">
          <a:blip r:embed="rId3">
            <a:extLst>
              <a:ext uri="{28A0092B-C50C-407E-A947-70E740481C1C}">
                <a14:useLocalDpi xmlns:a14="http://schemas.microsoft.com/office/drawing/2010/main" val="0"/>
              </a:ext>
            </a:extLst>
          </a:blip>
          <a:srcRect l="43130" t="8900" r="44241" b="67403"/>
          <a:stretch/>
        </p:blipFill>
        <p:spPr bwMode="auto">
          <a:xfrm>
            <a:off x="5617727" y="1954862"/>
            <a:ext cx="722630" cy="762635"/>
          </a:xfrm>
          <a:prstGeom prst="rect">
            <a:avLst/>
          </a:prstGeom>
          <a:ln>
            <a:noFill/>
          </a:ln>
          <a:effectLst>
            <a:softEdge rad="31750"/>
          </a:effectLst>
          <a:extLst>
            <a:ext uri="{53640926-AAD7-44D8-BBD7-CCE9431645EC}">
              <a14:shadowObscured xmlns:a14="http://schemas.microsoft.com/office/drawing/2010/main"/>
            </a:ext>
          </a:extLst>
        </p:spPr>
      </p:pic>
      <p:sp>
        <p:nvSpPr>
          <p:cNvPr id="25" name="Rectangle 24"/>
          <p:cNvSpPr/>
          <p:nvPr/>
        </p:nvSpPr>
        <p:spPr>
          <a:xfrm>
            <a:off x="2931042" y="2717497"/>
            <a:ext cx="6096000" cy="769441"/>
          </a:xfrm>
          <a:prstGeom prst="rect">
            <a:avLst/>
          </a:prstGeom>
        </p:spPr>
        <p:txBody>
          <a:bodyPr>
            <a:spAutoFit/>
          </a:bodyPr>
          <a:lstStyle/>
          <a:p>
            <a:pPr algn="ctr">
              <a:spcAft>
                <a:spcPts val="0"/>
              </a:spcAft>
            </a:pPr>
            <a:r>
              <a:rPr lang="en-AU" sz="4400" b="1" spc="-50" dirty="0">
                <a:solidFill>
                  <a:srgbClr val="F4B083"/>
                </a:solidFill>
                <a:latin typeface="Calibri Light" panose="020F0302020204030204" pitchFamily="34" charset="0"/>
                <a:ea typeface="Times New Roman" panose="02020603050405020304" pitchFamily="18" charset="0"/>
                <a:cs typeface="Times New Roman" panose="02020603050405020304" pitchFamily="18" charset="0"/>
              </a:rPr>
              <a:t>Thank You</a:t>
            </a:r>
            <a:endParaRPr lang="en-IN" sz="3600" spc="-5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0" y="4490865"/>
            <a:ext cx="6952735" cy="2298514"/>
          </a:xfrm>
          <a:prstGeom prst="rect">
            <a:avLst/>
          </a:prstGeom>
        </p:spPr>
        <p:txBody>
          <a:bodyPr wrap="square">
            <a:spAutoFit/>
          </a:bodyPr>
          <a:lstStyle/>
          <a:p>
            <a:pPr>
              <a:lnSpc>
                <a:spcPct val="107000"/>
              </a:lnSpc>
              <a:spcAft>
                <a:spcPts val="800"/>
              </a:spcAft>
            </a:pPr>
            <a:r>
              <a:rPr lang="en-AU" sz="1600" dirty="0">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Version: </a:t>
            </a:r>
            <a:r>
              <a:rPr lang="en-AU" sz="1600" dirty="0" smtClean="0">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2.00</a:t>
            </a:r>
            <a:endParaRPr lang="en-AU" sz="1600" dirty="0">
              <a:solidFill>
                <a:srgbClr val="D9E2F3"/>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AU" sz="1600" dirty="0">
                <a:solidFill>
                  <a:srgbClr val="D9E2F3"/>
                </a:solidFill>
                <a:latin typeface="Calibri" panose="020F0502020204030204" pitchFamily="34" charset="0"/>
                <a:ea typeface="Times New Roman" panose="02020603050405020304" pitchFamily="18" charset="0"/>
                <a:cs typeface="Calibri" panose="020F0502020204030204" pitchFamily="34" charset="0"/>
              </a:rPr>
              <a:t>Team: Ingenious </a:t>
            </a:r>
            <a:endParaRPr lang="en-IN" sz="12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AU" sz="1600" dirty="0">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Members: </a:t>
            </a:r>
            <a:endParaRPr lang="en-IN" sz="1200" dirty="0">
              <a:effectLst/>
              <a:latin typeface="Calibri" panose="020F0502020204030204" pitchFamily="34" charset="0"/>
              <a:ea typeface="Times New Roman" panose="02020603050405020304" pitchFamily="18" charset="0"/>
              <a:cs typeface="Calibri" panose="020F0502020204030204" pitchFamily="34" charset="0"/>
            </a:endParaRPr>
          </a:p>
          <a:p>
            <a:r>
              <a:rPr lang="en-AU" sz="1600" dirty="0" smtClean="0">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Name:		</a:t>
            </a:r>
            <a:r>
              <a:rPr lang="en-AU" sz="1600" dirty="0" err="1" smtClean="0">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Shivani</a:t>
            </a:r>
            <a:r>
              <a:rPr lang="en-AU" sz="1600" dirty="0" smtClean="0">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 </a:t>
            </a:r>
            <a:r>
              <a:rPr lang="en-AU" sz="1600" dirty="0" err="1">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Tyagi</a:t>
            </a:r>
            <a:r>
              <a:rPr lang="en-AU" sz="1600" dirty="0">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		</a:t>
            </a:r>
            <a:r>
              <a:rPr lang="en-AU" sz="1600" dirty="0" err="1">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Divya</a:t>
            </a:r>
            <a:r>
              <a:rPr lang="en-AU" sz="1600" dirty="0">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 Gupta</a:t>
            </a:r>
          </a:p>
          <a:p>
            <a:r>
              <a:rPr lang="en-AU" sz="1400" dirty="0" smtClean="0">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Designation:		Asst</a:t>
            </a:r>
            <a:r>
              <a:rPr lang="en-AU" sz="1400" dirty="0">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 Manager (Systems)	</a:t>
            </a:r>
            <a:r>
              <a:rPr lang="en-AU" sz="1400" dirty="0" smtClean="0">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	Asst</a:t>
            </a:r>
            <a:r>
              <a:rPr lang="en-AU" sz="1400" dirty="0">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 Manager (Systems)</a:t>
            </a:r>
          </a:p>
          <a:p>
            <a:r>
              <a:rPr lang="en-AU" sz="1400" dirty="0" smtClean="0">
                <a:solidFill>
                  <a:srgbClr val="D9E2F3"/>
                </a:solidFill>
                <a:latin typeface="Calibri" panose="020F0502020204030204" pitchFamily="34" charset="0"/>
                <a:ea typeface="Times New Roman" panose="02020603050405020304" pitchFamily="18" charset="0"/>
                <a:cs typeface="Calibri" panose="020F0502020204030204" pitchFamily="34" charset="0"/>
              </a:rPr>
              <a:t>Company:		</a:t>
            </a:r>
            <a:r>
              <a:rPr lang="en-AU" sz="1400" dirty="0" smtClean="0">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SBI </a:t>
            </a:r>
            <a:r>
              <a:rPr lang="en-AU" sz="1400" dirty="0">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 GITC			SBI </a:t>
            </a:r>
            <a:r>
              <a:rPr lang="en-AU" sz="1400" dirty="0" smtClean="0">
                <a:solidFill>
                  <a:srgbClr val="D9E2F3"/>
                </a:solidFill>
                <a:effectLst/>
                <a:latin typeface="Calibri" panose="020F0502020204030204" pitchFamily="34" charset="0"/>
                <a:ea typeface="Times New Roman" panose="02020603050405020304" pitchFamily="18" charset="0"/>
                <a:cs typeface="Calibri" panose="020F0502020204030204" pitchFamily="34" charset="0"/>
              </a:rPr>
              <a:t>– GITC</a:t>
            </a:r>
          </a:p>
          <a:p>
            <a:r>
              <a:rPr lang="en-AU" sz="1400" dirty="0" smtClean="0">
                <a:solidFill>
                  <a:srgbClr val="D9E2F3"/>
                </a:solidFill>
                <a:latin typeface="Calibri" panose="020F0502020204030204" pitchFamily="34" charset="0"/>
                <a:ea typeface="Times New Roman" panose="02020603050405020304" pitchFamily="18" charset="0"/>
                <a:cs typeface="Calibri" panose="020F0502020204030204" pitchFamily="34" charset="0"/>
              </a:rPr>
              <a:t>Mob: 		9810807077			8360670689</a:t>
            </a:r>
          </a:p>
          <a:p>
            <a:r>
              <a:rPr lang="en-AU" sz="1400" dirty="0" smtClean="0">
                <a:solidFill>
                  <a:srgbClr val="D9E2F3"/>
                </a:solidFill>
                <a:latin typeface="Calibri" panose="020F0502020204030204" pitchFamily="34" charset="0"/>
                <a:ea typeface="Times New Roman" panose="02020603050405020304" pitchFamily="18" charset="0"/>
                <a:cs typeface="Calibri" panose="020F0502020204030204" pitchFamily="34" charset="0"/>
              </a:rPr>
              <a:t>Email: 		st.tyagishivani@gmail.com</a:t>
            </a:r>
            <a:r>
              <a:rPr lang="en-AU" sz="1400" dirty="0">
                <a:solidFill>
                  <a:srgbClr val="D9E2F3"/>
                </a:solidFill>
                <a:latin typeface="Calibri" panose="020F0502020204030204" pitchFamily="34" charset="0"/>
                <a:ea typeface="Times New Roman" panose="02020603050405020304" pitchFamily="18" charset="0"/>
                <a:cs typeface="Calibri" panose="020F0502020204030204" pitchFamily="34" charset="0"/>
              </a:rPr>
              <a:t>	</a:t>
            </a:r>
            <a:r>
              <a:rPr lang="en-AU" sz="1400" dirty="0" smtClean="0">
                <a:solidFill>
                  <a:srgbClr val="D9E2F3"/>
                </a:solidFill>
                <a:latin typeface="Calibri" panose="020F0502020204030204" pitchFamily="34" charset="0"/>
                <a:ea typeface="Times New Roman" panose="02020603050405020304" pitchFamily="18" charset="0"/>
                <a:cs typeface="Calibri" panose="020F0502020204030204" pitchFamily="34" charset="0"/>
              </a:rPr>
              <a:t>diyyaguptauiet@gmail.com</a:t>
            </a:r>
            <a:endParaRPr lang="en-AU" sz="1400" dirty="0">
              <a:solidFill>
                <a:srgbClr val="D9E2F3"/>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84462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5683" y="1000894"/>
            <a:ext cx="11440633" cy="1746440"/>
          </a:xfrm>
          <a:prstGeom prst="rect">
            <a:avLst/>
          </a:prstGeom>
        </p:spPr>
        <p:txBody>
          <a:bodyPr wrap="square">
            <a:spAutoFit/>
          </a:bodyPr>
          <a:lstStyle/>
          <a:p>
            <a:pPr algn="ctr">
              <a:lnSpc>
                <a:spcPct val="107000"/>
              </a:lnSpc>
              <a:spcAft>
                <a:spcPts val="800"/>
              </a:spcAft>
            </a:pPr>
            <a:r>
              <a:rPr lang="en-AU" dirty="0">
                <a:solidFill>
                  <a:schemeClr val="tx1">
                    <a:lumMod val="50000"/>
                    <a:lumOff val="50000"/>
                  </a:schemeClr>
                </a:solidFill>
                <a:effectLst/>
                <a:latin typeface="Calibri" panose="020F0502020204030204" pitchFamily="34" charset="0"/>
                <a:ea typeface="Times New Roman" panose="02020603050405020304" pitchFamily="18" charset="0"/>
                <a:cs typeface="Calibri" panose="020F0502020204030204" pitchFamily="34" charset="0"/>
              </a:rPr>
              <a:t>“Biometrics” is the use of unique physical markers of an individual like fingerprints and iris.</a:t>
            </a:r>
            <a:endParaRPr lang="en-IN" sz="1400" dirty="0">
              <a:solidFill>
                <a:schemeClr val="tx1">
                  <a:lumMod val="50000"/>
                  <a:lumOff val="50000"/>
                </a:schemeClr>
              </a:solidFill>
              <a:effectLst/>
              <a:latin typeface="Calibri" panose="020F0502020204030204" pitchFamily="34" charset="0"/>
              <a:ea typeface="Times New Roman" panose="02020603050405020304" pitchFamily="18" charset="0"/>
              <a:cs typeface="Calibri" panose="020F0502020204030204" pitchFamily="34" charset="0"/>
            </a:endParaRPr>
          </a:p>
          <a:p>
            <a:pPr algn="ctr">
              <a:lnSpc>
                <a:spcPct val="107000"/>
              </a:lnSpc>
              <a:spcAft>
                <a:spcPts val="800"/>
              </a:spcAft>
            </a:pPr>
            <a:r>
              <a:rPr lang="en-AU" dirty="0">
                <a:solidFill>
                  <a:schemeClr val="tx1">
                    <a:lumMod val="50000"/>
                    <a:lumOff val="50000"/>
                  </a:schemeClr>
                </a:solidFill>
                <a:effectLst/>
                <a:latin typeface="Calibri" panose="020F0502020204030204" pitchFamily="34" charset="0"/>
                <a:ea typeface="Times New Roman" panose="02020603050405020304" pitchFamily="18" charset="0"/>
                <a:cs typeface="Calibri" panose="020F0502020204030204" pitchFamily="34" charset="0"/>
              </a:rPr>
              <a:t>Voice biometrics works according to the fact that human voice features are unique and correlate strongly to the physiological and behavioural qualities of how an individual creates speech. The result is a “</a:t>
            </a:r>
            <a:r>
              <a:rPr lang="en-AU" i="1" dirty="0">
                <a:solidFill>
                  <a:schemeClr val="tx1">
                    <a:lumMod val="50000"/>
                    <a:lumOff val="50000"/>
                  </a:schemeClr>
                </a:solidFill>
                <a:latin typeface="Calibri" panose="020F0502020204030204" pitchFamily="34" charset="0"/>
                <a:ea typeface="Times New Roman" panose="02020603050405020304" pitchFamily="18" charset="0"/>
                <a:cs typeface="Calibri" panose="020F0502020204030204" pitchFamily="34" charset="0"/>
              </a:rPr>
              <a:t>V</a:t>
            </a:r>
            <a:r>
              <a:rPr lang="en-AU" i="1" dirty="0">
                <a:solidFill>
                  <a:schemeClr val="tx1">
                    <a:lumMod val="50000"/>
                    <a:lumOff val="50000"/>
                  </a:schemeClr>
                </a:solidFill>
                <a:effectLst/>
                <a:latin typeface="Calibri" panose="020F0502020204030204" pitchFamily="34" charset="0"/>
                <a:ea typeface="Times New Roman" panose="02020603050405020304" pitchFamily="18" charset="0"/>
                <a:cs typeface="Calibri" panose="020F0502020204030204" pitchFamily="34" charset="0"/>
              </a:rPr>
              <a:t>oiceprint</a:t>
            </a:r>
            <a:r>
              <a:rPr lang="en-AU" dirty="0">
                <a:solidFill>
                  <a:schemeClr val="tx1">
                    <a:lumMod val="50000"/>
                    <a:lumOff val="50000"/>
                  </a:schemeClr>
                </a:solidFill>
                <a:effectLst/>
                <a:latin typeface="Calibri" panose="020F0502020204030204" pitchFamily="34" charset="0"/>
                <a:ea typeface="Times New Roman" panose="02020603050405020304" pitchFamily="18" charset="0"/>
                <a:cs typeface="Calibri" panose="020F0502020204030204" pitchFamily="34" charset="0"/>
              </a:rPr>
              <a:t>” analogous to a fingerprint which can be used for authentication.</a:t>
            </a:r>
            <a:endParaRPr lang="en-AU" sz="1400" dirty="0">
              <a:latin typeface="Calibri" panose="020F0502020204030204" pitchFamily="34" charset="0"/>
              <a:ea typeface="Times New Roman" panose="02020603050405020304" pitchFamily="18" charset="0"/>
              <a:cs typeface="Calibri" panose="020F0502020204030204" pitchFamily="34" charset="0"/>
            </a:endParaRPr>
          </a:p>
          <a:p>
            <a:pPr algn="ctr">
              <a:lnSpc>
                <a:spcPct val="107000"/>
              </a:lnSpc>
              <a:spcAft>
                <a:spcPts val="800"/>
              </a:spcAft>
            </a:pP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7" name="Title 2"/>
          <p:cNvSpPr>
            <a:spLocks noGrp="1"/>
          </p:cNvSpPr>
          <p:nvPr>
            <p:ph type="title"/>
          </p:nvPr>
        </p:nvSpPr>
        <p:spPr>
          <a:xfrm>
            <a:off x="0" y="171555"/>
            <a:ext cx="12192000" cy="680484"/>
          </a:xfrm>
        </p:spPr>
        <p:txBody>
          <a:bodyPr>
            <a:normAutofit/>
          </a:bodyPr>
          <a:lstStyle/>
          <a:p>
            <a:pPr algn="ctr"/>
            <a:r>
              <a:rPr lang="en-US" sz="3200" dirty="0">
                <a:solidFill>
                  <a:srgbClr val="0004FA"/>
                </a:solidFill>
                <a:latin typeface="+mn-lt"/>
              </a:rPr>
              <a:t>Overview</a:t>
            </a:r>
            <a:endParaRPr lang="en-IN" sz="3200" dirty="0">
              <a:solidFill>
                <a:srgbClr val="0004FA"/>
              </a:solidFill>
              <a:latin typeface="+mn-lt"/>
            </a:endParaRPr>
          </a:p>
        </p:txBody>
      </p:sp>
      <p:sp>
        <p:nvSpPr>
          <p:cNvPr id="8" name="Rectangle 7"/>
          <p:cNvSpPr/>
          <p:nvPr/>
        </p:nvSpPr>
        <p:spPr>
          <a:xfrm>
            <a:off x="375683" y="3993781"/>
            <a:ext cx="11440633" cy="2577244"/>
          </a:xfrm>
          <a:prstGeom prst="rect">
            <a:avLst/>
          </a:prstGeom>
          <a:solidFill>
            <a:srgbClr val="0000FF">
              <a:alpha val="20000"/>
            </a:srgbClr>
          </a:solidFill>
        </p:spPr>
        <p:txBody>
          <a:bodyPr wrap="square">
            <a:spAutoFit/>
          </a:bodyPr>
          <a:lstStyle/>
          <a:p>
            <a:pPr algn="ctr">
              <a:lnSpc>
                <a:spcPct val="107000"/>
              </a:lnSpc>
              <a:spcAft>
                <a:spcPts val="800"/>
              </a:spcAft>
            </a:pPr>
            <a:r>
              <a:rPr lang="en-AU" dirty="0">
                <a:effectLst/>
                <a:latin typeface="Calibri" panose="020F0502020204030204" pitchFamily="34" charset="0"/>
                <a:ea typeface="Times New Roman" panose="02020603050405020304" pitchFamily="18" charset="0"/>
                <a:cs typeface="Calibri" panose="020F0502020204030204" pitchFamily="34" charset="0"/>
              </a:rPr>
              <a:t>In our project, we are attempting the use of Voice Biometrics to </a:t>
            </a:r>
            <a:r>
              <a:rPr lang="en-AU" dirty="0">
                <a:latin typeface="Calibri" panose="020F0502020204030204" pitchFamily="34" charset="0"/>
                <a:ea typeface="Times New Roman" panose="02020603050405020304" pitchFamily="18" charset="0"/>
                <a:cs typeface="Calibri" panose="020F0502020204030204" pitchFamily="34" charset="0"/>
              </a:rPr>
              <a:t>verify the identity of a user simply by his/ her voice.</a:t>
            </a:r>
          </a:p>
          <a:p>
            <a:pPr algn="ctr">
              <a:lnSpc>
                <a:spcPct val="107000"/>
              </a:lnSpc>
              <a:spcAft>
                <a:spcPts val="800"/>
              </a:spcAft>
            </a:pPr>
            <a:endParaRPr lang="en-AU" dirty="0">
              <a:effectLst/>
              <a:latin typeface="Calibri" panose="020F0502020204030204" pitchFamily="34" charset="0"/>
              <a:ea typeface="Times New Roman" panose="02020603050405020304" pitchFamily="18" charset="0"/>
              <a:cs typeface="Calibri" panose="020F0502020204030204" pitchFamily="34" charset="0"/>
            </a:endParaRPr>
          </a:p>
          <a:p>
            <a:pPr algn="ctr">
              <a:lnSpc>
                <a:spcPct val="107000"/>
              </a:lnSpc>
              <a:spcAft>
                <a:spcPts val="800"/>
              </a:spcAft>
            </a:pPr>
            <a:r>
              <a:rPr lang="en-AU" dirty="0">
                <a:latin typeface="Calibri" panose="020F0502020204030204" pitchFamily="34" charset="0"/>
                <a:ea typeface="Times New Roman" panose="02020603050405020304" pitchFamily="18" charset="0"/>
                <a:cs typeface="Calibri" panose="020F0502020204030204" pitchFamily="34" charset="0"/>
              </a:rPr>
              <a:t>For this we have chosen certain models and mathematical computations to increase the accuracy of this process, implemented using Python and its library support.</a:t>
            </a:r>
          </a:p>
          <a:p>
            <a:pPr algn="ctr">
              <a:lnSpc>
                <a:spcPct val="107000"/>
              </a:lnSpc>
              <a:spcAft>
                <a:spcPts val="800"/>
              </a:spcAft>
            </a:pPr>
            <a:endParaRPr lang="en-AU" dirty="0">
              <a:effectLst/>
              <a:latin typeface="Calibri" panose="020F0502020204030204" pitchFamily="34" charset="0"/>
              <a:ea typeface="Times New Roman" panose="02020603050405020304" pitchFamily="18" charset="0"/>
              <a:cs typeface="Calibri" panose="020F0502020204030204" pitchFamily="34" charset="0"/>
            </a:endParaRPr>
          </a:p>
          <a:p>
            <a:pPr algn="ctr">
              <a:lnSpc>
                <a:spcPct val="107000"/>
              </a:lnSpc>
              <a:spcAft>
                <a:spcPts val="800"/>
              </a:spcAft>
            </a:pPr>
            <a:r>
              <a:rPr lang="en-AU" dirty="0">
                <a:latin typeface="Calibri" panose="020F0502020204030204" pitchFamily="34" charset="0"/>
                <a:ea typeface="Times New Roman" panose="02020603050405020304" pitchFamily="18" charset="0"/>
                <a:cs typeface="Calibri" panose="020F0502020204030204" pitchFamily="34" charset="0"/>
              </a:rPr>
              <a:t>Also, since an individual’s biometric is highly sensitive information, we are using encryption methods to store and process the biometric information.</a:t>
            </a:r>
            <a:endParaRPr lang="en-AU"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9" name="Picture 8"/>
          <p:cNvPicPr>
            <a:picLocks noChangeAspect="1"/>
          </p:cNvPicPr>
          <p:nvPr/>
        </p:nvPicPr>
        <p:blipFill>
          <a:blip r:embed="rId2"/>
          <a:stretch>
            <a:fillRect/>
          </a:stretch>
        </p:blipFill>
        <p:spPr>
          <a:xfrm>
            <a:off x="2824494" y="2650317"/>
            <a:ext cx="1549978" cy="1133488"/>
          </a:xfrm>
          <a:prstGeom prst="ellipse">
            <a:avLst/>
          </a:prstGeom>
          <a:ln>
            <a:noFill/>
          </a:ln>
          <a:effectLst>
            <a:softEdge rad="112500"/>
          </a:effectLst>
        </p:spPr>
      </p:pic>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5398238" y="2578217"/>
            <a:ext cx="1243194" cy="1261211"/>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5198" y="2731986"/>
            <a:ext cx="894011" cy="894011"/>
          </a:xfrm>
          <a:prstGeom prst="rect">
            <a:avLst/>
          </a:prstGeom>
        </p:spPr>
      </p:pic>
      <p:cxnSp>
        <p:nvCxnSpPr>
          <p:cNvPr id="14" name="Straight Arrow Connector 13"/>
          <p:cNvCxnSpPr/>
          <p:nvPr/>
        </p:nvCxnSpPr>
        <p:spPr>
          <a:xfrm>
            <a:off x="4438270" y="3257198"/>
            <a:ext cx="102376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6641432" y="3265435"/>
            <a:ext cx="102376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3832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69266"/>
            <a:ext cx="12192000" cy="680484"/>
          </a:xfrm>
        </p:spPr>
        <p:txBody>
          <a:bodyPr>
            <a:normAutofit/>
          </a:bodyPr>
          <a:lstStyle/>
          <a:p>
            <a:pPr algn="ctr"/>
            <a:r>
              <a:rPr lang="en-US" sz="3200" dirty="0" smtClean="0">
                <a:solidFill>
                  <a:srgbClr val="0004FA"/>
                </a:solidFill>
                <a:latin typeface="+mn-lt"/>
              </a:rPr>
              <a:t>Advantages of our approach:</a:t>
            </a:r>
            <a:endParaRPr lang="en-IN" sz="3200" dirty="0">
              <a:solidFill>
                <a:srgbClr val="0004FA"/>
              </a:solidFill>
              <a:latin typeface="+mn-lt"/>
            </a:endParaRPr>
          </a:p>
        </p:txBody>
      </p:sp>
      <p:sp>
        <p:nvSpPr>
          <p:cNvPr id="4" name="Rectangle 3"/>
          <p:cNvSpPr/>
          <p:nvPr/>
        </p:nvSpPr>
        <p:spPr>
          <a:xfrm>
            <a:off x="202999" y="4131638"/>
            <a:ext cx="2556678" cy="1015663"/>
          </a:xfrm>
          <a:prstGeom prst="rect">
            <a:avLst/>
          </a:prstGeom>
        </p:spPr>
        <p:txBody>
          <a:bodyPr wrap="square">
            <a:spAutoFit/>
          </a:bodyPr>
          <a:lstStyle/>
          <a:p>
            <a:r>
              <a:rPr lang="en-IN" sz="2000" dirty="0"/>
              <a:t>Signal enhancement and </a:t>
            </a:r>
            <a:r>
              <a:rPr lang="en-IN" sz="2000" dirty="0" smtClean="0"/>
              <a:t>modulation for better Voiceprint</a:t>
            </a:r>
            <a:endParaRPr lang="en-IN" sz="2000" dirty="0"/>
          </a:p>
        </p:txBody>
      </p:sp>
      <p:sp>
        <p:nvSpPr>
          <p:cNvPr id="5" name="Rectangle 4"/>
          <p:cNvSpPr/>
          <p:nvPr/>
        </p:nvSpPr>
        <p:spPr>
          <a:xfrm>
            <a:off x="3153619" y="4131638"/>
            <a:ext cx="2998572" cy="1015663"/>
          </a:xfrm>
          <a:prstGeom prst="rect">
            <a:avLst/>
          </a:prstGeom>
        </p:spPr>
        <p:txBody>
          <a:bodyPr wrap="square">
            <a:spAutoFit/>
          </a:bodyPr>
          <a:lstStyle/>
          <a:p>
            <a:r>
              <a:rPr lang="en-US" sz="2000" dirty="0"/>
              <a:t>Language Independence - No dependence on “What is spoken"</a:t>
            </a:r>
          </a:p>
        </p:txBody>
      </p:sp>
      <p:sp>
        <p:nvSpPr>
          <p:cNvPr id="6" name="Rectangle 5"/>
          <p:cNvSpPr/>
          <p:nvPr/>
        </p:nvSpPr>
        <p:spPr>
          <a:xfrm>
            <a:off x="6698533" y="4141997"/>
            <a:ext cx="2556678" cy="707886"/>
          </a:xfrm>
          <a:prstGeom prst="rect">
            <a:avLst/>
          </a:prstGeom>
        </p:spPr>
        <p:txBody>
          <a:bodyPr wrap="square">
            <a:spAutoFit/>
          </a:bodyPr>
          <a:lstStyle/>
          <a:p>
            <a:r>
              <a:rPr lang="en-IN" sz="2000" dirty="0"/>
              <a:t>Secure storage of sensitive data</a:t>
            </a:r>
          </a:p>
        </p:txBody>
      </p:sp>
      <p:sp>
        <p:nvSpPr>
          <p:cNvPr id="7" name="Rectangle 6"/>
          <p:cNvSpPr/>
          <p:nvPr/>
        </p:nvSpPr>
        <p:spPr>
          <a:xfrm>
            <a:off x="9544705" y="4132313"/>
            <a:ext cx="2556678" cy="1015663"/>
          </a:xfrm>
          <a:prstGeom prst="rect">
            <a:avLst/>
          </a:prstGeom>
        </p:spPr>
        <p:txBody>
          <a:bodyPr wrap="square">
            <a:spAutoFit/>
          </a:bodyPr>
          <a:lstStyle/>
          <a:p>
            <a:r>
              <a:rPr lang="en-IN" sz="2000" dirty="0"/>
              <a:t>Voiceprint accuracy continually increasing</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 r="34396" b="2895"/>
          <a:stretch/>
        </p:blipFill>
        <p:spPr>
          <a:xfrm>
            <a:off x="3458732" y="1940992"/>
            <a:ext cx="2134151" cy="2071194"/>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4828" r="31648"/>
          <a:stretch/>
        </p:blipFill>
        <p:spPr>
          <a:xfrm>
            <a:off x="6698533" y="1940992"/>
            <a:ext cx="2130804" cy="2017649"/>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1" r="48270"/>
          <a:stretch/>
        </p:blipFill>
        <p:spPr>
          <a:xfrm>
            <a:off x="423386" y="1940992"/>
            <a:ext cx="1863793" cy="2017648"/>
          </a:xfrm>
          <a:prstGeom prst="rect">
            <a:avLst/>
          </a:prstGeom>
        </p:spPr>
      </p:pic>
      <p:pic>
        <p:nvPicPr>
          <p:cNvPr id="12" name="Picture 11"/>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r="21668"/>
          <a:stretch/>
        </p:blipFill>
        <p:spPr>
          <a:xfrm>
            <a:off x="9641103" y="1940992"/>
            <a:ext cx="2163719" cy="2017648"/>
          </a:xfrm>
          <a:prstGeom prst="rect">
            <a:avLst/>
          </a:prstGeom>
        </p:spPr>
      </p:pic>
    </p:spTree>
    <p:extLst>
      <p:ext uri="{BB962C8B-B14F-4D97-AF65-F5344CB8AC3E}">
        <p14:creationId xmlns:p14="http://schemas.microsoft.com/office/powerpoint/2010/main" val="421340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2930947" y="3853725"/>
            <a:ext cx="1756691" cy="261610"/>
          </a:xfrm>
          <a:prstGeom prst="rect">
            <a:avLst/>
          </a:prstGeom>
          <a:noFill/>
        </p:spPr>
        <p:txBody>
          <a:bodyPr wrap="square" rtlCol="0">
            <a:spAutoFit/>
          </a:bodyPr>
          <a:lstStyle/>
          <a:p>
            <a:r>
              <a:rPr lang="en-US" sz="1100" b="1" dirty="0">
                <a:solidFill>
                  <a:srgbClr val="0000FF"/>
                </a:solidFill>
                <a:latin typeface="Arial" panose="020B0604020202020204" pitchFamily="34" charset="0"/>
                <a:cs typeface="Arial" panose="020B0604020202020204" pitchFamily="34" charset="0"/>
              </a:rPr>
              <a:t>Authentication Phase</a:t>
            </a:r>
            <a:endParaRPr lang="en-IN" sz="1100" b="1" dirty="0">
              <a:solidFill>
                <a:srgbClr val="0000FF"/>
              </a:solidFill>
              <a:latin typeface="Arial" panose="020B0604020202020204" pitchFamily="34" charset="0"/>
              <a:cs typeface="Arial" panose="020B0604020202020204" pitchFamily="34" charset="0"/>
            </a:endParaRPr>
          </a:p>
        </p:txBody>
      </p:sp>
      <p:sp>
        <p:nvSpPr>
          <p:cNvPr id="3" name="Rectangle 29"/>
          <p:cNvSpPr>
            <a:spLocks noChangeArrowheads="1"/>
          </p:cNvSpPr>
          <p:nvPr/>
        </p:nvSpPr>
        <p:spPr bwMode="auto">
          <a:xfrm>
            <a:off x="1113351" y="1435900"/>
            <a:ext cx="1943100"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Voice Pre-processing:</a:t>
            </a:r>
            <a:endParaRPr kumimoji="0" lang="en-US" altLang="en-US" sz="800" b="1"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Background noise Suppression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Silence Removal</a:t>
            </a:r>
            <a:endParaRPr kumimoji="0" lang="en-US" altLang="en-US" sz="800" b="0" i="0" u="none" strike="noStrike" cap="none" normalizeH="0" baseline="0" dirty="0">
              <a:ln>
                <a:noFill/>
              </a:ln>
              <a:solidFill>
                <a:schemeClr val="tx1"/>
              </a:solidFill>
              <a:effectLst/>
            </a:endParaRPr>
          </a:p>
        </p:txBody>
      </p:sp>
      <p:sp>
        <p:nvSpPr>
          <p:cNvPr id="4" name="Rectangle 34"/>
          <p:cNvSpPr>
            <a:spLocks noChangeArrowheads="1"/>
          </p:cNvSpPr>
          <p:nvPr/>
        </p:nvSpPr>
        <p:spPr bwMode="auto">
          <a:xfrm>
            <a:off x="3429768" y="1503636"/>
            <a:ext cx="1905000" cy="13922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Feature extraction:</a:t>
            </a:r>
            <a:endParaRPr kumimoji="0" lang="en-US" altLang="en-US" sz="800" b="1"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Using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sng" strike="noStrike" cap="none" normalizeH="0" baseline="0" dirty="0" err="1">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mel</a:t>
            </a:r>
            <a:r>
              <a:rPr kumimoji="0" lang="en-US" altLang="en-US" sz="1200" i="0" u="sng"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-frequency cepstral coefficients</a:t>
            </a:r>
            <a:r>
              <a:rPr kumimoji="0" lang="en-US" altLang="en-US" sz="1200" i="0" u="sng"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Calibri Light" panose="020F0302020204030204" pitchFamily="34" charset="0"/>
              </a:rPr>
              <a:t> </a:t>
            </a:r>
            <a:endParaRPr kumimoji="0" lang="en-US" altLang="en-US" sz="800"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sng"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(MFCCs)</a:t>
            </a:r>
            <a:endParaRPr kumimoji="0" lang="en-US" altLang="en-US" sz="1800" i="0" u="sng" strike="noStrike" cap="none" normalizeH="0" baseline="0" dirty="0">
              <a:ln>
                <a:noFill/>
              </a:ln>
              <a:solidFill>
                <a:schemeClr val="tx1"/>
              </a:solidFill>
              <a:effectLst/>
              <a:latin typeface="Arial" panose="020B0604020202020204" pitchFamily="34" charset="0"/>
            </a:endParaRPr>
          </a:p>
        </p:txBody>
      </p:sp>
      <p:sp>
        <p:nvSpPr>
          <p:cNvPr id="5" name="Cube 10"/>
          <p:cNvSpPr>
            <a:spLocks noChangeArrowheads="1"/>
          </p:cNvSpPr>
          <p:nvPr/>
        </p:nvSpPr>
        <p:spPr bwMode="auto">
          <a:xfrm>
            <a:off x="5833812" y="2542083"/>
            <a:ext cx="1724025" cy="1244600"/>
          </a:xfrm>
          <a:prstGeom prst="cube">
            <a:avLst>
              <a:gd name="adj" fmla="val 25000"/>
            </a:avLst>
          </a:prstGeom>
          <a:solidFill>
            <a:srgbClr val="FFFFFF"/>
          </a:solidFill>
          <a:ln w="12700">
            <a:solidFill>
              <a:srgbClr val="0000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User Model Database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1"/>
          <p:cNvSpPr>
            <a:spLocks noChangeArrowheads="1"/>
          </p:cNvSpPr>
          <p:nvPr/>
        </p:nvSpPr>
        <p:spPr bwMode="auto">
          <a:xfrm>
            <a:off x="7981750" y="4487141"/>
            <a:ext cx="1485900" cy="7762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Similarity Scoring:</a:t>
            </a:r>
            <a:endParaRPr kumimoji="0" lang="en-US" altLang="en-US" sz="800" b="1" i="0"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Using </a:t>
            </a:r>
            <a:r>
              <a:rPr kumimoji="0" lang="en-US" altLang="en-US" sz="1200" i="0" u="sng"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Log-likelihood</a:t>
            </a:r>
            <a:endParaRPr kumimoji="0" lang="en-US" altLang="en-US" sz="800"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5"/>
          <p:cNvSpPr>
            <a:spLocks noChangeArrowheads="1"/>
          </p:cNvSpPr>
          <p:nvPr/>
        </p:nvSpPr>
        <p:spPr bwMode="auto">
          <a:xfrm>
            <a:off x="6040120" y="1463531"/>
            <a:ext cx="1600200" cy="100012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User modelling:</a:t>
            </a:r>
            <a:endParaRPr kumimoji="0" lang="en-US" altLang="en-US" sz="800" b="1"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Using </a:t>
            </a:r>
            <a:r>
              <a:rPr kumimoji="0" lang="en-US" altLang="en-US" sz="1200" i="0" u="sng"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Gaussian Mixture Model (GMM)</a:t>
            </a:r>
            <a:endParaRPr kumimoji="0" lang="en-US" altLang="en-US" sz="1800" i="0" u="sng" strike="noStrike" cap="none" normalizeH="0" baseline="0" dirty="0">
              <a:ln>
                <a:noFill/>
              </a:ln>
              <a:solidFill>
                <a:schemeClr val="tx1"/>
              </a:solidFill>
              <a:effectLst/>
              <a:latin typeface="Arial" panose="020B0604020202020204" pitchFamily="34" charset="0"/>
            </a:endParaRPr>
          </a:p>
        </p:txBody>
      </p:sp>
      <p:sp>
        <p:nvSpPr>
          <p:cNvPr id="8" name="Rectangle 30"/>
          <p:cNvSpPr>
            <a:spLocks noChangeArrowheads="1"/>
          </p:cNvSpPr>
          <p:nvPr/>
        </p:nvSpPr>
        <p:spPr bwMode="auto">
          <a:xfrm>
            <a:off x="4748758" y="3991606"/>
            <a:ext cx="1854200" cy="5588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Model Enhancement</a:t>
            </a:r>
            <a:r>
              <a:rPr kumimoji="0" lang="en-US" altLang="en-US" sz="1200" b="0" i="0" u="none"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 if user is authenticated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2"/>
          <p:cNvSpPr>
            <a:spLocks noChangeArrowheads="1"/>
          </p:cNvSpPr>
          <p:nvPr/>
        </p:nvSpPr>
        <p:spPr bwMode="auto">
          <a:xfrm>
            <a:off x="3692961" y="4348733"/>
            <a:ext cx="19431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Voice Pre-processing:</a:t>
            </a:r>
            <a:endParaRPr kumimoji="0" lang="en-US" altLang="en-US" sz="800" b="1"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Background noise Suppression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Silence Removal</a:t>
            </a:r>
            <a:endParaRPr kumimoji="0" lang="en-US" altLang="en-US" sz="800" b="0" i="0" u="none" strike="noStrike" cap="none" normalizeH="0" baseline="0" dirty="0">
              <a:ln>
                <a:noFill/>
              </a:ln>
              <a:solidFill>
                <a:schemeClr val="tx1"/>
              </a:solidFill>
              <a:effectLst/>
            </a:endParaRPr>
          </a:p>
        </p:txBody>
      </p:sp>
      <p:sp>
        <p:nvSpPr>
          <p:cNvPr id="10" name="Rectangle 13"/>
          <p:cNvSpPr>
            <a:spLocks noChangeArrowheads="1"/>
          </p:cNvSpPr>
          <p:nvPr/>
        </p:nvSpPr>
        <p:spPr bwMode="auto">
          <a:xfrm>
            <a:off x="5836904" y="4339272"/>
            <a:ext cx="1905000" cy="123348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Feature extraction:</a:t>
            </a:r>
            <a:endParaRPr kumimoji="0" lang="en-US" altLang="en-US" sz="800" b="1"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Using </a:t>
            </a:r>
            <a:r>
              <a:rPr kumimoji="0" lang="en-US" altLang="en-US" sz="1200" b="0" i="0" u="none" strike="noStrike" cap="none" normalizeH="0" baseline="0" dirty="0" err="1">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mel</a:t>
            </a:r>
            <a:r>
              <a:rPr kumimoji="0" lang="en-US" altLang="en-US" sz="1200" b="0" i="0" u="none"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-frequency cepstral coefficients</a:t>
            </a:r>
            <a:r>
              <a:rPr kumimoji="0" lang="en-US" altLang="en-US" sz="12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Calibri Light" panose="020F030202020403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(MFCCs)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Folded Corner 43"/>
          <p:cNvSpPr>
            <a:spLocks noChangeArrowheads="1"/>
          </p:cNvSpPr>
          <p:nvPr/>
        </p:nvSpPr>
        <p:spPr bwMode="auto">
          <a:xfrm>
            <a:off x="1369597" y="733218"/>
            <a:ext cx="647700" cy="563563"/>
          </a:xfrm>
          <a:prstGeom prst="foldedCorner">
            <a:avLst>
              <a:gd name="adj" fmla="val 16667"/>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Arial" panose="020B0604020202020204" pitchFamily="34" charset="0"/>
              </a:rPr>
              <a:t>Voice Sample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Folded Corner 44"/>
          <p:cNvSpPr>
            <a:spLocks noChangeArrowheads="1"/>
          </p:cNvSpPr>
          <p:nvPr/>
        </p:nvSpPr>
        <p:spPr bwMode="auto">
          <a:xfrm>
            <a:off x="3855569" y="5831883"/>
            <a:ext cx="647700" cy="563563"/>
          </a:xfrm>
          <a:prstGeom prst="foldedCorner">
            <a:avLst>
              <a:gd name="adj" fmla="val 16667"/>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Arial" panose="020B0604020202020204" pitchFamily="34" charset="0"/>
              </a:rPr>
              <a:t>Voice Sample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ight Arrow 12"/>
          <p:cNvSpPr/>
          <p:nvPr/>
        </p:nvSpPr>
        <p:spPr>
          <a:xfrm rot="5400000">
            <a:off x="1541753" y="1298417"/>
            <a:ext cx="244475" cy="222885"/>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ight Arrow 13"/>
          <p:cNvSpPr/>
          <p:nvPr/>
        </p:nvSpPr>
        <p:spPr>
          <a:xfrm>
            <a:off x="2816225" y="1759958"/>
            <a:ext cx="244475" cy="222885"/>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 name="Right Arrow 14"/>
          <p:cNvSpPr/>
          <p:nvPr/>
        </p:nvSpPr>
        <p:spPr>
          <a:xfrm>
            <a:off x="5343325" y="1736536"/>
            <a:ext cx="244475" cy="222885"/>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Right Arrow 15"/>
          <p:cNvSpPr/>
          <p:nvPr/>
        </p:nvSpPr>
        <p:spPr>
          <a:xfrm rot="5400000">
            <a:off x="6480721" y="2313933"/>
            <a:ext cx="244475" cy="222885"/>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Right Arrow 16"/>
          <p:cNvSpPr/>
          <p:nvPr/>
        </p:nvSpPr>
        <p:spPr>
          <a:xfrm rot="10800000" flipH="1">
            <a:off x="7557837" y="4618696"/>
            <a:ext cx="244475" cy="222885"/>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 name="Right Arrow 17"/>
          <p:cNvSpPr/>
          <p:nvPr/>
        </p:nvSpPr>
        <p:spPr>
          <a:xfrm rot="5400000" flipH="1">
            <a:off x="6369278" y="3969059"/>
            <a:ext cx="244475" cy="222885"/>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Rectangle 54"/>
          <p:cNvSpPr>
            <a:spLocks noChangeArrowheads="1"/>
          </p:cNvSpPr>
          <p:nvPr/>
        </p:nvSpPr>
        <p:spPr bwMode="auto">
          <a:xfrm>
            <a:off x="2949375" y="6273800"/>
            <a:ext cx="808038" cy="5842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00000"/>
                </a:solidFill>
                <a:effectLst/>
                <a:latin typeface="Calibri Light" panose="020F0302020204030204" pitchFamily="34" charset="0"/>
                <a:ea typeface="Times New Roman" panose="02020603050405020304" pitchFamily="18" charset="0"/>
                <a:cs typeface="Calibri Light" panose="020F0302020204030204" pitchFamily="34" charset="0"/>
              </a:rPr>
              <a:t>Unknown Speaker</a:t>
            </a:r>
            <a:endParaRPr kumimoji="0" lang="en-US" altLang="en-US" sz="800" b="0" i="0" u="none" strike="noStrike" cap="none" normalizeH="0" baseline="0" dirty="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ight Arrow 19"/>
          <p:cNvSpPr/>
          <p:nvPr/>
        </p:nvSpPr>
        <p:spPr>
          <a:xfrm flipV="1">
            <a:off x="5352583" y="4648511"/>
            <a:ext cx="244475" cy="222885"/>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Right Arrow 20"/>
          <p:cNvSpPr/>
          <p:nvPr/>
        </p:nvSpPr>
        <p:spPr>
          <a:xfrm rot="16200000" flipV="1">
            <a:off x="4057182" y="5598203"/>
            <a:ext cx="244475" cy="222885"/>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Folded Corner 58"/>
          <p:cNvSpPr>
            <a:spLocks noChangeArrowheads="1"/>
          </p:cNvSpPr>
          <p:nvPr/>
        </p:nvSpPr>
        <p:spPr bwMode="auto">
          <a:xfrm>
            <a:off x="9856364" y="4404353"/>
            <a:ext cx="796925" cy="711200"/>
          </a:xfrm>
          <a:prstGeom prst="foldedCorner">
            <a:avLst>
              <a:gd name="adj" fmla="val 16667"/>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Arial" panose="020B0604020202020204" pitchFamily="34" charset="0"/>
              </a:rPr>
              <a:t>Score generated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1"/>
          <p:cNvSpPr>
            <a:spLocks noChangeArrowheads="1"/>
          </p:cNvSpPr>
          <p:nvPr/>
        </p:nvSpPr>
        <p:spPr bwMode="auto">
          <a:xfrm>
            <a:off x="495682" y="1344543"/>
            <a:ext cx="796926" cy="303866"/>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Calibri Light" panose="020F0302020204030204" pitchFamily="34" charset="0"/>
                <a:ea typeface="Times New Roman" panose="02020603050405020304" pitchFamily="18" charset="0"/>
                <a:cs typeface="Calibri Light" panose="020F0302020204030204" pitchFamily="34" charset="0"/>
              </a:rPr>
              <a:t>Bank Customer</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ight Arrow 25"/>
          <p:cNvSpPr/>
          <p:nvPr/>
        </p:nvSpPr>
        <p:spPr>
          <a:xfrm flipV="1">
            <a:off x="9611889" y="4571891"/>
            <a:ext cx="244475" cy="222885"/>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7" name="Rectangle 63"/>
          <p:cNvSpPr>
            <a:spLocks noChangeArrowheads="1"/>
          </p:cNvSpPr>
          <p:nvPr/>
        </p:nvSpPr>
        <p:spPr bwMode="auto">
          <a:xfrm>
            <a:off x="9461593" y="5366745"/>
            <a:ext cx="1854200" cy="6858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rPr>
              <a:t>User is authenticated, if score is greater than the threshold decided</a:t>
            </a:r>
            <a:endParaRPr kumimoji="0" lang="en-US" altLang="en-US" sz="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9" name="Rectangle 28"/>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30"/>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a:t>
            </a:r>
            <a:endParaRPr kumimoji="0" lang="en-AU"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38"/>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39"/>
          <p:cNvSpPr>
            <a:spLocks noChangeArrowheads="1"/>
          </p:cNvSpPr>
          <p:nvPr/>
        </p:nvSpPr>
        <p:spPr bwMode="auto">
          <a:xfrm>
            <a:off x="1875698" y="1546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360613" algn="l"/>
              </a:tabLst>
              <a:defRPr>
                <a:solidFill>
                  <a:schemeClr val="tx1"/>
                </a:solidFill>
                <a:latin typeface="Arial" panose="020B0604020202020204" pitchFamily="34" charset="0"/>
              </a:defRPr>
            </a:lvl1pPr>
            <a:lvl2pPr eaLnBrk="0" fontAlgn="base" hangingPunct="0">
              <a:spcBef>
                <a:spcPct val="0"/>
              </a:spcBef>
              <a:spcAft>
                <a:spcPct val="0"/>
              </a:spcAft>
              <a:tabLst>
                <a:tab pos="2360613" algn="l"/>
              </a:tabLst>
              <a:defRPr>
                <a:solidFill>
                  <a:schemeClr val="tx1"/>
                </a:solidFill>
                <a:latin typeface="Arial" panose="020B0604020202020204" pitchFamily="34" charset="0"/>
              </a:defRPr>
            </a:lvl2pPr>
            <a:lvl3pPr eaLnBrk="0" fontAlgn="base" hangingPunct="0">
              <a:spcBef>
                <a:spcPct val="0"/>
              </a:spcBef>
              <a:spcAft>
                <a:spcPct val="0"/>
              </a:spcAft>
              <a:tabLst>
                <a:tab pos="2360613" algn="l"/>
              </a:tabLst>
              <a:defRPr>
                <a:solidFill>
                  <a:schemeClr val="tx1"/>
                </a:solidFill>
                <a:latin typeface="Arial" panose="020B0604020202020204" pitchFamily="34" charset="0"/>
              </a:defRPr>
            </a:lvl3pPr>
            <a:lvl4pPr eaLnBrk="0" fontAlgn="base" hangingPunct="0">
              <a:spcBef>
                <a:spcPct val="0"/>
              </a:spcBef>
              <a:spcAft>
                <a:spcPct val="0"/>
              </a:spcAft>
              <a:tabLst>
                <a:tab pos="2360613" algn="l"/>
              </a:tabLst>
              <a:defRPr>
                <a:solidFill>
                  <a:schemeClr val="tx1"/>
                </a:solidFill>
                <a:latin typeface="Arial" panose="020B0604020202020204" pitchFamily="34" charset="0"/>
              </a:defRPr>
            </a:lvl4pPr>
            <a:lvl5pPr eaLnBrk="0" fontAlgn="base" hangingPunct="0">
              <a:spcBef>
                <a:spcPct val="0"/>
              </a:spcBef>
              <a:spcAft>
                <a:spcPct val="0"/>
              </a:spcAft>
              <a:tabLst>
                <a:tab pos="2360613" algn="l"/>
              </a:tabLst>
              <a:defRPr>
                <a:solidFill>
                  <a:schemeClr val="tx1"/>
                </a:solidFill>
                <a:latin typeface="Arial" panose="020B0604020202020204" pitchFamily="34" charset="0"/>
              </a:defRPr>
            </a:lvl5pPr>
            <a:lvl6pPr eaLnBrk="0" fontAlgn="base" hangingPunct="0">
              <a:spcBef>
                <a:spcPct val="0"/>
              </a:spcBef>
              <a:spcAft>
                <a:spcPct val="0"/>
              </a:spcAft>
              <a:tabLst>
                <a:tab pos="2360613" algn="l"/>
              </a:tabLst>
              <a:defRPr>
                <a:solidFill>
                  <a:schemeClr val="tx1"/>
                </a:solidFill>
                <a:latin typeface="Arial" panose="020B0604020202020204" pitchFamily="34" charset="0"/>
              </a:defRPr>
            </a:lvl6pPr>
            <a:lvl7pPr eaLnBrk="0" fontAlgn="base" hangingPunct="0">
              <a:spcBef>
                <a:spcPct val="0"/>
              </a:spcBef>
              <a:spcAft>
                <a:spcPct val="0"/>
              </a:spcAft>
              <a:tabLst>
                <a:tab pos="2360613" algn="l"/>
              </a:tabLst>
              <a:defRPr>
                <a:solidFill>
                  <a:schemeClr val="tx1"/>
                </a:solidFill>
                <a:latin typeface="Arial" panose="020B0604020202020204" pitchFamily="34" charset="0"/>
              </a:defRPr>
            </a:lvl7pPr>
            <a:lvl8pPr eaLnBrk="0" fontAlgn="base" hangingPunct="0">
              <a:spcBef>
                <a:spcPct val="0"/>
              </a:spcBef>
              <a:spcAft>
                <a:spcPct val="0"/>
              </a:spcAft>
              <a:tabLst>
                <a:tab pos="2360613" algn="l"/>
              </a:tabLst>
              <a:defRPr>
                <a:solidFill>
                  <a:schemeClr val="tx1"/>
                </a:solidFill>
                <a:latin typeface="Arial" panose="020B0604020202020204" pitchFamily="34" charset="0"/>
              </a:defRPr>
            </a:lvl8pPr>
            <a:lvl9pPr eaLnBrk="0" fontAlgn="base" hangingPunct="0">
              <a:spcBef>
                <a:spcPct val="0"/>
              </a:spcBef>
              <a:spcAft>
                <a:spcPct val="0"/>
              </a:spcAft>
              <a:tabLst>
                <a:tab pos="23606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360613" algn="l"/>
              </a:tabLst>
            </a:pPr>
            <a:r>
              <a:rPr kumimoji="0" lang="en-AU"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AU"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60613" algn="l"/>
              </a:tabLst>
            </a:pPr>
            <a:endParaRPr kumimoji="0" lang="en-AU"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46"/>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081" y="769366"/>
            <a:ext cx="415412" cy="415412"/>
          </a:xfrm>
          <a:prstGeom prst="rect">
            <a:avLst/>
          </a:prstGeom>
        </p:spPr>
      </p:pic>
      <p:pic>
        <p:nvPicPr>
          <p:cNvPr id="38" name="Picture 3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243844" y="5806226"/>
            <a:ext cx="415412" cy="415412"/>
          </a:xfrm>
          <a:prstGeom prst="rect">
            <a:avLst/>
          </a:prstGeom>
        </p:spPr>
      </p:pic>
      <p:sp>
        <p:nvSpPr>
          <p:cNvPr id="47" name="TextBox 46"/>
          <p:cNvSpPr txBox="1"/>
          <p:nvPr/>
        </p:nvSpPr>
        <p:spPr>
          <a:xfrm>
            <a:off x="494028" y="383879"/>
            <a:ext cx="1534096" cy="261610"/>
          </a:xfrm>
          <a:prstGeom prst="rect">
            <a:avLst/>
          </a:prstGeom>
          <a:noFill/>
        </p:spPr>
        <p:txBody>
          <a:bodyPr wrap="square" rtlCol="0">
            <a:spAutoFit/>
          </a:bodyPr>
          <a:lstStyle/>
          <a:p>
            <a:r>
              <a:rPr lang="en-US" sz="1100" b="1" dirty="0">
                <a:solidFill>
                  <a:srgbClr val="0000FF"/>
                </a:solidFill>
                <a:latin typeface="Arial" panose="020B0604020202020204" pitchFamily="34" charset="0"/>
                <a:cs typeface="Arial" panose="020B0604020202020204" pitchFamily="34" charset="0"/>
              </a:rPr>
              <a:t>Enrollment Phase</a:t>
            </a:r>
            <a:endParaRPr lang="en-IN" sz="1100" b="1" dirty="0">
              <a:solidFill>
                <a:srgbClr val="0000FF"/>
              </a:solidFill>
              <a:latin typeface="Arial" panose="020B0604020202020204" pitchFamily="34" charset="0"/>
              <a:cs typeface="Arial" panose="020B0604020202020204" pitchFamily="34" charset="0"/>
            </a:endParaRPr>
          </a:p>
        </p:txBody>
      </p:sp>
      <p:sp>
        <p:nvSpPr>
          <p:cNvPr id="49" name="Title 3"/>
          <p:cNvSpPr>
            <a:spLocks noGrp="1"/>
          </p:cNvSpPr>
          <p:nvPr>
            <p:ph type="title"/>
          </p:nvPr>
        </p:nvSpPr>
        <p:spPr>
          <a:xfrm>
            <a:off x="808823" y="-445505"/>
            <a:ext cx="10515600" cy="1325563"/>
          </a:xfrm>
        </p:spPr>
        <p:txBody>
          <a:bodyPr>
            <a:normAutofit/>
          </a:bodyPr>
          <a:lstStyle/>
          <a:p>
            <a:pPr algn="ctr"/>
            <a:r>
              <a:rPr lang="en-US" sz="3200" dirty="0">
                <a:solidFill>
                  <a:srgbClr val="0004FA"/>
                </a:solidFill>
                <a:latin typeface="+mn-lt"/>
              </a:rPr>
              <a:t>Process Flow</a:t>
            </a:r>
            <a:endParaRPr lang="en-IN" sz="3200" dirty="0">
              <a:solidFill>
                <a:srgbClr val="0004FA"/>
              </a:solidFill>
              <a:latin typeface="+mn-lt"/>
            </a:endParaRPr>
          </a:p>
        </p:txBody>
      </p:sp>
      <p:sp>
        <p:nvSpPr>
          <p:cNvPr id="45" name="Rectangle 44"/>
          <p:cNvSpPr/>
          <p:nvPr/>
        </p:nvSpPr>
        <p:spPr>
          <a:xfrm>
            <a:off x="495682" y="383880"/>
            <a:ext cx="7393676" cy="3433206"/>
          </a:xfrm>
          <a:prstGeom prst="rect">
            <a:avLst/>
          </a:prstGeom>
          <a:solidFill>
            <a:srgbClr val="0000FF">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p:cNvSpPr/>
          <p:nvPr/>
        </p:nvSpPr>
        <p:spPr>
          <a:xfrm>
            <a:off x="2949375" y="2895874"/>
            <a:ext cx="8305299" cy="3770738"/>
          </a:xfrm>
          <a:prstGeom prst="rect">
            <a:avLst/>
          </a:prstGeom>
          <a:solidFill>
            <a:srgbClr val="FF99FF">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188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020058"/>
            <a:ext cx="12192000" cy="680484"/>
          </a:xfrm>
        </p:spPr>
        <p:txBody>
          <a:bodyPr>
            <a:normAutofit/>
          </a:bodyPr>
          <a:lstStyle/>
          <a:p>
            <a:pPr algn="ctr"/>
            <a:r>
              <a:rPr lang="en-US" sz="3200" dirty="0">
                <a:solidFill>
                  <a:srgbClr val="0004FA"/>
                </a:solidFill>
                <a:latin typeface="+mn-lt"/>
              </a:rPr>
              <a:t>Pre-processing Phase</a:t>
            </a:r>
            <a:endParaRPr lang="en-IN" sz="3200" dirty="0">
              <a:solidFill>
                <a:srgbClr val="0004FA"/>
              </a:solidFill>
              <a:latin typeface="+mn-lt"/>
            </a:endParaRPr>
          </a:p>
        </p:txBody>
      </p:sp>
      <p:sp>
        <p:nvSpPr>
          <p:cNvPr id="4" name="Content Placeholder 3"/>
          <p:cNvSpPr>
            <a:spLocks noGrp="1"/>
          </p:cNvSpPr>
          <p:nvPr>
            <p:ph idx="1"/>
          </p:nvPr>
        </p:nvSpPr>
        <p:spPr>
          <a:xfrm>
            <a:off x="6603706" y="4442014"/>
            <a:ext cx="3741774" cy="1956390"/>
          </a:xfrm>
        </p:spPr>
        <p:txBody>
          <a:bodyPr>
            <a:normAutofit/>
          </a:bodyPr>
          <a:lstStyle/>
          <a:p>
            <a:pPr marL="0" indent="0" algn="ctr">
              <a:buNone/>
            </a:pPr>
            <a:r>
              <a:rPr lang="en-US" sz="2000" dirty="0">
                <a:latin typeface="Calibri" panose="020F0502020204030204" pitchFamily="34" charset="0"/>
                <a:cs typeface="Calibri" panose="020F0502020204030204" pitchFamily="34" charset="0"/>
              </a:rPr>
              <a:t>Sample audio will be passed for noise reduction </a:t>
            </a:r>
            <a:r>
              <a:rPr lang="en-US" sz="2000" b="1" dirty="0">
                <a:latin typeface="Calibri" panose="020F0502020204030204" pitchFamily="34" charset="0"/>
                <a:cs typeface="Calibri" panose="020F0502020204030204" pitchFamily="34" charset="0"/>
              </a:rPr>
              <a:t>which will improve the quality of unique features extracted from the voice sample</a:t>
            </a:r>
          </a:p>
        </p:txBody>
      </p:sp>
      <p:pic>
        <p:nvPicPr>
          <p:cNvPr id="5" name="Picture 4"/>
          <p:cNvPicPr>
            <a:picLocks noChangeAspect="1"/>
          </p:cNvPicPr>
          <p:nvPr/>
        </p:nvPicPr>
        <p:blipFill>
          <a:blip r:embed="rId2"/>
          <a:stretch>
            <a:fillRect/>
          </a:stretch>
        </p:blipFill>
        <p:spPr>
          <a:xfrm>
            <a:off x="7186711" y="1912329"/>
            <a:ext cx="2417807" cy="2317898"/>
          </a:xfrm>
          <a:prstGeom prst="rect">
            <a:avLst/>
          </a:prstGeom>
        </p:spPr>
      </p:pic>
      <p:sp>
        <p:nvSpPr>
          <p:cNvPr id="6" name="Rectangle 5"/>
          <p:cNvSpPr/>
          <p:nvPr/>
        </p:nvSpPr>
        <p:spPr>
          <a:xfrm>
            <a:off x="2659016" y="4442014"/>
            <a:ext cx="3279252" cy="1323439"/>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Unnecessary silences will be removed so that </a:t>
            </a:r>
            <a:r>
              <a:rPr lang="en-US" sz="2000" b="1" dirty="0">
                <a:latin typeface="Calibri" panose="020F0502020204030204" pitchFamily="34" charset="0"/>
                <a:cs typeface="Calibri" panose="020F0502020204030204" pitchFamily="34" charset="0"/>
              </a:rPr>
              <a:t>only the sections containing speech is processed further</a:t>
            </a:r>
          </a:p>
        </p:txBody>
      </p:sp>
      <p:sp>
        <p:nvSpPr>
          <p:cNvPr id="28" name="Rectangle 27"/>
          <p:cNvSpPr/>
          <p:nvPr/>
        </p:nvSpPr>
        <p:spPr>
          <a:xfrm>
            <a:off x="4696045" y="2832950"/>
            <a:ext cx="510362" cy="91439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3642528" y="2826014"/>
            <a:ext cx="285309" cy="91439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p:cNvSpPr/>
          <p:nvPr/>
        </p:nvSpPr>
        <p:spPr>
          <a:xfrm>
            <a:off x="4210489" y="2832950"/>
            <a:ext cx="269358" cy="91439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p:cNvPicPr>
            <a:picLocks noChangeAspect="1"/>
          </p:cNvPicPr>
          <p:nvPr/>
        </p:nvPicPr>
        <p:blipFill>
          <a:blip r:embed="rId3"/>
          <a:stretch>
            <a:fillRect/>
          </a:stretch>
        </p:blipFill>
        <p:spPr>
          <a:xfrm>
            <a:off x="2309912" y="2626405"/>
            <a:ext cx="3636335" cy="1597751"/>
          </a:xfrm>
          <a:prstGeom prst="rect">
            <a:avLst/>
          </a:prstGeom>
        </p:spPr>
      </p:pic>
      <p:sp>
        <p:nvSpPr>
          <p:cNvPr id="32" name="Rectangle 31"/>
          <p:cNvSpPr/>
          <p:nvPr/>
        </p:nvSpPr>
        <p:spPr>
          <a:xfrm>
            <a:off x="2570409" y="2647672"/>
            <a:ext cx="793897" cy="1454396"/>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33" name="Rectangle 32"/>
          <p:cNvSpPr/>
          <p:nvPr/>
        </p:nvSpPr>
        <p:spPr>
          <a:xfrm>
            <a:off x="3786063" y="2658305"/>
            <a:ext cx="350875" cy="1454396"/>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p:cNvSpPr/>
          <p:nvPr/>
        </p:nvSpPr>
        <p:spPr>
          <a:xfrm>
            <a:off x="5366774" y="2658305"/>
            <a:ext cx="510362" cy="1443761"/>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4313257" y="2658305"/>
            <a:ext cx="285309" cy="144376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p:cNvSpPr/>
          <p:nvPr/>
        </p:nvSpPr>
        <p:spPr>
          <a:xfrm>
            <a:off x="4881218" y="2658305"/>
            <a:ext cx="269358" cy="144376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olded Corner 36"/>
          <p:cNvSpPr/>
          <p:nvPr/>
        </p:nvSpPr>
        <p:spPr>
          <a:xfrm>
            <a:off x="472692" y="3236010"/>
            <a:ext cx="723014" cy="669852"/>
          </a:xfrm>
          <a:prstGeom prst="foldedCorne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.wav</a:t>
            </a:r>
            <a:endParaRPr lang="en-IN" dirty="0">
              <a:solidFill>
                <a:schemeClr val="bg1"/>
              </a:solidFill>
            </a:endParaRPr>
          </a:p>
        </p:txBody>
      </p:sp>
      <p:sp>
        <p:nvSpPr>
          <p:cNvPr id="38" name="Rectangle 37"/>
          <p:cNvSpPr/>
          <p:nvPr/>
        </p:nvSpPr>
        <p:spPr>
          <a:xfrm>
            <a:off x="5290" y="4442014"/>
            <a:ext cx="1988288" cy="1323439"/>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Voice sample is passed through pre-processing phase</a:t>
            </a:r>
          </a:p>
        </p:txBody>
      </p:sp>
      <p:sp>
        <p:nvSpPr>
          <p:cNvPr id="39" name="Rectangle 38"/>
          <p:cNvSpPr/>
          <p:nvPr/>
        </p:nvSpPr>
        <p:spPr>
          <a:xfrm>
            <a:off x="10618412" y="2671168"/>
            <a:ext cx="1573588" cy="400110"/>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Result:</a:t>
            </a:r>
          </a:p>
        </p:txBody>
      </p:sp>
      <p:sp>
        <p:nvSpPr>
          <p:cNvPr id="40" name="Rectangle 39"/>
          <p:cNvSpPr/>
          <p:nvPr/>
        </p:nvSpPr>
        <p:spPr>
          <a:xfrm>
            <a:off x="10618412" y="4395847"/>
            <a:ext cx="1573588" cy="707886"/>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Enhanced voice sample</a:t>
            </a:r>
          </a:p>
        </p:txBody>
      </p:sp>
      <p:sp>
        <p:nvSpPr>
          <p:cNvPr id="41" name="Rectangle 40"/>
          <p:cNvSpPr/>
          <p:nvPr/>
        </p:nvSpPr>
        <p:spPr>
          <a:xfrm>
            <a:off x="434089" y="2641348"/>
            <a:ext cx="800219" cy="369332"/>
          </a:xfrm>
          <a:prstGeom prst="rect">
            <a:avLst/>
          </a:prstGeom>
        </p:spPr>
        <p:txBody>
          <a:bodyPr wrap="none">
            <a:spAutoFit/>
          </a:bodyPr>
          <a:lstStyle/>
          <a:p>
            <a:r>
              <a:rPr lang="en-US" dirty="0">
                <a:latin typeface="Calibri" panose="020F0502020204030204" pitchFamily="34" charset="0"/>
                <a:cs typeface="Calibri" panose="020F0502020204030204" pitchFamily="34" charset="0"/>
              </a:rPr>
              <a:t>Input: </a:t>
            </a:r>
          </a:p>
        </p:txBody>
      </p:sp>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18412" y="3051424"/>
            <a:ext cx="1039023" cy="1039023"/>
          </a:xfrm>
          <a:prstGeom prst="rect">
            <a:avLst/>
          </a:prstGeom>
        </p:spPr>
      </p:pic>
      <p:sp>
        <p:nvSpPr>
          <p:cNvPr id="21" name="Title 2"/>
          <p:cNvSpPr txBox="1">
            <a:spLocks/>
          </p:cNvSpPr>
          <p:nvPr/>
        </p:nvSpPr>
        <p:spPr>
          <a:xfrm>
            <a:off x="0" y="206292"/>
            <a:ext cx="12192000" cy="680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smtClean="0">
                <a:solidFill>
                  <a:srgbClr val="0004FA"/>
                </a:solidFill>
                <a:latin typeface="+mn-lt"/>
              </a:rPr>
              <a:t>Pre-requisite: </a:t>
            </a:r>
            <a:r>
              <a:rPr lang="en-US" sz="2000" dirty="0" smtClean="0">
                <a:latin typeface="Calibri" panose="020F0502020204030204" pitchFamily="34" charset="0"/>
                <a:cs typeface="Calibri" panose="020F0502020204030204" pitchFamily="34" charset="0"/>
              </a:rPr>
              <a:t>Voice clip provided by the user of a minimum of 10 secs</a:t>
            </a:r>
            <a:r>
              <a:rPr lang="en-US" sz="2000" dirty="0" smtClean="0">
                <a:solidFill>
                  <a:srgbClr val="0004FA"/>
                </a:solidFill>
                <a:latin typeface="+mn-lt"/>
              </a:rPr>
              <a:t> </a:t>
            </a:r>
            <a:endParaRPr lang="en-IN" sz="2000" dirty="0">
              <a:solidFill>
                <a:srgbClr val="0004FA"/>
              </a:solidFill>
              <a:latin typeface="+mn-lt"/>
            </a:endParaRPr>
          </a:p>
        </p:txBody>
      </p:sp>
    </p:spTree>
    <p:extLst>
      <p:ext uri="{BB962C8B-B14F-4D97-AF65-F5344CB8AC3E}">
        <p14:creationId xmlns:p14="http://schemas.microsoft.com/office/powerpoint/2010/main" val="1047561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171555"/>
            <a:ext cx="12192000" cy="680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0004FA"/>
                </a:solidFill>
                <a:latin typeface="+mn-lt"/>
              </a:rPr>
              <a:t>Feature extraction</a:t>
            </a:r>
            <a:endParaRPr lang="en-IN" sz="3200" dirty="0">
              <a:solidFill>
                <a:srgbClr val="0004FA"/>
              </a:solidFill>
              <a:latin typeface="+mn-lt"/>
            </a:endParaRPr>
          </a:p>
        </p:txBody>
      </p:sp>
      <p:sp>
        <p:nvSpPr>
          <p:cNvPr id="3" name="TextBox 2">
            <a:extLst>
              <a:ext uri="{FF2B5EF4-FFF2-40B4-BE49-F238E27FC236}">
                <a16:creationId xmlns="" xmlns:a16="http://schemas.microsoft.com/office/drawing/2014/main" id="{74A30B06-D231-7CFC-97C6-8C7CCBCFC19F}"/>
              </a:ext>
            </a:extLst>
          </p:cNvPr>
          <p:cNvSpPr txBox="1"/>
          <p:nvPr/>
        </p:nvSpPr>
        <p:spPr>
          <a:xfrm>
            <a:off x="551329" y="1004055"/>
            <a:ext cx="11268635" cy="1631216"/>
          </a:xfrm>
          <a:prstGeom prst="rect">
            <a:avLst/>
          </a:prstGeom>
          <a:noFill/>
        </p:spPr>
        <p:txBody>
          <a:bodyPr wrap="square">
            <a:spAutoFit/>
          </a:bodyPr>
          <a:lstStyle/>
          <a:p>
            <a:r>
              <a:rPr lang="en-US" sz="2000" dirty="0">
                <a:effectLst/>
                <a:latin typeface="Calibri" panose="020F0502020204030204" pitchFamily="34" charset="0"/>
                <a:cs typeface="Calibri" panose="020F0502020204030204" pitchFamily="34" charset="0"/>
              </a:rPr>
              <a:t>Mel scale relates the perceived frequency of a tone to the actual measured frequency. It scales the frequency in order to match </a:t>
            </a:r>
            <a:r>
              <a:rPr lang="en-US" sz="2000" b="1" dirty="0">
                <a:effectLst/>
                <a:latin typeface="Calibri" panose="020F0502020204030204" pitchFamily="34" charset="0"/>
                <a:cs typeface="Calibri" panose="020F0502020204030204" pitchFamily="34" charset="0"/>
              </a:rPr>
              <a:t>more closely to what the human ear can hear.</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s</a:t>
            </a:r>
            <a:r>
              <a:rPr lang="en-US" sz="2000" dirty="0">
                <a:effectLst/>
                <a:latin typeface="Calibri" panose="020F0502020204030204" pitchFamily="34" charset="0"/>
                <a:cs typeface="Calibri" panose="020F0502020204030204" pitchFamily="34" charset="0"/>
              </a:rPr>
              <a:t>ound generated by humans is determined by the shape of their vocal tract. </a:t>
            </a:r>
            <a:r>
              <a:rPr lang="en-US" sz="2000" b="1" dirty="0">
                <a:latin typeface="Calibri" panose="020F0502020204030204" pitchFamily="34" charset="0"/>
                <a:cs typeface="Calibri" panose="020F0502020204030204" pitchFamily="34" charset="0"/>
              </a:rPr>
              <a:t>More accurate the prediction of the shape, better the representation of the audio signal. </a:t>
            </a:r>
          </a:p>
        </p:txBody>
      </p:sp>
      <p:sp>
        <p:nvSpPr>
          <p:cNvPr id="6" name="TextBox 5">
            <a:extLst>
              <a:ext uri="{FF2B5EF4-FFF2-40B4-BE49-F238E27FC236}">
                <a16:creationId xmlns="" xmlns:a16="http://schemas.microsoft.com/office/drawing/2014/main" id="{E02592C9-3F40-4DFE-847A-EFFBF3550F4B}"/>
              </a:ext>
            </a:extLst>
          </p:cNvPr>
          <p:cNvSpPr txBox="1"/>
          <p:nvPr/>
        </p:nvSpPr>
        <p:spPr>
          <a:xfrm>
            <a:off x="836024" y="3135629"/>
            <a:ext cx="4554582" cy="3170099"/>
          </a:xfrm>
          <a:prstGeom prst="rect">
            <a:avLst/>
          </a:prstGeom>
          <a:noFill/>
        </p:spPr>
        <p:txBody>
          <a:bodyPr wrap="square">
            <a:spAutoFit/>
          </a:bodyPr>
          <a:lstStyle/>
          <a:p>
            <a:pPr algn="ctr"/>
            <a:r>
              <a:rPr lang="en-US" sz="2000" dirty="0">
                <a:effectLst/>
                <a:latin typeface="Calibri" panose="020F0502020204030204" pitchFamily="34" charset="0"/>
                <a:cs typeface="Calibri" panose="020F0502020204030204" pitchFamily="34" charset="0"/>
              </a:rPr>
              <a:t>The envelope of the time power spectrum of the speech signal is representative of the shape vocal tract. </a:t>
            </a:r>
            <a:r>
              <a:rPr lang="en-US" sz="2000" dirty="0">
                <a:latin typeface="Calibri" panose="020F0502020204030204" pitchFamily="34" charset="0"/>
                <a:cs typeface="Calibri" panose="020F0502020204030204" pitchFamily="34" charset="0"/>
              </a:rPr>
              <a:t>The </a:t>
            </a:r>
            <a:r>
              <a:rPr lang="en-IN" sz="2000" b="1" dirty="0">
                <a:effectLst/>
                <a:latin typeface="Calibri" panose="020F0502020204030204" pitchFamily="34" charset="0"/>
                <a:cs typeface="Calibri" panose="020F0502020204030204" pitchFamily="34" charset="0"/>
              </a:rPr>
              <a:t>Mel-frequency cepstral coefficients (MFCCs)</a:t>
            </a:r>
            <a:r>
              <a:rPr lang="en-US" sz="2000" b="1"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accurately represents this envelope.</a:t>
            </a:r>
          </a:p>
          <a:p>
            <a:pPr algn="ctr"/>
            <a:endParaRPr lang="en-US" sz="2000" dirty="0">
              <a:latin typeface="Calibri" panose="020F0502020204030204" pitchFamily="34" charset="0"/>
              <a:cs typeface="Calibri" panose="020F0502020204030204" pitchFamily="34" charset="0"/>
            </a:endParaRPr>
          </a:p>
          <a:p>
            <a:pPr algn="ctr"/>
            <a:endParaRPr lang="en-US" sz="2000" dirty="0">
              <a:latin typeface="Calibri" panose="020F0502020204030204" pitchFamily="34" charset="0"/>
              <a:cs typeface="Calibri" panose="020F0502020204030204" pitchFamily="34" charset="0"/>
            </a:endParaRPr>
          </a:p>
          <a:p>
            <a:pPr algn="ctr"/>
            <a:r>
              <a:rPr lang="en-US" sz="2000" dirty="0">
                <a:latin typeface="Calibri" panose="020F0502020204030204" pitchFamily="34" charset="0"/>
                <a:cs typeface="Calibri" panose="020F0502020204030204" pitchFamily="34" charset="0"/>
              </a:rPr>
              <a:t>Hence, we </a:t>
            </a:r>
            <a:r>
              <a:rPr lang="en-US" sz="2000" dirty="0">
                <a:effectLst/>
                <a:latin typeface="Calibri" panose="020F0502020204030204" pitchFamily="34" charset="0"/>
                <a:cs typeface="Calibri" panose="020F0502020204030204" pitchFamily="34" charset="0"/>
              </a:rPr>
              <a:t>have used </a:t>
            </a:r>
            <a:r>
              <a:rPr lang="en-IN" sz="2000" dirty="0">
                <a:effectLst/>
                <a:latin typeface="Calibri" panose="020F0502020204030204" pitchFamily="34" charset="0"/>
                <a:cs typeface="Calibri" panose="020F0502020204030204" pitchFamily="34" charset="0"/>
              </a:rPr>
              <a:t>Mel-frequency cepstral coefficients (MFCCs) to</a:t>
            </a:r>
            <a:r>
              <a:rPr lang="en-US" sz="2000" dirty="0">
                <a:effectLst/>
                <a:latin typeface="Calibri" panose="020F0502020204030204" pitchFamily="34" charset="0"/>
                <a:cs typeface="Calibri" panose="020F0502020204030204" pitchFamily="34" charset="0"/>
              </a:rPr>
              <a:t> extract features from the voice sample.</a:t>
            </a:r>
          </a:p>
        </p:txBody>
      </p:sp>
      <p:pic>
        <p:nvPicPr>
          <p:cNvPr id="7" name="Picture 6">
            <a:extLst>
              <a:ext uri="{FF2B5EF4-FFF2-40B4-BE49-F238E27FC236}">
                <a16:creationId xmlns="" xmlns:a16="http://schemas.microsoft.com/office/drawing/2014/main" id="{AC68FAFF-33B7-FC6B-B67A-F51F6CFC3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093" y="2805367"/>
            <a:ext cx="3361508" cy="3808256"/>
          </a:xfrm>
          <a:prstGeom prst="rect">
            <a:avLst/>
          </a:prstGeom>
        </p:spPr>
      </p:pic>
    </p:spTree>
    <p:extLst>
      <p:ext uri="{BB962C8B-B14F-4D97-AF65-F5344CB8AC3E}">
        <p14:creationId xmlns:p14="http://schemas.microsoft.com/office/powerpoint/2010/main" val="203997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171555"/>
            <a:ext cx="12192000" cy="680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0004FA"/>
                </a:solidFill>
                <a:latin typeface="+mn-lt"/>
              </a:rPr>
              <a:t>User Modelling</a:t>
            </a:r>
            <a:endParaRPr lang="en-IN" sz="3200" dirty="0">
              <a:solidFill>
                <a:srgbClr val="0004FA"/>
              </a:solidFill>
              <a:latin typeface="+mn-lt"/>
            </a:endParaRPr>
          </a:p>
        </p:txBody>
      </p:sp>
      <p:sp>
        <p:nvSpPr>
          <p:cNvPr id="3" name="TextBox 2">
            <a:extLst>
              <a:ext uri="{FF2B5EF4-FFF2-40B4-BE49-F238E27FC236}">
                <a16:creationId xmlns="" xmlns:a16="http://schemas.microsoft.com/office/drawing/2014/main" id="{78CFAFA1-09F7-419F-83FE-592D857064DB}"/>
              </a:ext>
            </a:extLst>
          </p:cNvPr>
          <p:cNvSpPr txBox="1"/>
          <p:nvPr/>
        </p:nvSpPr>
        <p:spPr>
          <a:xfrm>
            <a:off x="537882" y="1092361"/>
            <a:ext cx="11116235" cy="646331"/>
          </a:xfrm>
          <a:prstGeom prst="rect">
            <a:avLst/>
          </a:prstGeom>
          <a:noFill/>
        </p:spPr>
        <p:txBody>
          <a:bodyPr wrap="square">
            <a:spAutoFit/>
          </a:bodyPr>
          <a:lstStyle/>
          <a:p>
            <a:r>
              <a:rPr lang="en-US" b="0" i="0" dirty="0">
                <a:effectLst/>
                <a:latin typeface="georgia" panose="02040502050405020303" pitchFamily="18" charset="0"/>
              </a:rPr>
              <a:t>The </a:t>
            </a:r>
            <a:r>
              <a:rPr lang="en-US" b="1" i="0" dirty="0">
                <a:effectLst/>
                <a:latin typeface="georgia" panose="02040502050405020303" pitchFamily="18" charset="0"/>
              </a:rPr>
              <a:t>Gaussian Mixture </a:t>
            </a:r>
            <a:r>
              <a:rPr lang="en-US" b="1" dirty="0">
                <a:latin typeface="georgia" panose="02040502050405020303" pitchFamily="18" charset="0"/>
              </a:rPr>
              <a:t>M</a:t>
            </a:r>
            <a:r>
              <a:rPr lang="en-US" b="1" i="0" dirty="0">
                <a:effectLst/>
                <a:latin typeface="georgia" panose="02040502050405020303" pitchFamily="18" charset="0"/>
              </a:rPr>
              <a:t>odel (GMM)</a:t>
            </a:r>
            <a:r>
              <a:rPr lang="en-US" b="0" i="0" dirty="0">
                <a:effectLst/>
                <a:latin typeface="georgia" panose="02040502050405020303" pitchFamily="18" charset="0"/>
              </a:rPr>
              <a:t> is a probabilistic model that assumes all the data points are generated from a mix of Gaussian distributions with unknown parameters.</a:t>
            </a:r>
            <a:endParaRPr lang="en-IN" dirty="0"/>
          </a:p>
        </p:txBody>
      </p:sp>
      <p:pic>
        <p:nvPicPr>
          <p:cNvPr id="4" name="Picture 3">
            <a:extLst>
              <a:ext uri="{FF2B5EF4-FFF2-40B4-BE49-F238E27FC236}">
                <a16:creationId xmlns="" xmlns:a16="http://schemas.microsoft.com/office/drawing/2014/main" id="{A5BCBD48-481F-A504-7B57-DCC2C64ED202}"/>
              </a:ext>
            </a:extLst>
          </p:cNvPr>
          <p:cNvPicPr>
            <a:picLocks noChangeAspect="1"/>
          </p:cNvPicPr>
          <p:nvPr/>
        </p:nvPicPr>
        <p:blipFill>
          <a:blip r:embed="rId2"/>
          <a:stretch>
            <a:fillRect/>
          </a:stretch>
        </p:blipFill>
        <p:spPr>
          <a:xfrm>
            <a:off x="1959719" y="2352077"/>
            <a:ext cx="3653143" cy="1605136"/>
          </a:xfrm>
          <a:prstGeom prst="rect">
            <a:avLst/>
          </a:prstGeom>
        </p:spPr>
      </p:pic>
      <p:sp>
        <p:nvSpPr>
          <p:cNvPr id="6" name="TextBox 5">
            <a:extLst>
              <a:ext uri="{FF2B5EF4-FFF2-40B4-BE49-F238E27FC236}">
                <a16:creationId xmlns="" xmlns:a16="http://schemas.microsoft.com/office/drawing/2014/main" id="{B3A12590-B102-94FA-B229-C3CE0262A6B5}"/>
              </a:ext>
            </a:extLst>
          </p:cNvPr>
          <p:cNvSpPr txBox="1"/>
          <p:nvPr/>
        </p:nvSpPr>
        <p:spPr>
          <a:xfrm>
            <a:off x="685093" y="4555417"/>
            <a:ext cx="11116235" cy="1323439"/>
          </a:xfrm>
          <a:prstGeom prst="rect">
            <a:avLst/>
          </a:prstGeom>
          <a:noFill/>
        </p:spPr>
        <p:txBody>
          <a:bodyPr wrap="square">
            <a:spAutoFit/>
          </a:bodyPr>
          <a:lstStyle/>
          <a:p>
            <a:r>
              <a:rPr lang="en-US" sz="2000" dirty="0">
                <a:latin typeface="georgia" panose="02040502050405020303" pitchFamily="18" charset="0"/>
              </a:rPr>
              <a:t>As audio signals are not uniform, there are multiple peaks in one audio signal. Intuition behind choosing GMM for our approach is </a:t>
            </a:r>
            <a:r>
              <a:rPr lang="en-US" sz="2000" i="1" dirty="0">
                <a:solidFill>
                  <a:srgbClr val="0000FF"/>
                </a:solidFill>
                <a:latin typeface="georgia" panose="02040502050405020303" pitchFamily="18" charset="0"/>
              </a:rPr>
              <a:t>representing an audio signal as multiple gaussian distributions and generating an envelope of the waveform ,</a:t>
            </a:r>
            <a:r>
              <a:rPr lang="en-US" sz="2000" dirty="0">
                <a:latin typeface="georgia" panose="02040502050405020303" pitchFamily="18" charset="0"/>
              </a:rPr>
              <a:t> the envelope will be generated for each user using GMM technique and stored as voice model in the database.</a:t>
            </a:r>
            <a:endParaRPr lang="en-IN" sz="2000" dirty="0"/>
          </a:p>
        </p:txBody>
      </p:sp>
      <p:pic>
        <p:nvPicPr>
          <p:cNvPr id="7" name="Picture 2" descr="See the source image">
            <a:extLst>
              <a:ext uri="{FF2B5EF4-FFF2-40B4-BE49-F238E27FC236}">
                <a16:creationId xmlns="" xmlns:a16="http://schemas.microsoft.com/office/drawing/2014/main" id="{74E8DE3F-E5E3-ACE3-B482-46257B0A3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130" y="2168937"/>
            <a:ext cx="3098603" cy="206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78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171555"/>
            <a:ext cx="12192000" cy="680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0004FA"/>
                </a:solidFill>
                <a:latin typeface="+mn-lt"/>
              </a:rPr>
              <a:t>User Model Storage</a:t>
            </a:r>
            <a:endParaRPr lang="en-IN" sz="3200" dirty="0">
              <a:solidFill>
                <a:srgbClr val="0004FA"/>
              </a:solidFill>
              <a:latin typeface="+mn-lt"/>
            </a:endParaRPr>
          </a:p>
        </p:txBody>
      </p:sp>
      <p:sp>
        <p:nvSpPr>
          <p:cNvPr id="9" name="TextBox 8">
            <a:extLst>
              <a:ext uri="{FF2B5EF4-FFF2-40B4-BE49-F238E27FC236}">
                <a16:creationId xmlns="" xmlns:a16="http://schemas.microsoft.com/office/drawing/2014/main" id="{465C547A-34CE-E998-C48E-E30CF0393DED}"/>
              </a:ext>
            </a:extLst>
          </p:cNvPr>
          <p:cNvSpPr txBox="1"/>
          <p:nvPr/>
        </p:nvSpPr>
        <p:spPr>
          <a:xfrm>
            <a:off x="4645765" y="4439615"/>
            <a:ext cx="1731524" cy="646331"/>
          </a:xfrm>
          <a:prstGeom prst="rect">
            <a:avLst/>
          </a:prstGeom>
          <a:noFill/>
        </p:spPr>
        <p:txBody>
          <a:bodyPr wrap="square" rtlCol="0">
            <a:spAutoFit/>
          </a:bodyPr>
          <a:lstStyle/>
          <a:p>
            <a:r>
              <a:rPr lang="en-IN" b="1" dirty="0"/>
              <a:t>SHA 256 Encryption</a:t>
            </a:r>
          </a:p>
        </p:txBody>
      </p:sp>
      <p:sp>
        <p:nvSpPr>
          <p:cNvPr id="10" name="TextBox 9">
            <a:extLst>
              <a:ext uri="{FF2B5EF4-FFF2-40B4-BE49-F238E27FC236}">
                <a16:creationId xmlns="" xmlns:a16="http://schemas.microsoft.com/office/drawing/2014/main" id="{AE2C4E29-05FB-1A05-A1DF-4EBA116AF861}"/>
              </a:ext>
            </a:extLst>
          </p:cNvPr>
          <p:cNvSpPr txBox="1"/>
          <p:nvPr/>
        </p:nvSpPr>
        <p:spPr>
          <a:xfrm>
            <a:off x="710119" y="1228841"/>
            <a:ext cx="10776487" cy="2246769"/>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Users’ unique Voiceprints are stored after modelling here.</a:t>
            </a:r>
          </a:p>
          <a:p>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For ensuring security of voiceprint, each voice model is stored in encrypted form in the database, which will be decrypted in Authentication Phase.</a:t>
            </a:r>
          </a:p>
          <a:p>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We are using </a:t>
            </a:r>
            <a:r>
              <a:rPr lang="en-IN" sz="2000" b="1" dirty="0">
                <a:latin typeface="Calibri" panose="020F0502020204030204" pitchFamily="34" charset="0"/>
                <a:cs typeface="Calibri" panose="020F0502020204030204" pitchFamily="34" charset="0"/>
              </a:rPr>
              <a:t>SHA-256 encryption </a:t>
            </a:r>
            <a:r>
              <a:rPr lang="en-IN" sz="2000" dirty="0">
                <a:latin typeface="Calibri" panose="020F0502020204030204" pitchFamily="34" charset="0"/>
                <a:cs typeface="Calibri" panose="020F0502020204030204" pitchFamily="34" charset="0"/>
              </a:rPr>
              <a:t>mechanism as </a:t>
            </a:r>
            <a:r>
              <a:rPr lang="en-US" sz="2000" dirty="0">
                <a:latin typeface="Calibri" panose="020F0502020204030204" pitchFamily="34" charset="0"/>
                <a:cs typeface="Calibri" panose="020F0502020204030204" pitchFamily="34" charset="0"/>
              </a:rPr>
              <a:t>it doesn't have any known vulnerabilities that make it insecure and it has not been broken.</a:t>
            </a:r>
            <a:endParaRPr lang="en-IN" sz="2000" dirty="0">
              <a:latin typeface="Calibri" panose="020F0502020204030204" pitchFamily="34" charset="0"/>
              <a:cs typeface="Calibri" panose="020F0502020204030204" pitchFamily="34" charset="0"/>
            </a:endParaRPr>
          </a:p>
        </p:txBody>
      </p:sp>
      <p:sp>
        <p:nvSpPr>
          <p:cNvPr id="11" name="Flowchart: Direct Access Storage 10">
            <a:extLst>
              <a:ext uri="{FF2B5EF4-FFF2-40B4-BE49-F238E27FC236}">
                <a16:creationId xmlns="" xmlns:a16="http://schemas.microsoft.com/office/drawing/2014/main" id="{ECBA2A6A-E30B-DF98-AA92-8806DA121F86}"/>
              </a:ext>
            </a:extLst>
          </p:cNvPr>
          <p:cNvSpPr/>
          <p:nvPr/>
        </p:nvSpPr>
        <p:spPr>
          <a:xfrm rot="16200000">
            <a:off x="7141731" y="3735864"/>
            <a:ext cx="2188723" cy="2572966"/>
          </a:xfrm>
          <a:prstGeom prst="flowChartMagneticDrum">
            <a:avLst/>
          </a:prstGeom>
          <a:solidFill>
            <a:schemeClr val="tx1"/>
          </a:solidFill>
          <a:ln w="28575">
            <a:solidFill>
              <a:schemeClr val="bg1"/>
            </a:solidFill>
          </a:ln>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IN" dirty="0">
                <a:solidFill>
                  <a:schemeClr val="bg1"/>
                </a:solidFill>
              </a:rPr>
              <a:t>Database</a:t>
            </a:r>
          </a:p>
        </p:txBody>
      </p:sp>
      <p:pic>
        <p:nvPicPr>
          <p:cNvPr id="12" name="Picture 4" descr="See the source image">
            <a:extLst>
              <a:ext uri="{FF2B5EF4-FFF2-40B4-BE49-F238E27FC236}">
                <a16:creationId xmlns="" xmlns:a16="http://schemas.microsoft.com/office/drawing/2014/main" id="{1CBF9738-B5D1-08E0-B788-62F42D5C25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763" y="4414369"/>
            <a:ext cx="1512652" cy="1512652"/>
          </a:xfrm>
          <a:prstGeom prst="rect">
            <a:avLst/>
          </a:prstGeom>
          <a:noFill/>
          <a:extLst>
            <a:ext uri="{909E8E84-426E-40DD-AFC4-6F175D3DCCD1}">
              <a14:hiddenFill xmlns:a14="http://schemas.microsoft.com/office/drawing/2010/main">
                <a:solidFill>
                  <a:srgbClr val="FFFFFF"/>
                </a:solidFill>
              </a14:hiddenFill>
            </a:ext>
          </a:extLst>
        </p:spPr>
      </p:pic>
      <p:sp>
        <p:nvSpPr>
          <p:cNvPr id="13" name="Flowchart: Document 12">
            <a:extLst>
              <a:ext uri="{FF2B5EF4-FFF2-40B4-BE49-F238E27FC236}">
                <a16:creationId xmlns="" xmlns:a16="http://schemas.microsoft.com/office/drawing/2014/main" id="{32B77019-84FC-3F6F-A55F-764171D977A9}"/>
              </a:ext>
            </a:extLst>
          </p:cNvPr>
          <p:cNvSpPr/>
          <p:nvPr/>
        </p:nvSpPr>
        <p:spPr>
          <a:xfrm>
            <a:off x="2112121" y="4642969"/>
            <a:ext cx="1512652" cy="1118681"/>
          </a:xfrm>
          <a:prstGeom prst="flowChartDocument">
            <a:avLst/>
          </a:prstGeom>
          <a:noFill/>
          <a:ln w="38100">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solidFill>
                <a:schemeClr val="tx1"/>
              </a:solidFill>
              <a:latin typeface="Calibri" panose="020F0502020204030204" pitchFamily="34" charset="0"/>
              <a:cs typeface="Calibri" panose="020F0502020204030204" pitchFamily="34" charset="0"/>
            </a:endParaRPr>
          </a:p>
        </p:txBody>
      </p:sp>
      <p:sp>
        <p:nvSpPr>
          <p:cNvPr id="14" name="Arrow: Right 13">
            <a:extLst>
              <a:ext uri="{FF2B5EF4-FFF2-40B4-BE49-F238E27FC236}">
                <a16:creationId xmlns="" xmlns:a16="http://schemas.microsoft.com/office/drawing/2014/main" id="{D85B6595-2335-4DE7-49F4-A69A00E63466}"/>
              </a:ext>
            </a:extLst>
          </p:cNvPr>
          <p:cNvSpPr/>
          <p:nvPr/>
        </p:nvSpPr>
        <p:spPr>
          <a:xfrm>
            <a:off x="3940511" y="4905616"/>
            <a:ext cx="690664" cy="4036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 xmlns:a16="http://schemas.microsoft.com/office/drawing/2014/main" id="{53591B5F-65E5-9DDD-6584-008402DC6FD8}"/>
              </a:ext>
            </a:extLst>
          </p:cNvPr>
          <p:cNvSpPr/>
          <p:nvPr/>
        </p:nvSpPr>
        <p:spPr>
          <a:xfrm>
            <a:off x="6096001" y="4818067"/>
            <a:ext cx="690664" cy="4490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 xmlns:a16="http://schemas.microsoft.com/office/drawing/2014/main" id="{6DCC9461-FA12-BB79-8758-5BF039CC5560}"/>
              </a:ext>
            </a:extLst>
          </p:cNvPr>
          <p:cNvSpPr txBox="1"/>
          <p:nvPr/>
        </p:nvSpPr>
        <p:spPr>
          <a:xfrm>
            <a:off x="4286336" y="5793543"/>
            <a:ext cx="2029097" cy="646331"/>
          </a:xfrm>
          <a:prstGeom prst="rect">
            <a:avLst/>
          </a:prstGeom>
          <a:noFill/>
        </p:spPr>
        <p:txBody>
          <a:bodyPr wrap="square">
            <a:spAutoFit/>
          </a:bodyPr>
          <a:lstStyle/>
          <a:p>
            <a:pPr algn="ctr"/>
            <a:r>
              <a:rPr lang="en-IN" sz="1800" b="1" dirty="0">
                <a:latin typeface="Calibri" panose="020F0502020204030204" pitchFamily="34" charset="0"/>
                <a:cs typeface="Calibri" panose="020F0502020204030204" pitchFamily="34" charset="0"/>
              </a:rPr>
              <a:t>SHA-256 encryption </a:t>
            </a:r>
            <a:endParaRPr lang="en-IN" dirty="0"/>
          </a:p>
        </p:txBody>
      </p:sp>
      <p:sp>
        <p:nvSpPr>
          <p:cNvPr id="18" name="TextBox 17">
            <a:extLst>
              <a:ext uri="{FF2B5EF4-FFF2-40B4-BE49-F238E27FC236}">
                <a16:creationId xmlns="" xmlns:a16="http://schemas.microsoft.com/office/drawing/2014/main" id="{B13E001D-D87F-E7D3-A61E-F2F458098ACE}"/>
              </a:ext>
            </a:extLst>
          </p:cNvPr>
          <p:cNvSpPr txBox="1"/>
          <p:nvPr/>
        </p:nvSpPr>
        <p:spPr>
          <a:xfrm>
            <a:off x="-179553" y="5806811"/>
            <a:ext cx="6096000" cy="369332"/>
          </a:xfrm>
          <a:prstGeom prst="rect">
            <a:avLst/>
          </a:prstGeom>
          <a:noFill/>
        </p:spPr>
        <p:txBody>
          <a:bodyPr wrap="square">
            <a:spAutoFit/>
          </a:bodyPr>
          <a:lstStyle/>
          <a:p>
            <a:pPr algn="ctr"/>
            <a:r>
              <a:rPr lang="en-IN" dirty="0">
                <a:solidFill>
                  <a:schemeClr val="tx1"/>
                </a:solidFill>
                <a:latin typeface="Calibri" panose="020F0502020204030204" pitchFamily="34" charset="0"/>
                <a:cs typeface="Calibri" panose="020F0502020204030204" pitchFamily="34" charset="0"/>
              </a:rPr>
              <a:t>Voice Model of each user</a:t>
            </a:r>
          </a:p>
        </p:txBody>
      </p:sp>
      <p:pic>
        <p:nvPicPr>
          <p:cNvPr id="19" name="Picture 18">
            <a:extLst>
              <a:ext uri="{FF2B5EF4-FFF2-40B4-BE49-F238E27FC236}">
                <a16:creationId xmlns="" xmlns:a16="http://schemas.microsoft.com/office/drawing/2014/main" id="{DA9DB61D-5314-B1DB-7B8D-A7AA6FE2D8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4274" y="4713666"/>
            <a:ext cx="1175741" cy="881806"/>
          </a:xfrm>
          <a:prstGeom prst="rect">
            <a:avLst/>
          </a:prstGeom>
        </p:spPr>
      </p:pic>
    </p:spTree>
    <p:extLst>
      <p:ext uri="{BB962C8B-B14F-4D97-AF65-F5344CB8AC3E}">
        <p14:creationId xmlns:p14="http://schemas.microsoft.com/office/powerpoint/2010/main" val="166407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0" y="171555"/>
            <a:ext cx="12192000" cy="680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0004FA"/>
                </a:solidFill>
                <a:latin typeface="+mn-lt"/>
              </a:rPr>
              <a:t>Response: Similarity Score</a:t>
            </a:r>
            <a:endParaRPr lang="en-IN" sz="3200" dirty="0">
              <a:solidFill>
                <a:srgbClr val="0004FA"/>
              </a:solidFill>
              <a:latin typeface="+mn-lt"/>
            </a:endParaRPr>
          </a:p>
        </p:txBody>
      </p:sp>
      <p:sp>
        <p:nvSpPr>
          <p:cNvPr id="5" name="Rectangle 4"/>
          <p:cNvSpPr/>
          <p:nvPr/>
        </p:nvSpPr>
        <p:spPr>
          <a:xfrm>
            <a:off x="0" y="871867"/>
            <a:ext cx="12192000" cy="2862322"/>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We generate a </a:t>
            </a:r>
            <a:r>
              <a:rPr lang="en-US" sz="2000" b="1" dirty="0">
                <a:latin typeface="Calibri" panose="020F0502020204030204" pitchFamily="34" charset="0"/>
                <a:cs typeface="Calibri" panose="020F0502020204030204" pitchFamily="34" charset="0"/>
              </a:rPr>
              <a:t>percentage score</a:t>
            </a:r>
            <a:r>
              <a:rPr lang="en-US" sz="2000" dirty="0">
                <a:latin typeface="Calibri" panose="020F0502020204030204" pitchFamily="34" charset="0"/>
                <a:cs typeface="Calibri" panose="020F0502020204030204" pitchFamily="34" charset="0"/>
              </a:rPr>
              <a:t> to express the similarity between the voice sample being verified and existing biometric template of the user.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This is done by computing </a:t>
            </a:r>
            <a:r>
              <a:rPr lang="en-US" sz="2000" dirty="0" smtClean="0">
                <a:latin typeface="Calibri" panose="020F0502020204030204" pitchFamily="34" charset="0"/>
                <a:cs typeface="Calibri" panose="020F0502020204030204" pitchFamily="34" charset="0"/>
              </a:rPr>
              <a:t>‘</a:t>
            </a:r>
            <a:r>
              <a:rPr lang="en-US" sz="2000" b="1" i="1" dirty="0" smtClean="0">
                <a:latin typeface="Calibri" panose="020F0502020204030204" pitchFamily="34" charset="0"/>
                <a:cs typeface="Calibri" panose="020F0502020204030204" pitchFamily="34" charset="0"/>
              </a:rPr>
              <a:t>log-likelihood’</a:t>
            </a:r>
            <a:r>
              <a:rPr lang="en-US" sz="2000" b="1" dirty="0" smtClean="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that the features of the sample clip lie under the model of the user being verified.</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higher the score is, the higher is the similarity between them.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Access to the system should be granted only </a:t>
            </a:r>
            <a:r>
              <a:rPr lang="en-US" sz="2000" b="1" dirty="0">
                <a:latin typeface="Calibri" panose="020F0502020204030204" pitchFamily="34" charset="0"/>
                <a:cs typeface="Calibri" panose="020F0502020204030204" pitchFamily="34" charset="0"/>
              </a:rPr>
              <a:t>if the score is higher than a certain threshold.</a:t>
            </a:r>
          </a:p>
        </p:txBody>
      </p:sp>
      <p:pic>
        <p:nvPicPr>
          <p:cNvPr id="6" name="Picture 5"/>
          <p:cNvPicPr>
            <a:picLocks noChangeAspect="1"/>
          </p:cNvPicPr>
          <p:nvPr/>
        </p:nvPicPr>
        <p:blipFill>
          <a:blip r:embed="rId2"/>
          <a:stretch>
            <a:fillRect/>
          </a:stretch>
        </p:blipFill>
        <p:spPr>
          <a:xfrm>
            <a:off x="6549656" y="3742656"/>
            <a:ext cx="2463208" cy="2178743"/>
          </a:xfrm>
          <a:prstGeom prst="rect">
            <a:avLst/>
          </a:prstGeom>
        </p:spPr>
      </p:pic>
      <p:sp>
        <p:nvSpPr>
          <p:cNvPr id="7" name="Rectangle 6"/>
          <p:cNvSpPr/>
          <p:nvPr/>
        </p:nvSpPr>
        <p:spPr>
          <a:xfrm>
            <a:off x="2285997" y="6046987"/>
            <a:ext cx="7302139" cy="369332"/>
          </a:xfrm>
          <a:prstGeom prst="rect">
            <a:avLst/>
          </a:prstGeom>
        </p:spPr>
        <p:txBody>
          <a:bodyPr wrap="square">
            <a:spAutoFit/>
          </a:bodyPr>
          <a:lstStyle/>
          <a:p>
            <a:r>
              <a:rPr lang="en-US" b="1" dirty="0">
                <a:solidFill>
                  <a:schemeClr val="tx1">
                    <a:lumMod val="50000"/>
                    <a:lumOff val="50000"/>
                  </a:schemeClr>
                </a:solidFill>
                <a:latin typeface="Open Sans"/>
              </a:rPr>
              <a:t>Note: Threshold can be adjusted according to bank’s policies. </a:t>
            </a:r>
            <a:endParaRPr lang="en-IN" b="1" dirty="0"/>
          </a:p>
        </p:txBody>
      </p:sp>
      <p:sp>
        <p:nvSpPr>
          <p:cNvPr id="8" name="Rectangle 7"/>
          <p:cNvSpPr/>
          <p:nvPr/>
        </p:nvSpPr>
        <p:spPr>
          <a:xfrm>
            <a:off x="620315" y="4207843"/>
            <a:ext cx="5500409" cy="1015663"/>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We will be choosing a threshold level such that the </a:t>
            </a:r>
            <a:r>
              <a:rPr lang="en-IN" sz="2000" dirty="0">
                <a:latin typeface="Calibri" panose="020F0502020204030204" pitchFamily="34" charset="0"/>
                <a:cs typeface="Calibri" panose="020F0502020204030204" pitchFamily="34" charset="0"/>
              </a:rPr>
              <a:t>False Acceptance Rate (FAR)</a:t>
            </a:r>
          </a:p>
          <a:p>
            <a:r>
              <a:rPr lang="en-US" sz="2000" dirty="0">
                <a:latin typeface="Calibri" panose="020F0502020204030204" pitchFamily="34" charset="0"/>
                <a:cs typeface="Calibri" panose="020F0502020204030204" pitchFamily="34" charset="0"/>
              </a:rPr>
              <a:t>and </a:t>
            </a:r>
            <a:r>
              <a:rPr lang="en-IN" sz="2000" dirty="0">
                <a:latin typeface="Calibri" panose="020F0502020204030204" pitchFamily="34" charset="0"/>
                <a:cs typeface="Calibri" panose="020F0502020204030204" pitchFamily="34" charset="0"/>
              </a:rPr>
              <a:t>False Rejection Rate (FRR) are both minimum:</a:t>
            </a:r>
          </a:p>
        </p:txBody>
      </p:sp>
    </p:spTree>
    <p:extLst>
      <p:ext uri="{BB962C8B-B14F-4D97-AF65-F5344CB8AC3E}">
        <p14:creationId xmlns:p14="http://schemas.microsoft.com/office/powerpoint/2010/main" val="3141538030"/>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768</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georgia</vt:lpstr>
      <vt:lpstr>NexusSerif</vt:lpstr>
      <vt:lpstr>Open Sans</vt:lpstr>
      <vt:lpstr>Times New Roman</vt:lpstr>
      <vt:lpstr>Office Theme</vt:lpstr>
      <vt:lpstr>PowerPoint Presentation</vt:lpstr>
      <vt:lpstr>Overview</vt:lpstr>
      <vt:lpstr>Advantages of our approach:</vt:lpstr>
      <vt:lpstr>Process Flow</vt:lpstr>
      <vt:lpstr>Pre-processing Phase</vt:lpstr>
      <vt:lpstr>PowerPoint Presentation</vt:lpstr>
      <vt:lpstr>PowerPoint Presentation</vt:lpstr>
      <vt:lpstr>PowerPoint Presentation</vt:lpstr>
      <vt:lpstr>PowerPoint Presentation</vt:lpstr>
      <vt:lpstr>PowerPoint Presentation</vt:lpstr>
      <vt:lpstr>Future Work/ Enhancements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SHIVANI TYAGI</dc:creator>
  <cp:lastModifiedBy>SHIVANI TYAGI</cp:lastModifiedBy>
  <cp:revision>44</cp:revision>
  <dcterms:created xsi:type="dcterms:W3CDTF">2022-05-20T05:53:09Z</dcterms:created>
  <dcterms:modified xsi:type="dcterms:W3CDTF">2022-05-26T07:25:03Z</dcterms:modified>
</cp:coreProperties>
</file>