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Sniglet" panose="020B0604020202020204" charset="0"/>
      <p:regular r:id="rId16"/>
    </p:embeddedFont>
    <p:embeddedFont>
      <p:font typeface="ไอติม" panose="020B0604020202020204" charset="-34"/>
      <p:regular r:id="rId17"/>
    </p:embeddedFont>
    <p:embeddedFont>
      <p:font typeface="Canva San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11498136" y="3588346"/>
            <a:ext cx="18751215" cy="20481146"/>
          </a:xfrm>
          <a:custGeom>
            <a:avLst/>
            <a:gdLst/>
            <a:ahLst/>
            <a:cxnLst/>
            <a:rect l="l" t="t" r="r" b="b"/>
            <a:pathLst>
              <a:path w="18751215" h="20481146">
                <a:moveTo>
                  <a:pt x="0" y="0"/>
                </a:moveTo>
                <a:lnTo>
                  <a:pt x="18751216" y="0"/>
                </a:lnTo>
                <a:lnTo>
                  <a:pt x="18751216" y="20481146"/>
                </a:lnTo>
                <a:lnTo>
                  <a:pt x="0" y="20481146"/>
                </a:lnTo>
                <a:lnTo>
                  <a:pt x="0" y="0"/>
                </a:lnTo>
                <a:close/>
              </a:path>
            </a:pathLst>
          </a:custGeom>
          <a:blipFill>
            <a:blip r:embed="rId3"/>
            <a:stretch>
              <a:fillRect/>
            </a:stretch>
          </a:blipFill>
        </p:spPr>
      </p:sp>
      <p:sp>
        <p:nvSpPr>
          <p:cNvPr id="4" name="Freeform 4"/>
          <p:cNvSpPr/>
          <p:nvPr/>
        </p:nvSpPr>
        <p:spPr>
          <a:xfrm>
            <a:off x="10225895" y="-12914637"/>
            <a:ext cx="18751215" cy="20481146"/>
          </a:xfrm>
          <a:custGeom>
            <a:avLst/>
            <a:gdLst/>
            <a:ahLst/>
            <a:cxnLst/>
            <a:rect l="l" t="t" r="r" b="b"/>
            <a:pathLst>
              <a:path w="18751215" h="20481146">
                <a:moveTo>
                  <a:pt x="0" y="0"/>
                </a:moveTo>
                <a:lnTo>
                  <a:pt x="18751215" y="0"/>
                </a:lnTo>
                <a:lnTo>
                  <a:pt x="18751215" y="20481146"/>
                </a:lnTo>
                <a:lnTo>
                  <a:pt x="0" y="20481146"/>
                </a:lnTo>
                <a:lnTo>
                  <a:pt x="0" y="0"/>
                </a:lnTo>
                <a:close/>
              </a:path>
            </a:pathLst>
          </a:custGeom>
          <a:blipFill>
            <a:blip r:embed="rId3"/>
            <a:stretch>
              <a:fillRect/>
            </a:stretch>
          </a:blipFill>
        </p:spPr>
      </p:sp>
      <p:sp>
        <p:nvSpPr>
          <p:cNvPr id="5" name="Freeform 5"/>
          <p:cNvSpPr/>
          <p:nvPr/>
        </p:nvSpPr>
        <p:spPr>
          <a:xfrm>
            <a:off x="-659074" y="-1090165"/>
            <a:ext cx="6301816" cy="7059061"/>
          </a:xfrm>
          <a:custGeom>
            <a:avLst/>
            <a:gdLst/>
            <a:ahLst/>
            <a:cxnLst/>
            <a:rect l="l" t="t" r="r" b="b"/>
            <a:pathLst>
              <a:path w="6301816" h="7059061">
                <a:moveTo>
                  <a:pt x="0" y="0"/>
                </a:moveTo>
                <a:lnTo>
                  <a:pt x="6301817" y="0"/>
                </a:lnTo>
                <a:lnTo>
                  <a:pt x="6301817" y="7059061"/>
                </a:lnTo>
                <a:lnTo>
                  <a:pt x="0" y="705906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flipH="1" flipV="1">
            <a:off x="12763072" y="4036979"/>
            <a:ext cx="6301816" cy="7059061"/>
          </a:xfrm>
          <a:custGeom>
            <a:avLst/>
            <a:gdLst/>
            <a:ahLst/>
            <a:cxnLst/>
            <a:rect l="l" t="t" r="r" b="b"/>
            <a:pathLst>
              <a:path w="6301816" h="7059061">
                <a:moveTo>
                  <a:pt x="6301816" y="7059060"/>
                </a:moveTo>
                <a:lnTo>
                  <a:pt x="0" y="7059060"/>
                </a:lnTo>
                <a:lnTo>
                  <a:pt x="0" y="0"/>
                </a:lnTo>
                <a:lnTo>
                  <a:pt x="6301816" y="0"/>
                </a:lnTo>
                <a:lnTo>
                  <a:pt x="6301816" y="705906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2689013" y="1595060"/>
            <a:ext cx="12039349" cy="3067914"/>
          </a:xfrm>
          <a:prstGeom prst="rect">
            <a:avLst/>
          </a:prstGeom>
        </p:spPr>
        <p:txBody>
          <a:bodyPr lIns="0" tIns="0" rIns="0" bIns="0" rtlCol="0" anchor="t">
            <a:spAutoFit/>
          </a:bodyPr>
          <a:lstStyle/>
          <a:p>
            <a:pPr algn="ctr">
              <a:lnSpc>
                <a:spcPts val="11731"/>
              </a:lnSpc>
            </a:pPr>
            <a:r>
              <a:rPr lang="en-US" sz="12094" dirty="0">
                <a:solidFill>
                  <a:srgbClr val="2F3954"/>
                </a:solidFill>
                <a:latin typeface="Sniglet"/>
                <a:ea typeface="Sniglet"/>
                <a:cs typeface="Sniglet"/>
                <a:sym typeface="Sniglet"/>
              </a:rPr>
              <a:t>ANDROID FILE MANAGER</a:t>
            </a:r>
          </a:p>
        </p:txBody>
      </p:sp>
      <p:sp>
        <p:nvSpPr>
          <p:cNvPr id="8" name="TextBox 8"/>
          <p:cNvSpPr txBox="1"/>
          <p:nvPr/>
        </p:nvSpPr>
        <p:spPr>
          <a:xfrm>
            <a:off x="2418251" y="4980847"/>
            <a:ext cx="12580873" cy="4616648"/>
          </a:xfrm>
          <a:prstGeom prst="rect">
            <a:avLst/>
          </a:prstGeom>
        </p:spPr>
        <p:txBody>
          <a:bodyPr lIns="0" tIns="0" rIns="0" bIns="0" rtlCol="0" anchor="t">
            <a:spAutoFit/>
          </a:bodyPr>
          <a:lstStyle/>
          <a:p>
            <a:pPr algn="ctr">
              <a:lnSpc>
                <a:spcPts val="6015"/>
              </a:lnSpc>
            </a:pPr>
            <a:r>
              <a:rPr lang="en-GB" sz="5231" dirty="0" smtClean="0">
                <a:solidFill>
                  <a:srgbClr val="2F3954"/>
                </a:solidFill>
                <a:latin typeface="ไอติม"/>
                <a:ea typeface="ไอติม"/>
                <a:cs typeface="ไอติม"/>
                <a:sym typeface="ไอติม"/>
              </a:rPr>
              <a:t>GROUP # 01</a:t>
            </a:r>
            <a:endParaRPr lang="en-US" sz="5231" dirty="0" smtClean="0">
              <a:solidFill>
                <a:srgbClr val="2F3954"/>
              </a:solidFill>
              <a:latin typeface="ไอติม"/>
              <a:ea typeface="ไอติม"/>
              <a:cs typeface="ไอติม"/>
              <a:sym typeface="ไอติม"/>
            </a:endParaRPr>
          </a:p>
          <a:p>
            <a:pPr algn="ctr">
              <a:lnSpc>
                <a:spcPts val="6015"/>
              </a:lnSpc>
            </a:pPr>
            <a:r>
              <a:rPr lang="en-US" sz="5231" dirty="0" smtClean="0">
                <a:solidFill>
                  <a:srgbClr val="2F3954"/>
                </a:solidFill>
                <a:latin typeface="ไอติม"/>
                <a:ea typeface="ไอติม"/>
                <a:cs typeface="ไอติม"/>
                <a:sym typeface="ไอติม"/>
              </a:rPr>
              <a:t>Group </a:t>
            </a:r>
            <a:r>
              <a:rPr lang="en-US" sz="5231" dirty="0">
                <a:solidFill>
                  <a:srgbClr val="2F3954"/>
                </a:solidFill>
                <a:latin typeface="ไอติม"/>
                <a:ea typeface="ไอติม"/>
                <a:cs typeface="ไอติม"/>
                <a:sym typeface="ไอติม"/>
              </a:rPr>
              <a:t>Members:</a:t>
            </a:r>
          </a:p>
          <a:p>
            <a:pPr marL="1129393" lvl="1" indent="-564696" algn="l">
              <a:lnSpc>
                <a:spcPts val="6015"/>
              </a:lnSpc>
              <a:buAutoNum type="arabicPeriod"/>
            </a:pPr>
            <a:r>
              <a:rPr lang="en-US" sz="5231" dirty="0" err="1">
                <a:solidFill>
                  <a:srgbClr val="2F3954"/>
                </a:solidFill>
                <a:latin typeface="ไอติม"/>
                <a:ea typeface="ไอติม"/>
                <a:cs typeface="ไอติม"/>
                <a:sym typeface="ไอติม"/>
              </a:rPr>
              <a:t>Suhana</a:t>
            </a:r>
            <a:r>
              <a:rPr lang="en-US" sz="5231" dirty="0">
                <a:solidFill>
                  <a:srgbClr val="2F3954"/>
                </a:solidFill>
                <a:latin typeface="ไอติม"/>
                <a:ea typeface="ไอติม"/>
                <a:cs typeface="ไอติม"/>
                <a:sym typeface="ไอติม"/>
              </a:rPr>
              <a:t> Islam              (2131550642)</a:t>
            </a:r>
          </a:p>
          <a:p>
            <a:pPr marL="1129393" lvl="1" indent="-564696" algn="l">
              <a:lnSpc>
                <a:spcPts val="6015"/>
              </a:lnSpc>
              <a:buAutoNum type="arabicPeriod"/>
            </a:pPr>
            <a:r>
              <a:rPr lang="en-US" sz="5231" dirty="0" err="1">
                <a:solidFill>
                  <a:srgbClr val="2F3954"/>
                </a:solidFill>
                <a:latin typeface="ไอติม"/>
                <a:ea typeface="ไอติม"/>
                <a:cs typeface="ไอติม"/>
                <a:sym typeface="ไอติม"/>
              </a:rPr>
              <a:t>Birjis</a:t>
            </a:r>
            <a:r>
              <a:rPr lang="en-US" sz="5231" dirty="0">
                <a:solidFill>
                  <a:srgbClr val="2F3954"/>
                </a:solidFill>
                <a:latin typeface="ไอติม"/>
                <a:ea typeface="ไอติม"/>
                <a:cs typeface="ไอติม"/>
                <a:sym typeface="ไอติม"/>
              </a:rPr>
              <a:t> </a:t>
            </a:r>
            <a:r>
              <a:rPr lang="en-US" sz="5231" dirty="0" err="1">
                <a:solidFill>
                  <a:srgbClr val="2F3954"/>
                </a:solidFill>
                <a:latin typeface="ไอติม"/>
                <a:ea typeface="ไอติม"/>
                <a:cs typeface="ไอติม"/>
                <a:sym typeface="ไอติม"/>
              </a:rPr>
              <a:t>Afroz</a:t>
            </a:r>
            <a:r>
              <a:rPr lang="en-US" sz="5231" dirty="0">
                <a:solidFill>
                  <a:srgbClr val="2F3954"/>
                </a:solidFill>
                <a:latin typeface="ไอติม"/>
                <a:ea typeface="ไอติม"/>
                <a:cs typeface="ไอติม"/>
                <a:sym typeface="ไอติม"/>
              </a:rPr>
              <a:t>                   (2212403642)</a:t>
            </a:r>
          </a:p>
          <a:p>
            <a:pPr marL="1129393" lvl="1" indent="-564696" algn="l">
              <a:lnSpc>
                <a:spcPts val="6015"/>
              </a:lnSpc>
              <a:buAutoNum type="arabicPeriod"/>
            </a:pPr>
            <a:r>
              <a:rPr lang="en-US" sz="5231" dirty="0" err="1">
                <a:solidFill>
                  <a:srgbClr val="2F3954"/>
                </a:solidFill>
                <a:latin typeface="ไอติม"/>
                <a:ea typeface="ไอติม"/>
                <a:cs typeface="ไอติม"/>
                <a:sym typeface="ไอติม"/>
              </a:rPr>
              <a:t>Rayeed</a:t>
            </a:r>
            <a:r>
              <a:rPr lang="en-US" sz="5231" dirty="0">
                <a:solidFill>
                  <a:srgbClr val="2F3954"/>
                </a:solidFill>
                <a:latin typeface="ไอติม"/>
                <a:ea typeface="ไอติม"/>
                <a:cs typeface="ไอติม"/>
                <a:sym typeface="ไอติม"/>
              </a:rPr>
              <a:t> </a:t>
            </a:r>
            <a:r>
              <a:rPr lang="en-US" sz="5231" dirty="0" err="1" smtClean="0">
                <a:solidFill>
                  <a:srgbClr val="2F3954"/>
                </a:solidFill>
                <a:latin typeface="ไอติม"/>
                <a:ea typeface="ไอติม"/>
                <a:cs typeface="ไอติม"/>
                <a:sym typeface="ไอติม"/>
              </a:rPr>
              <a:t>Aabir</a:t>
            </a:r>
            <a:r>
              <a:rPr lang="en-US" sz="5231" dirty="0" smtClean="0">
                <a:solidFill>
                  <a:srgbClr val="2F3954"/>
                </a:solidFill>
                <a:latin typeface="ไอติม"/>
                <a:ea typeface="ไอติม"/>
                <a:cs typeface="ไอติม"/>
                <a:sym typeface="ไอติม"/>
              </a:rPr>
              <a:t> </a:t>
            </a:r>
            <a:r>
              <a:rPr lang="en-US" sz="5231" dirty="0">
                <a:solidFill>
                  <a:srgbClr val="2F3954"/>
                </a:solidFill>
                <a:latin typeface="ไอติม"/>
                <a:ea typeface="ไอติม"/>
                <a:cs typeface="ไอติม"/>
                <a:sym typeface="ไอติม"/>
              </a:rPr>
              <a:t>Ahsan     (2212905642)</a:t>
            </a:r>
          </a:p>
          <a:p>
            <a:pPr marL="1129393" lvl="1" indent="-564696" algn="l">
              <a:lnSpc>
                <a:spcPts val="6015"/>
              </a:lnSpc>
              <a:buAutoNum type="arabicPeriod"/>
            </a:pPr>
            <a:r>
              <a:rPr lang="en-US" sz="5231" dirty="0" err="1">
                <a:solidFill>
                  <a:srgbClr val="2F3954"/>
                </a:solidFill>
                <a:latin typeface="ไอติม"/>
                <a:ea typeface="ไอติม"/>
                <a:cs typeface="ไอติม"/>
                <a:sym typeface="ไอติม"/>
              </a:rPr>
              <a:t>Tanvir</a:t>
            </a:r>
            <a:r>
              <a:rPr lang="en-US" sz="5231" dirty="0">
                <a:solidFill>
                  <a:srgbClr val="2F3954"/>
                </a:solidFill>
                <a:latin typeface="ไอติม"/>
                <a:ea typeface="ไอติม"/>
                <a:cs typeface="ไอติม"/>
                <a:sym typeface="ไอติม"/>
              </a:rPr>
              <a:t> Rahman </a:t>
            </a:r>
            <a:r>
              <a:rPr lang="en-US" sz="5231" dirty="0" err="1">
                <a:solidFill>
                  <a:srgbClr val="2F3954"/>
                </a:solidFill>
                <a:latin typeface="ไอติม"/>
                <a:ea typeface="ไอติม"/>
                <a:cs typeface="ไอติม"/>
                <a:sym typeface="ไอติม"/>
              </a:rPr>
              <a:t>Onik</a:t>
            </a:r>
            <a:r>
              <a:rPr lang="en-US" sz="5231" dirty="0">
                <a:solidFill>
                  <a:srgbClr val="2F3954"/>
                </a:solidFill>
                <a:latin typeface="ไอติม"/>
                <a:ea typeface="ไอติม"/>
                <a:cs typeface="ไอติม"/>
                <a:sym typeface="ไอติม"/>
              </a:rPr>
              <a:t>  (2212778042)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11498136" y="3588346"/>
            <a:ext cx="18751215" cy="20481146"/>
          </a:xfrm>
          <a:custGeom>
            <a:avLst/>
            <a:gdLst/>
            <a:ahLst/>
            <a:cxnLst/>
            <a:rect l="l" t="t" r="r" b="b"/>
            <a:pathLst>
              <a:path w="18751215" h="20481146">
                <a:moveTo>
                  <a:pt x="0" y="0"/>
                </a:moveTo>
                <a:lnTo>
                  <a:pt x="18751216" y="0"/>
                </a:lnTo>
                <a:lnTo>
                  <a:pt x="18751216" y="20481146"/>
                </a:lnTo>
                <a:lnTo>
                  <a:pt x="0" y="20481146"/>
                </a:lnTo>
                <a:lnTo>
                  <a:pt x="0" y="0"/>
                </a:lnTo>
                <a:close/>
              </a:path>
            </a:pathLst>
          </a:custGeom>
          <a:blipFill>
            <a:blip r:embed="rId3"/>
            <a:stretch>
              <a:fillRect/>
            </a:stretch>
          </a:blipFill>
        </p:spPr>
      </p:sp>
      <p:sp>
        <p:nvSpPr>
          <p:cNvPr id="4" name="Freeform 4"/>
          <p:cNvSpPr/>
          <p:nvPr/>
        </p:nvSpPr>
        <p:spPr>
          <a:xfrm>
            <a:off x="10225895" y="-12914637"/>
            <a:ext cx="18751215" cy="20481146"/>
          </a:xfrm>
          <a:custGeom>
            <a:avLst/>
            <a:gdLst/>
            <a:ahLst/>
            <a:cxnLst/>
            <a:rect l="l" t="t" r="r" b="b"/>
            <a:pathLst>
              <a:path w="18751215" h="20481146">
                <a:moveTo>
                  <a:pt x="0" y="0"/>
                </a:moveTo>
                <a:lnTo>
                  <a:pt x="18751215" y="0"/>
                </a:lnTo>
                <a:lnTo>
                  <a:pt x="18751215" y="20481146"/>
                </a:lnTo>
                <a:lnTo>
                  <a:pt x="0" y="20481146"/>
                </a:lnTo>
                <a:lnTo>
                  <a:pt x="0" y="0"/>
                </a:lnTo>
                <a:close/>
              </a:path>
            </a:pathLst>
          </a:custGeom>
          <a:blipFill>
            <a:blip r:embed="rId3"/>
            <a:stretch>
              <a:fillRect/>
            </a:stretch>
          </a:blipFill>
        </p:spPr>
      </p:sp>
      <p:sp>
        <p:nvSpPr>
          <p:cNvPr id="5" name="Freeform 5"/>
          <p:cNvSpPr/>
          <p:nvPr/>
        </p:nvSpPr>
        <p:spPr>
          <a:xfrm>
            <a:off x="-659074" y="-1090165"/>
            <a:ext cx="6301816" cy="7059061"/>
          </a:xfrm>
          <a:custGeom>
            <a:avLst/>
            <a:gdLst/>
            <a:ahLst/>
            <a:cxnLst/>
            <a:rect l="l" t="t" r="r" b="b"/>
            <a:pathLst>
              <a:path w="6301816" h="7059061">
                <a:moveTo>
                  <a:pt x="0" y="0"/>
                </a:moveTo>
                <a:lnTo>
                  <a:pt x="6301817" y="0"/>
                </a:lnTo>
                <a:lnTo>
                  <a:pt x="6301817" y="7059061"/>
                </a:lnTo>
                <a:lnTo>
                  <a:pt x="0" y="705906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flipH="1" flipV="1">
            <a:off x="12763072" y="4036979"/>
            <a:ext cx="6301816" cy="7059061"/>
          </a:xfrm>
          <a:custGeom>
            <a:avLst/>
            <a:gdLst/>
            <a:ahLst/>
            <a:cxnLst/>
            <a:rect l="l" t="t" r="r" b="b"/>
            <a:pathLst>
              <a:path w="6301816" h="7059061">
                <a:moveTo>
                  <a:pt x="6301816" y="7059060"/>
                </a:moveTo>
                <a:lnTo>
                  <a:pt x="0" y="7059060"/>
                </a:lnTo>
                <a:lnTo>
                  <a:pt x="0" y="0"/>
                </a:lnTo>
                <a:lnTo>
                  <a:pt x="6301816" y="0"/>
                </a:lnTo>
                <a:lnTo>
                  <a:pt x="6301816" y="705906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928510" y="8377371"/>
            <a:ext cx="4939574" cy="3819258"/>
          </a:xfrm>
          <a:custGeom>
            <a:avLst/>
            <a:gdLst/>
            <a:ahLst/>
            <a:cxnLst/>
            <a:rect l="l" t="t" r="r" b="b"/>
            <a:pathLst>
              <a:path w="4939574" h="3819258">
                <a:moveTo>
                  <a:pt x="0" y="0"/>
                </a:moveTo>
                <a:lnTo>
                  <a:pt x="4939574" y="0"/>
                </a:lnTo>
                <a:lnTo>
                  <a:pt x="4939574" y="3819258"/>
                </a:lnTo>
                <a:lnTo>
                  <a:pt x="0" y="381925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10800000">
            <a:off x="13993708" y="-1675435"/>
            <a:ext cx="4848524" cy="3748859"/>
          </a:xfrm>
          <a:custGeom>
            <a:avLst/>
            <a:gdLst/>
            <a:ahLst/>
            <a:cxnLst/>
            <a:rect l="l" t="t" r="r" b="b"/>
            <a:pathLst>
              <a:path w="4848524" h="3748859">
                <a:moveTo>
                  <a:pt x="0" y="0"/>
                </a:moveTo>
                <a:lnTo>
                  <a:pt x="4848525" y="0"/>
                </a:lnTo>
                <a:lnTo>
                  <a:pt x="4848525" y="3748859"/>
                </a:lnTo>
                <a:lnTo>
                  <a:pt x="0" y="374885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a:off x="4652278" y="8377371"/>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Freeform 10"/>
          <p:cNvSpPr/>
          <p:nvPr/>
        </p:nvSpPr>
        <p:spPr>
          <a:xfrm rot="10050803">
            <a:off x="11418159" y="-1697058"/>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TextBox 11"/>
          <p:cNvSpPr txBox="1"/>
          <p:nvPr/>
        </p:nvSpPr>
        <p:spPr>
          <a:xfrm>
            <a:off x="2701656" y="4440580"/>
            <a:ext cx="12884689" cy="1720242"/>
          </a:xfrm>
          <a:prstGeom prst="rect">
            <a:avLst/>
          </a:prstGeom>
        </p:spPr>
        <p:txBody>
          <a:bodyPr lIns="0" tIns="0" rIns="0" bIns="0" rtlCol="0" anchor="t">
            <a:spAutoFit/>
          </a:bodyPr>
          <a:lstStyle/>
          <a:p>
            <a:pPr algn="ctr">
              <a:lnSpc>
                <a:spcPts val="12842"/>
              </a:lnSpc>
            </a:pPr>
            <a:r>
              <a:rPr lang="en-US" sz="13240">
                <a:solidFill>
                  <a:srgbClr val="2F3954"/>
                </a:solidFill>
                <a:latin typeface="Sniglet"/>
                <a:ea typeface="Sniglet"/>
                <a:cs typeface="Sniglet"/>
                <a:sym typeface="Sniglet"/>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11498136" y="3588346"/>
            <a:ext cx="18751215" cy="20481146"/>
          </a:xfrm>
          <a:custGeom>
            <a:avLst/>
            <a:gdLst/>
            <a:ahLst/>
            <a:cxnLst/>
            <a:rect l="l" t="t" r="r" b="b"/>
            <a:pathLst>
              <a:path w="18751215" h="20481146">
                <a:moveTo>
                  <a:pt x="0" y="0"/>
                </a:moveTo>
                <a:lnTo>
                  <a:pt x="18751216" y="0"/>
                </a:lnTo>
                <a:lnTo>
                  <a:pt x="18751216" y="20481146"/>
                </a:lnTo>
                <a:lnTo>
                  <a:pt x="0" y="20481146"/>
                </a:lnTo>
                <a:lnTo>
                  <a:pt x="0" y="0"/>
                </a:lnTo>
                <a:close/>
              </a:path>
            </a:pathLst>
          </a:custGeom>
          <a:blipFill>
            <a:blip r:embed="rId3"/>
            <a:stretch>
              <a:fillRect/>
            </a:stretch>
          </a:blipFill>
        </p:spPr>
      </p:sp>
      <p:sp>
        <p:nvSpPr>
          <p:cNvPr id="4" name="Freeform 4"/>
          <p:cNvSpPr/>
          <p:nvPr/>
        </p:nvSpPr>
        <p:spPr>
          <a:xfrm>
            <a:off x="10225895" y="-12914637"/>
            <a:ext cx="18751215" cy="20481146"/>
          </a:xfrm>
          <a:custGeom>
            <a:avLst/>
            <a:gdLst/>
            <a:ahLst/>
            <a:cxnLst/>
            <a:rect l="l" t="t" r="r" b="b"/>
            <a:pathLst>
              <a:path w="18751215" h="20481146">
                <a:moveTo>
                  <a:pt x="0" y="0"/>
                </a:moveTo>
                <a:lnTo>
                  <a:pt x="18751215" y="0"/>
                </a:lnTo>
                <a:lnTo>
                  <a:pt x="18751215" y="20481146"/>
                </a:lnTo>
                <a:lnTo>
                  <a:pt x="0" y="20481146"/>
                </a:lnTo>
                <a:lnTo>
                  <a:pt x="0" y="0"/>
                </a:lnTo>
                <a:close/>
              </a:path>
            </a:pathLst>
          </a:custGeom>
          <a:blipFill>
            <a:blip r:embed="rId3"/>
            <a:stretch>
              <a:fillRect/>
            </a:stretch>
          </a:blipFill>
        </p:spPr>
      </p:sp>
      <p:sp>
        <p:nvSpPr>
          <p:cNvPr id="5" name="Freeform 5"/>
          <p:cNvSpPr/>
          <p:nvPr/>
        </p:nvSpPr>
        <p:spPr>
          <a:xfrm>
            <a:off x="-928510" y="8377371"/>
            <a:ext cx="4939574" cy="3819258"/>
          </a:xfrm>
          <a:custGeom>
            <a:avLst/>
            <a:gdLst/>
            <a:ahLst/>
            <a:cxnLst/>
            <a:rect l="l" t="t" r="r" b="b"/>
            <a:pathLst>
              <a:path w="4939574" h="3819258">
                <a:moveTo>
                  <a:pt x="0" y="0"/>
                </a:moveTo>
                <a:lnTo>
                  <a:pt x="4939574" y="0"/>
                </a:lnTo>
                <a:lnTo>
                  <a:pt x="4939574" y="3819258"/>
                </a:lnTo>
                <a:lnTo>
                  <a:pt x="0" y="38192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4652278" y="8377371"/>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10050803">
            <a:off x="11418159" y="-1697058"/>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TextBox 8"/>
          <p:cNvSpPr txBox="1"/>
          <p:nvPr/>
        </p:nvSpPr>
        <p:spPr>
          <a:xfrm>
            <a:off x="4652278" y="2109191"/>
            <a:ext cx="9925730" cy="1414600"/>
          </a:xfrm>
          <a:prstGeom prst="rect">
            <a:avLst/>
          </a:prstGeom>
        </p:spPr>
        <p:txBody>
          <a:bodyPr lIns="0" tIns="0" rIns="0" bIns="0" rtlCol="0" anchor="t">
            <a:spAutoFit/>
          </a:bodyPr>
          <a:lstStyle/>
          <a:p>
            <a:pPr algn="ctr">
              <a:lnSpc>
                <a:spcPts val="10551"/>
              </a:lnSpc>
            </a:pPr>
            <a:r>
              <a:rPr lang="en-US" sz="10878">
                <a:solidFill>
                  <a:srgbClr val="2F3954"/>
                </a:solidFill>
                <a:latin typeface="Sniglet"/>
                <a:ea typeface="Sniglet"/>
                <a:cs typeface="Sniglet"/>
                <a:sym typeface="Sniglet"/>
              </a:rPr>
              <a:t>INTRODUCTION</a:t>
            </a:r>
          </a:p>
        </p:txBody>
      </p:sp>
      <p:sp>
        <p:nvSpPr>
          <p:cNvPr id="9" name="TextBox 9"/>
          <p:cNvSpPr txBox="1"/>
          <p:nvPr/>
        </p:nvSpPr>
        <p:spPr>
          <a:xfrm>
            <a:off x="1215940" y="3926123"/>
            <a:ext cx="16043360" cy="3362617"/>
          </a:xfrm>
          <a:prstGeom prst="rect">
            <a:avLst/>
          </a:prstGeom>
        </p:spPr>
        <p:txBody>
          <a:bodyPr lIns="0" tIns="0" rIns="0" bIns="0" rtlCol="0" anchor="t">
            <a:spAutoFit/>
          </a:bodyPr>
          <a:lstStyle/>
          <a:p>
            <a:pPr algn="ctr">
              <a:lnSpc>
                <a:spcPts val="4471"/>
              </a:lnSpc>
            </a:pPr>
            <a:r>
              <a:rPr lang="en-US" sz="3888">
                <a:solidFill>
                  <a:srgbClr val="2F3954"/>
                </a:solidFill>
                <a:latin typeface="ไอติม"/>
                <a:ea typeface="ไอติม"/>
                <a:cs typeface="ไอติม"/>
                <a:sym typeface="ไอติม"/>
              </a:rPr>
              <a:t>This is a simple file manager app built using Kotlin for android devices. This app allows users to browse any type of files and folders stored in their android device. This application provides an easy-to- use GUI for the file management system. Users can perform basic crud operations via simple clicks on their android device.</a:t>
            </a:r>
          </a:p>
          <a:p>
            <a:pPr algn="ctr">
              <a:lnSpc>
                <a:spcPts val="4471"/>
              </a:lnSpc>
            </a:pPr>
            <a:endParaRPr lang="en-US" sz="3888">
              <a:solidFill>
                <a:srgbClr val="2F3954"/>
              </a:solidFill>
              <a:latin typeface="ไอติม"/>
              <a:ea typeface="ไอติม"/>
              <a:cs typeface="ไอติม"/>
              <a:sym typeface="ไอติม"/>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11498136" y="3588346"/>
            <a:ext cx="18751215" cy="20481146"/>
          </a:xfrm>
          <a:custGeom>
            <a:avLst/>
            <a:gdLst/>
            <a:ahLst/>
            <a:cxnLst/>
            <a:rect l="l" t="t" r="r" b="b"/>
            <a:pathLst>
              <a:path w="18751215" h="20481146">
                <a:moveTo>
                  <a:pt x="0" y="0"/>
                </a:moveTo>
                <a:lnTo>
                  <a:pt x="18751216" y="0"/>
                </a:lnTo>
                <a:lnTo>
                  <a:pt x="18751216" y="20481146"/>
                </a:lnTo>
                <a:lnTo>
                  <a:pt x="0" y="20481146"/>
                </a:lnTo>
                <a:lnTo>
                  <a:pt x="0" y="0"/>
                </a:lnTo>
                <a:close/>
              </a:path>
            </a:pathLst>
          </a:custGeom>
          <a:blipFill>
            <a:blip r:embed="rId3"/>
            <a:stretch>
              <a:fillRect/>
            </a:stretch>
          </a:blipFill>
        </p:spPr>
      </p:sp>
      <p:sp>
        <p:nvSpPr>
          <p:cNvPr id="4" name="Freeform 4"/>
          <p:cNvSpPr/>
          <p:nvPr/>
        </p:nvSpPr>
        <p:spPr>
          <a:xfrm>
            <a:off x="10225895" y="-12914637"/>
            <a:ext cx="18751215" cy="20481146"/>
          </a:xfrm>
          <a:custGeom>
            <a:avLst/>
            <a:gdLst/>
            <a:ahLst/>
            <a:cxnLst/>
            <a:rect l="l" t="t" r="r" b="b"/>
            <a:pathLst>
              <a:path w="18751215" h="20481146">
                <a:moveTo>
                  <a:pt x="0" y="0"/>
                </a:moveTo>
                <a:lnTo>
                  <a:pt x="18751215" y="0"/>
                </a:lnTo>
                <a:lnTo>
                  <a:pt x="18751215" y="20481146"/>
                </a:lnTo>
                <a:lnTo>
                  <a:pt x="0" y="20481146"/>
                </a:lnTo>
                <a:lnTo>
                  <a:pt x="0" y="0"/>
                </a:lnTo>
                <a:close/>
              </a:path>
            </a:pathLst>
          </a:custGeom>
          <a:blipFill>
            <a:blip r:embed="rId3"/>
            <a:stretch>
              <a:fillRect/>
            </a:stretch>
          </a:blipFill>
        </p:spPr>
      </p:sp>
      <p:sp>
        <p:nvSpPr>
          <p:cNvPr id="5" name="Freeform 5"/>
          <p:cNvSpPr/>
          <p:nvPr/>
        </p:nvSpPr>
        <p:spPr>
          <a:xfrm>
            <a:off x="-659074" y="-1090165"/>
            <a:ext cx="6301816" cy="7059061"/>
          </a:xfrm>
          <a:custGeom>
            <a:avLst/>
            <a:gdLst/>
            <a:ahLst/>
            <a:cxnLst/>
            <a:rect l="l" t="t" r="r" b="b"/>
            <a:pathLst>
              <a:path w="6301816" h="7059061">
                <a:moveTo>
                  <a:pt x="0" y="0"/>
                </a:moveTo>
                <a:lnTo>
                  <a:pt x="6301817" y="0"/>
                </a:lnTo>
                <a:lnTo>
                  <a:pt x="6301817" y="7059061"/>
                </a:lnTo>
                <a:lnTo>
                  <a:pt x="0" y="705906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flipH="1" flipV="1">
            <a:off x="12763072" y="4036979"/>
            <a:ext cx="6301816" cy="7059061"/>
          </a:xfrm>
          <a:custGeom>
            <a:avLst/>
            <a:gdLst/>
            <a:ahLst/>
            <a:cxnLst/>
            <a:rect l="l" t="t" r="r" b="b"/>
            <a:pathLst>
              <a:path w="6301816" h="7059061">
                <a:moveTo>
                  <a:pt x="6301816" y="7059060"/>
                </a:moveTo>
                <a:lnTo>
                  <a:pt x="0" y="7059060"/>
                </a:lnTo>
                <a:lnTo>
                  <a:pt x="0" y="0"/>
                </a:lnTo>
                <a:lnTo>
                  <a:pt x="6301816" y="0"/>
                </a:lnTo>
                <a:lnTo>
                  <a:pt x="6301816" y="705906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928510" y="8377371"/>
            <a:ext cx="4939574" cy="3819258"/>
          </a:xfrm>
          <a:custGeom>
            <a:avLst/>
            <a:gdLst/>
            <a:ahLst/>
            <a:cxnLst/>
            <a:rect l="l" t="t" r="r" b="b"/>
            <a:pathLst>
              <a:path w="4939574" h="3819258">
                <a:moveTo>
                  <a:pt x="0" y="0"/>
                </a:moveTo>
                <a:lnTo>
                  <a:pt x="4939574" y="0"/>
                </a:lnTo>
                <a:lnTo>
                  <a:pt x="4939574" y="3819258"/>
                </a:lnTo>
                <a:lnTo>
                  <a:pt x="0" y="381925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10800000">
            <a:off x="13993708" y="-1675435"/>
            <a:ext cx="4848524" cy="3748859"/>
          </a:xfrm>
          <a:custGeom>
            <a:avLst/>
            <a:gdLst/>
            <a:ahLst/>
            <a:cxnLst/>
            <a:rect l="l" t="t" r="r" b="b"/>
            <a:pathLst>
              <a:path w="4848524" h="3748859">
                <a:moveTo>
                  <a:pt x="0" y="0"/>
                </a:moveTo>
                <a:lnTo>
                  <a:pt x="4848525" y="0"/>
                </a:lnTo>
                <a:lnTo>
                  <a:pt x="4848525" y="3748859"/>
                </a:lnTo>
                <a:lnTo>
                  <a:pt x="0" y="374885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a:off x="4652278" y="8377371"/>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Freeform 10"/>
          <p:cNvSpPr/>
          <p:nvPr/>
        </p:nvSpPr>
        <p:spPr>
          <a:xfrm rot="10050803">
            <a:off x="11418159" y="-1697058"/>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TextBox 11"/>
          <p:cNvSpPr txBox="1"/>
          <p:nvPr/>
        </p:nvSpPr>
        <p:spPr>
          <a:xfrm>
            <a:off x="2491834" y="1599670"/>
            <a:ext cx="10827014" cy="839695"/>
          </a:xfrm>
          <a:prstGeom prst="rect">
            <a:avLst/>
          </a:prstGeom>
        </p:spPr>
        <p:txBody>
          <a:bodyPr lIns="0" tIns="0" rIns="0" bIns="0" rtlCol="0" anchor="t">
            <a:spAutoFit/>
          </a:bodyPr>
          <a:lstStyle/>
          <a:p>
            <a:pPr algn="ctr">
              <a:lnSpc>
                <a:spcPts val="6260"/>
              </a:lnSpc>
            </a:pPr>
            <a:r>
              <a:rPr lang="en-US" sz="6454">
                <a:solidFill>
                  <a:srgbClr val="2F3954"/>
                </a:solidFill>
                <a:latin typeface="Sniglet"/>
                <a:ea typeface="Sniglet"/>
                <a:cs typeface="Sniglet"/>
                <a:sym typeface="Sniglet"/>
              </a:rPr>
              <a:t>TOOLS AND FRAMEWORK</a:t>
            </a:r>
          </a:p>
        </p:txBody>
      </p:sp>
      <p:sp>
        <p:nvSpPr>
          <p:cNvPr id="12" name="TextBox 12"/>
          <p:cNvSpPr txBox="1"/>
          <p:nvPr/>
        </p:nvSpPr>
        <p:spPr>
          <a:xfrm>
            <a:off x="2814046" y="4141754"/>
            <a:ext cx="12659909" cy="4308475"/>
          </a:xfrm>
          <a:prstGeom prst="rect">
            <a:avLst/>
          </a:prstGeom>
        </p:spPr>
        <p:txBody>
          <a:bodyPr lIns="0" tIns="0" rIns="0" bIns="0" rtlCol="0" anchor="t">
            <a:spAutoFit/>
          </a:bodyPr>
          <a:lstStyle/>
          <a:p>
            <a:pPr algn="just">
              <a:lnSpc>
                <a:spcPts val="4850"/>
              </a:lnSpc>
            </a:pPr>
            <a:r>
              <a:rPr lang="en-US" sz="5000">
                <a:solidFill>
                  <a:srgbClr val="2F3954"/>
                </a:solidFill>
                <a:latin typeface="Sniglet"/>
                <a:ea typeface="Sniglet"/>
                <a:cs typeface="Sniglet"/>
                <a:sym typeface="Sniglet"/>
              </a:rPr>
              <a:t>This application was built using following tech stack:</a:t>
            </a:r>
          </a:p>
          <a:p>
            <a:pPr marL="1079501" lvl="1" indent="-539750" algn="just">
              <a:lnSpc>
                <a:spcPts val="4850"/>
              </a:lnSpc>
              <a:buFont typeface="Arial"/>
              <a:buChar char="•"/>
            </a:pPr>
            <a:r>
              <a:rPr lang="en-US" sz="5000">
                <a:solidFill>
                  <a:srgbClr val="2F3954"/>
                </a:solidFill>
                <a:latin typeface="Sniglet"/>
                <a:ea typeface="Sniglet"/>
                <a:cs typeface="Sniglet"/>
                <a:sym typeface="Sniglet"/>
              </a:rPr>
              <a:t>Android Studio (IDE)</a:t>
            </a:r>
          </a:p>
          <a:p>
            <a:pPr marL="1079501" lvl="1" indent="-539750" algn="just">
              <a:lnSpc>
                <a:spcPts val="4850"/>
              </a:lnSpc>
              <a:buFont typeface="Arial"/>
              <a:buChar char="•"/>
            </a:pPr>
            <a:r>
              <a:rPr lang="en-US" sz="5000">
                <a:solidFill>
                  <a:srgbClr val="2F3954"/>
                </a:solidFill>
                <a:latin typeface="Sniglet"/>
                <a:ea typeface="Sniglet"/>
                <a:cs typeface="Sniglet"/>
                <a:sym typeface="Sniglet"/>
              </a:rPr>
              <a:t>Kotlin( as programming language)</a:t>
            </a:r>
          </a:p>
          <a:p>
            <a:pPr marL="1079501" lvl="1" indent="-539750" algn="just">
              <a:lnSpc>
                <a:spcPts val="4850"/>
              </a:lnSpc>
              <a:buFont typeface="Arial"/>
              <a:buChar char="•"/>
            </a:pPr>
            <a:r>
              <a:rPr lang="en-US" sz="5000">
                <a:solidFill>
                  <a:srgbClr val="2F3954"/>
                </a:solidFill>
                <a:latin typeface="Sniglet"/>
                <a:ea typeface="Sniglet"/>
                <a:cs typeface="Sniglet"/>
                <a:sym typeface="Sniglet"/>
              </a:rPr>
              <a:t>SQLite(as local database)</a:t>
            </a:r>
          </a:p>
          <a:p>
            <a:pPr algn="just">
              <a:lnSpc>
                <a:spcPts val="4850"/>
              </a:lnSpc>
            </a:pPr>
            <a:endParaRPr lang="en-US" sz="5000">
              <a:solidFill>
                <a:srgbClr val="2F3954"/>
              </a:solidFill>
              <a:latin typeface="Sniglet"/>
              <a:ea typeface="Sniglet"/>
              <a:cs typeface="Sniglet"/>
              <a:sym typeface="Sniglet"/>
            </a:endParaRPr>
          </a:p>
          <a:p>
            <a:pPr algn="just">
              <a:lnSpc>
                <a:spcPts val="4850"/>
              </a:lnSpc>
            </a:pPr>
            <a:endParaRPr lang="en-US" sz="5000">
              <a:solidFill>
                <a:srgbClr val="2F3954"/>
              </a:solidFill>
              <a:latin typeface="Sniglet"/>
              <a:ea typeface="Sniglet"/>
              <a:cs typeface="Sniglet"/>
              <a:sym typeface="Snigle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11498136" y="3588346"/>
            <a:ext cx="18751215" cy="20481146"/>
          </a:xfrm>
          <a:custGeom>
            <a:avLst/>
            <a:gdLst/>
            <a:ahLst/>
            <a:cxnLst/>
            <a:rect l="l" t="t" r="r" b="b"/>
            <a:pathLst>
              <a:path w="18751215" h="20481146">
                <a:moveTo>
                  <a:pt x="0" y="0"/>
                </a:moveTo>
                <a:lnTo>
                  <a:pt x="18751216" y="0"/>
                </a:lnTo>
                <a:lnTo>
                  <a:pt x="18751216" y="20481146"/>
                </a:lnTo>
                <a:lnTo>
                  <a:pt x="0" y="20481146"/>
                </a:lnTo>
                <a:lnTo>
                  <a:pt x="0" y="0"/>
                </a:lnTo>
                <a:close/>
              </a:path>
            </a:pathLst>
          </a:custGeom>
          <a:blipFill>
            <a:blip r:embed="rId3"/>
            <a:stretch>
              <a:fillRect/>
            </a:stretch>
          </a:blipFill>
        </p:spPr>
      </p:sp>
      <p:sp>
        <p:nvSpPr>
          <p:cNvPr id="4" name="Freeform 4"/>
          <p:cNvSpPr/>
          <p:nvPr/>
        </p:nvSpPr>
        <p:spPr>
          <a:xfrm>
            <a:off x="10225895" y="-12914637"/>
            <a:ext cx="18751215" cy="20481146"/>
          </a:xfrm>
          <a:custGeom>
            <a:avLst/>
            <a:gdLst/>
            <a:ahLst/>
            <a:cxnLst/>
            <a:rect l="l" t="t" r="r" b="b"/>
            <a:pathLst>
              <a:path w="18751215" h="20481146">
                <a:moveTo>
                  <a:pt x="0" y="0"/>
                </a:moveTo>
                <a:lnTo>
                  <a:pt x="18751215" y="0"/>
                </a:lnTo>
                <a:lnTo>
                  <a:pt x="18751215" y="20481146"/>
                </a:lnTo>
                <a:lnTo>
                  <a:pt x="0" y="20481146"/>
                </a:lnTo>
                <a:lnTo>
                  <a:pt x="0" y="0"/>
                </a:lnTo>
                <a:close/>
              </a:path>
            </a:pathLst>
          </a:custGeom>
          <a:blipFill>
            <a:blip r:embed="rId3"/>
            <a:stretch>
              <a:fillRect/>
            </a:stretch>
          </a:blipFill>
        </p:spPr>
      </p:sp>
      <p:sp>
        <p:nvSpPr>
          <p:cNvPr id="5" name="Freeform 5"/>
          <p:cNvSpPr/>
          <p:nvPr/>
        </p:nvSpPr>
        <p:spPr>
          <a:xfrm>
            <a:off x="4812199" y="107365"/>
            <a:ext cx="8727704" cy="9150935"/>
          </a:xfrm>
          <a:custGeom>
            <a:avLst/>
            <a:gdLst/>
            <a:ahLst/>
            <a:cxnLst/>
            <a:rect l="l" t="t" r="r" b="b"/>
            <a:pathLst>
              <a:path w="8727704" h="9150935">
                <a:moveTo>
                  <a:pt x="0" y="0"/>
                </a:moveTo>
                <a:lnTo>
                  <a:pt x="8727703" y="0"/>
                </a:lnTo>
                <a:lnTo>
                  <a:pt x="8727703" y="9150935"/>
                </a:lnTo>
                <a:lnTo>
                  <a:pt x="0" y="9150935"/>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11498136" y="3588346"/>
            <a:ext cx="18751215" cy="20481146"/>
          </a:xfrm>
          <a:custGeom>
            <a:avLst/>
            <a:gdLst/>
            <a:ahLst/>
            <a:cxnLst/>
            <a:rect l="l" t="t" r="r" b="b"/>
            <a:pathLst>
              <a:path w="18751215" h="20481146">
                <a:moveTo>
                  <a:pt x="0" y="0"/>
                </a:moveTo>
                <a:lnTo>
                  <a:pt x="18751216" y="0"/>
                </a:lnTo>
                <a:lnTo>
                  <a:pt x="18751216" y="20481146"/>
                </a:lnTo>
                <a:lnTo>
                  <a:pt x="0" y="20481146"/>
                </a:lnTo>
                <a:lnTo>
                  <a:pt x="0" y="0"/>
                </a:lnTo>
                <a:close/>
              </a:path>
            </a:pathLst>
          </a:custGeom>
          <a:blipFill>
            <a:blip r:embed="rId3"/>
            <a:stretch>
              <a:fillRect/>
            </a:stretch>
          </a:blipFill>
        </p:spPr>
      </p:sp>
      <p:sp>
        <p:nvSpPr>
          <p:cNvPr id="4" name="Freeform 4"/>
          <p:cNvSpPr/>
          <p:nvPr/>
        </p:nvSpPr>
        <p:spPr>
          <a:xfrm>
            <a:off x="10225895" y="-12914637"/>
            <a:ext cx="18751215" cy="20481146"/>
          </a:xfrm>
          <a:custGeom>
            <a:avLst/>
            <a:gdLst/>
            <a:ahLst/>
            <a:cxnLst/>
            <a:rect l="l" t="t" r="r" b="b"/>
            <a:pathLst>
              <a:path w="18751215" h="20481146">
                <a:moveTo>
                  <a:pt x="0" y="0"/>
                </a:moveTo>
                <a:lnTo>
                  <a:pt x="18751215" y="0"/>
                </a:lnTo>
                <a:lnTo>
                  <a:pt x="18751215" y="20481146"/>
                </a:lnTo>
                <a:lnTo>
                  <a:pt x="0" y="20481146"/>
                </a:lnTo>
                <a:lnTo>
                  <a:pt x="0" y="0"/>
                </a:lnTo>
                <a:close/>
              </a:path>
            </a:pathLst>
          </a:custGeom>
          <a:blipFill>
            <a:blip r:embed="rId3"/>
            <a:stretch>
              <a:fillRect/>
            </a:stretch>
          </a:blipFill>
        </p:spPr>
      </p:sp>
      <p:sp>
        <p:nvSpPr>
          <p:cNvPr id="5" name="TextBox 5"/>
          <p:cNvSpPr txBox="1"/>
          <p:nvPr/>
        </p:nvSpPr>
        <p:spPr>
          <a:xfrm>
            <a:off x="3075904" y="2109191"/>
            <a:ext cx="10666680" cy="1414600"/>
          </a:xfrm>
          <a:prstGeom prst="rect">
            <a:avLst/>
          </a:prstGeom>
        </p:spPr>
        <p:txBody>
          <a:bodyPr lIns="0" tIns="0" rIns="0" bIns="0" rtlCol="0" anchor="t">
            <a:spAutoFit/>
          </a:bodyPr>
          <a:lstStyle/>
          <a:p>
            <a:pPr algn="ctr">
              <a:lnSpc>
                <a:spcPts val="10551"/>
              </a:lnSpc>
            </a:pPr>
            <a:r>
              <a:rPr lang="en-US" sz="10878">
                <a:solidFill>
                  <a:srgbClr val="2F3954"/>
                </a:solidFill>
                <a:latin typeface="Sniglet"/>
                <a:ea typeface="Sniglet"/>
                <a:cs typeface="Sniglet"/>
                <a:sym typeface="Sniglet"/>
              </a:rPr>
              <a:t>FEATURES</a:t>
            </a:r>
          </a:p>
        </p:txBody>
      </p:sp>
      <p:sp>
        <p:nvSpPr>
          <p:cNvPr id="6" name="TextBox 6"/>
          <p:cNvSpPr txBox="1"/>
          <p:nvPr/>
        </p:nvSpPr>
        <p:spPr>
          <a:xfrm>
            <a:off x="1541277" y="3860089"/>
            <a:ext cx="14372703" cy="4039403"/>
          </a:xfrm>
          <a:prstGeom prst="rect">
            <a:avLst/>
          </a:prstGeom>
        </p:spPr>
        <p:txBody>
          <a:bodyPr lIns="0" tIns="0" rIns="0" bIns="0" rtlCol="0" anchor="t">
            <a:spAutoFit/>
          </a:bodyPr>
          <a:lstStyle/>
          <a:p>
            <a:pPr marL="675014" lvl="1" indent="-337507" algn="l">
              <a:lnSpc>
                <a:spcPts val="3595"/>
              </a:lnSpc>
              <a:buAutoNum type="arabicPeriod"/>
            </a:pPr>
            <a:r>
              <a:rPr lang="en-US" sz="3126">
                <a:solidFill>
                  <a:srgbClr val="2F3954"/>
                </a:solidFill>
                <a:latin typeface="ไอติม"/>
                <a:ea typeface="ไอติม"/>
                <a:cs typeface="ไอติม"/>
                <a:sym typeface="ไอติม"/>
              </a:rPr>
              <a:t>The files and folders present in the users’ android devices can be viewed.</a:t>
            </a:r>
          </a:p>
          <a:p>
            <a:pPr marL="675014" lvl="1" indent="-337507" algn="l">
              <a:lnSpc>
                <a:spcPts val="3595"/>
              </a:lnSpc>
              <a:buAutoNum type="arabicPeriod"/>
            </a:pPr>
            <a:r>
              <a:rPr lang="en-US" sz="3126">
                <a:solidFill>
                  <a:srgbClr val="2F3954"/>
                </a:solidFill>
                <a:latin typeface="ไอติม"/>
                <a:ea typeface="ไอติม"/>
                <a:cs typeface="ไอติม"/>
                <a:sym typeface="ไอติม"/>
              </a:rPr>
              <a:t> Folders and their subfolders can be opened and browsed through.</a:t>
            </a:r>
          </a:p>
          <a:p>
            <a:pPr marL="675014" lvl="1" indent="-337507" algn="l">
              <a:lnSpc>
                <a:spcPts val="3595"/>
              </a:lnSpc>
              <a:buAutoNum type="arabicPeriod"/>
            </a:pPr>
            <a:r>
              <a:rPr lang="en-US" sz="3126">
                <a:solidFill>
                  <a:srgbClr val="2F3954"/>
                </a:solidFill>
                <a:latin typeface="ไอติม"/>
                <a:ea typeface="ไอติม"/>
                <a:cs typeface="ไอติม"/>
                <a:sym typeface="ไอติม"/>
              </a:rPr>
              <a:t> Files and folders can be searched by their respective names and extension type.</a:t>
            </a:r>
          </a:p>
          <a:p>
            <a:pPr marL="675014" lvl="1" indent="-337507" algn="l">
              <a:lnSpc>
                <a:spcPts val="3595"/>
              </a:lnSpc>
              <a:buAutoNum type="arabicPeriod"/>
            </a:pPr>
            <a:r>
              <a:rPr lang="en-US" sz="3126">
                <a:solidFill>
                  <a:srgbClr val="2F3954"/>
                </a:solidFill>
                <a:latin typeface="ไอติม"/>
                <a:ea typeface="ไอติม"/>
                <a:cs typeface="ไอติม"/>
                <a:sym typeface="ไอติม"/>
              </a:rPr>
              <a:t> Files can be sorted by their names, size and extension.</a:t>
            </a:r>
          </a:p>
          <a:p>
            <a:pPr marL="675014" lvl="1" indent="-337507" algn="l">
              <a:lnSpc>
                <a:spcPts val="3595"/>
              </a:lnSpc>
              <a:buAutoNum type="arabicPeriod"/>
            </a:pPr>
            <a:r>
              <a:rPr lang="en-US" sz="3126">
                <a:solidFill>
                  <a:srgbClr val="2F3954"/>
                </a:solidFill>
                <a:latin typeface="ไอติม"/>
                <a:ea typeface="ไอติม"/>
                <a:cs typeface="ไอติม"/>
                <a:sym typeface="ไอติม"/>
              </a:rPr>
              <a:t> Short-press on a file will prompt the user to open it with the appropriate application.</a:t>
            </a:r>
          </a:p>
          <a:p>
            <a:pPr marL="675014" lvl="1" indent="-337507" algn="l">
              <a:lnSpc>
                <a:spcPts val="3595"/>
              </a:lnSpc>
              <a:buAutoNum type="arabicPeriod"/>
            </a:pPr>
            <a:r>
              <a:rPr lang="en-US" sz="3126">
                <a:solidFill>
                  <a:srgbClr val="2F3954"/>
                </a:solidFill>
                <a:latin typeface="ไอติม"/>
                <a:ea typeface="ไอติม"/>
                <a:cs typeface="ไอติม"/>
                <a:sym typeface="ไอติม"/>
              </a:rPr>
              <a:t>Long-press will allow file sharing via gmail and whatsapp.</a:t>
            </a:r>
          </a:p>
          <a:p>
            <a:pPr marL="675014" lvl="1" indent="-337507" algn="l">
              <a:lnSpc>
                <a:spcPts val="3595"/>
              </a:lnSpc>
              <a:buAutoNum type="arabicPeriod"/>
            </a:pPr>
            <a:r>
              <a:rPr lang="en-US" sz="3126">
                <a:solidFill>
                  <a:srgbClr val="2F3954"/>
                </a:solidFill>
                <a:latin typeface="ไอติม"/>
                <a:ea typeface="ไอติม"/>
                <a:cs typeface="ไอติม"/>
                <a:sym typeface="ไอติม"/>
              </a:rPr>
              <a:t> Any selected files can be deleted from the device if wished to.</a:t>
            </a:r>
          </a:p>
          <a:p>
            <a:pPr marL="675014" lvl="1" indent="-337507" algn="l">
              <a:lnSpc>
                <a:spcPts val="3595"/>
              </a:lnSpc>
              <a:buAutoNum type="arabicPeriod"/>
            </a:pPr>
            <a:r>
              <a:rPr lang="en-US" sz="3126">
                <a:solidFill>
                  <a:srgbClr val="2F3954"/>
                </a:solidFill>
                <a:latin typeface="ไอติม"/>
                <a:ea typeface="ไอติม"/>
                <a:cs typeface="ไอติม"/>
                <a:sym typeface="ไอติม"/>
              </a:rPr>
              <a:t> Files are hashed and stored allowing any changes to be detected.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11498136" y="3588346"/>
            <a:ext cx="18751215" cy="20481146"/>
          </a:xfrm>
          <a:custGeom>
            <a:avLst/>
            <a:gdLst/>
            <a:ahLst/>
            <a:cxnLst/>
            <a:rect l="l" t="t" r="r" b="b"/>
            <a:pathLst>
              <a:path w="18751215" h="20481146">
                <a:moveTo>
                  <a:pt x="0" y="0"/>
                </a:moveTo>
                <a:lnTo>
                  <a:pt x="18751216" y="0"/>
                </a:lnTo>
                <a:lnTo>
                  <a:pt x="18751216" y="20481146"/>
                </a:lnTo>
                <a:lnTo>
                  <a:pt x="0" y="20481146"/>
                </a:lnTo>
                <a:lnTo>
                  <a:pt x="0" y="0"/>
                </a:lnTo>
                <a:close/>
              </a:path>
            </a:pathLst>
          </a:custGeom>
          <a:blipFill>
            <a:blip r:embed="rId3"/>
            <a:stretch>
              <a:fillRect/>
            </a:stretch>
          </a:blipFill>
        </p:spPr>
      </p:sp>
      <p:sp>
        <p:nvSpPr>
          <p:cNvPr id="4" name="Freeform 4"/>
          <p:cNvSpPr/>
          <p:nvPr/>
        </p:nvSpPr>
        <p:spPr>
          <a:xfrm>
            <a:off x="10225895" y="-12914637"/>
            <a:ext cx="18751215" cy="20481146"/>
          </a:xfrm>
          <a:custGeom>
            <a:avLst/>
            <a:gdLst/>
            <a:ahLst/>
            <a:cxnLst/>
            <a:rect l="l" t="t" r="r" b="b"/>
            <a:pathLst>
              <a:path w="18751215" h="20481146">
                <a:moveTo>
                  <a:pt x="0" y="0"/>
                </a:moveTo>
                <a:lnTo>
                  <a:pt x="18751215" y="0"/>
                </a:lnTo>
                <a:lnTo>
                  <a:pt x="18751215" y="20481146"/>
                </a:lnTo>
                <a:lnTo>
                  <a:pt x="0" y="20481146"/>
                </a:lnTo>
                <a:lnTo>
                  <a:pt x="0" y="0"/>
                </a:lnTo>
                <a:close/>
              </a:path>
            </a:pathLst>
          </a:custGeom>
          <a:blipFill>
            <a:blip r:embed="rId3"/>
            <a:stretch>
              <a:fillRect/>
            </a:stretch>
          </a:blipFill>
        </p:spPr>
      </p:sp>
      <p:sp>
        <p:nvSpPr>
          <p:cNvPr id="5" name="Freeform 5"/>
          <p:cNvSpPr/>
          <p:nvPr/>
        </p:nvSpPr>
        <p:spPr>
          <a:xfrm>
            <a:off x="-659074" y="-1090165"/>
            <a:ext cx="6301816" cy="7059061"/>
          </a:xfrm>
          <a:custGeom>
            <a:avLst/>
            <a:gdLst/>
            <a:ahLst/>
            <a:cxnLst/>
            <a:rect l="l" t="t" r="r" b="b"/>
            <a:pathLst>
              <a:path w="6301816" h="7059061">
                <a:moveTo>
                  <a:pt x="0" y="0"/>
                </a:moveTo>
                <a:lnTo>
                  <a:pt x="6301817" y="0"/>
                </a:lnTo>
                <a:lnTo>
                  <a:pt x="6301817" y="7059061"/>
                </a:lnTo>
                <a:lnTo>
                  <a:pt x="0" y="705906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flipH="1" flipV="1">
            <a:off x="12763072" y="4036979"/>
            <a:ext cx="6301816" cy="7059061"/>
          </a:xfrm>
          <a:custGeom>
            <a:avLst/>
            <a:gdLst/>
            <a:ahLst/>
            <a:cxnLst/>
            <a:rect l="l" t="t" r="r" b="b"/>
            <a:pathLst>
              <a:path w="6301816" h="7059061">
                <a:moveTo>
                  <a:pt x="6301816" y="7059060"/>
                </a:moveTo>
                <a:lnTo>
                  <a:pt x="0" y="7059060"/>
                </a:lnTo>
                <a:lnTo>
                  <a:pt x="0" y="0"/>
                </a:lnTo>
                <a:lnTo>
                  <a:pt x="6301816" y="0"/>
                </a:lnTo>
                <a:lnTo>
                  <a:pt x="6301816" y="705906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928510" y="8377371"/>
            <a:ext cx="4939574" cy="3819258"/>
          </a:xfrm>
          <a:custGeom>
            <a:avLst/>
            <a:gdLst/>
            <a:ahLst/>
            <a:cxnLst/>
            <a:rect l="l" t="t" r="r" b="b"/>
            <a:pathLst>
              <a:path w="4939574" h="3819258">
                <a:moveTo>
                  <a:pt x="0" y="0"/>
                </a:moveTo>
                <a:lnTo>
                  <a:pt x="4939574" y="0"/>
                </a:lnTo>
                <a:lnTo>
                  <a:pt x="4939574" y="3819258"/>
                </a:lnTo>
                <a:lnTo>
                  <a:pt x="0" y="381925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10800000">
            <a:off x="13993708" y="-1675435"/>
            <a:ext cx="4848524" cy="3748859"/>
          </a:xfrm>
          <a:custGeom>
            <a:avLst/>
            <a:gdLst/>
            <a:ahLst/>
            <a:cxnLst/>
            <a:rect l="l" t="t" r="r" b="b"/>
            <a:pathLst>
              <a:path w="4848524" h="3748859">
                <a:moveTo>
                  <a:pt x="0" y="0"/>
                </a:moveTo>
                <a:lnTo>
                  <a:pt x="4848525" y="0"/>
                </a:lnTo>
                <a:lnTo>
                  <a:pt x="4848525" y="3748859"/>
                </a:lnTo>
                <a:lnTo>
                  <a:pt x="0" y="374885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a:off x="4652278" y="8377371"/>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Freeform 10"/>
          <p:cNvSpPr/>
          <p:nvPr/>
        </p:nvSpPr>
        <p:spPr>
          <a:xfrm rot="10050803">
            <a:off x="11418159" y="-1697058"/>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TextBox 11"/>
          <p:cNvSpPr txBox="1"/>
          <p:nvPr/>
        </p:nvSpPr>
        <p:spPr>
          <a:xfrm>
            <a:off x="2491834" y="4404729"/>
            <a:ext cx="13422146" cy="2623508"/>
          </a:xfrm>
          <a:prstGeom prst="rect">
            <a:avLst/>
          </a:prstGeom>
        </p:spPr>
        <p:txBody>
          <a:bodyPr lIns="0" tIns="0" rIns="0" bIns="0" rtlCol="0" anchor="t">
            <a:spAutoFit/>
          </a:bodyPr>
          <a:lstStyle/>
          <a:p>
            <a:pPr marL="788217" lvl="1" indent="-394108" algn="l">
              <a:lnSpc>
                <a:spcPts val="4198"/>
              </a:lnSpc>
              <a:buFont typeface="Arial"/>
              <a:buChar char="•"/>
            </a:pPr>
            <a:r>
              <a:rPr lang="en-US" sz="3650">
                <a:solidFill>
                  <a:srgbClr val="2F3954"/>
                </a:solidFill>
                <a:latin typeface="ไอติม"/>
                <a:ea typeface="ไอติม"/>
                <a:cs typeface="ไอติม"/>
                <a:sym typeface="ไอติม"/>
              </a:rPr>
              <a:t>Faster access and organization of files</a:t>
            </a:r>
          </a:p>
          <a:p>
            <a:pPr marL="788217" lvl="1" indent="-394108" algn="l">
              <a:lnSpc>
                <a:spcPts val="4198"/>
              </a:lnSpc>
              <a:buFont typeface="Arial"/>
              <a:buChar char="•"/>
            </a:pPr>
            <a:r>
              <a:rPr lang="en-US" sz="3650">
                <a:solidFill>
                  <a:srgbClr val="2F3954"/>
                </a:solidFill>
                <a:latin typeface="ไอติม"/>
                <a:ea typeface="ไอติม"/>
                <a:cs typeface="ไอติม"/>
                <a:sym typeface="ไอติม"/>
              </a:rPr>
              <a:t>Convenient to search files</a:t>
            </a:r>
          </a:p>
          <a:p>
            <a:pPr marL="788217" lvl="1" indent="-394108" algn="l">
              <a:lnSpc>
                <a:spcPts val="4198"/>
              </a:lnSpc>
              <a:buFont typeface="Arial"/>
              <a:buChar char="•"/>
            </a:pPr>
            <a:r>
              <a:rPr lang="en-US" sz="3650">
                <a:solidFill>
                  <a:srgbClr val="2F3954"/>
                </a:solidFill>
                <a:latin typeface="ไอติม"/>
                <a:ea typeface="ไอติม"/>
                <a:cs typeface="ไอติม"/>
                <a:sym typeface="ไอติม"/>
              </a:rPr>
              <a:t>Share files via Gmail, WhatsApp, or other installed apps</a:t>
            </a:r>
          </a:p>
          <a:p>
            <a:pPr marL="788217" lvl="1" indent="-394108" algn="l">
              <a:lnSpc>
                <a:spcPts val="4198"/>
              </a:lnSpc>
              <a:buFont typeface="Arial"/>
              <a:buChar char="•"/>
            </a:pPr>
            <a:r>
              <a:rPr lang="en-US" sz="3650">
                <a:solidFill>
                  <a:srgbClr val="2F3954"/>
                </a:solidFill>
                <a:latin typeface="ไอติม"/>
                <a:ea typeface="ไอติม"/>
                <a:cs typeface="ไอติม"/>
                <a:sym typeface="ไอติม"/>
              </a:rPr>
              <a:t>Clean, intuitive UI with RecyclerView for smooth scrolling</a:t>
            </a:r>
          </a:p>
          <a:p>
            <a:pPr marL="788217" lvl="1" indent="-394108" algn="l">
              <a:lnSpc>
                <a:spcPts val="4198"/>
              </a:lnSpc>
              <a:buFont typeface="Arial"/>
              <a:buChar char="•"/>
            </a:pPr>
            <a:r>
              <a:rPr lang="en-US" sz="3650">
                <a:solidFill>
                  <a:srgbClr val="2F3954"/>
                </a:solidFill>
                <a:latin typeface="ไอติม"/>
                <a:ea typeface="ไอติม"/>
                <a:cs typeface="ไอติม"/>
                <a:sym typeface="ไอติม"/>
              </a:rPr>
              <a:t>Recently modified files are highlighted for easier identification</a:t>
            </a:r>
          </a:p>
        </p:txBody>
      </p:sp>
      <p:sp>
        <p:nvSpPr>
          <p:cNvPr id="12" name="TextBox 12"/>
          <p:cNvSpPr txBox="1"/>
          <p:nvPr/>
        </p:nvSpPr>
        <p:spPr>
          <a:xfrm>
            <a:off x="4056870" y="2891863"/>
            <a:ext cx="9982644" cy="883667"/>
          </a:xfrm>
          <a:prstGeom prst="rect">
            <a:avLst/>
          </a:prstGeom>
        </p:spPr>
        <p:txBody>
          <a:bodyPr lIns="0" tIns="0" rIns="0" bIns="0" rtlCol="0" anchor="t">
            <a:spAutoFit/>
          </a:bodyPr>
          <a:lstStyle/>
          <a:p>
            <a:pPr algn="l">
              <a:lnSpc>
                <a:spcPts val="6570"/>
              </a:lnSpc>
            </a:pPr>
            <a:r>
              <a:rPr lang="en-US" sz="6773">
                <a:solidFill>
                  <a:srgbClr val="2F3954"/>
                </a:solidFill>
                <a:latin typeface="Sniglet"/>
                <a:ea typeface="Sniglet"/>
                <a:cs typeface="Sniglet"/>
                <a:sym typeface="Sniglet"/>
              </a:rPr>
              <a:t>BENEFITS OF THIS APP: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5224771" y="1869496"/>
            <a:ext cx="3149771" cy="6692332"/>
          </a:xfrm>
          <a:custGeom>
            <a:avLst/>
            <a:gdLst/>
            <a:ahLst/>
            <a:cxnLst/>
            <a:rect l="l" t="t" r="r" b="b"/>
            <a:pathLst>
              <a:path w="3149771" h="6692332">
                <a:moveTo>
                  <a:pt x="0" y="0"/>
                </a:moveTo>
                <a:lnTo>
                  <a:pt x="3149771" y="0"/>
                </a:lnTo>
                <a:lnTo>
                  <a:pt x="3149771" y="6692332"/>
                </a:lnTo>
                <a:lnTo>
                  <a:pt x="0" y="6692332"/>
                </a:lnTo>
                <a:lnTo>
                  <a:pt x="0" y="0"/>
                </a:lnTo>
                <a:close/>
              </a:path>
            </a:pathLst>
          </a:custGeom>
          <a:blipFill>
            <a:blip r:embed="rId3"/>
            <a:stretch>
              <a:fillRect l="-2009" r="-2009"/>
            </a:stretch>
          </a:blipFill>
        </p:spPr>
      </p:sp>
      <p:sp>
        <p:nvSpPr>
          <p:cNvPr id="4" name="Freeform 4"/>
          <p:cNvSpPr/>
          <p:nvPr/>
        </p:nvSpPr>
        <p:spPr>
          <a:xfrm>
            <a:off x="10012595" y="1797334"/>
            <a:ext cx="3344016" cy="6836656"/>
          </a:xfrm>
          <a:custGeom>
            <a:avLst/>
            <a:gdLst/>
            <a:ahLst/>
            <a:cxnLst/>
            <a:rect l="l" t="t" r="r" b="b"/>
            <a:pathLst>
              <a:path w="3344016" h="6836656">
                <a:moveTo>
                  <a:pt x="0" y="0"/>
                </a:moveTo>
                <a:lnTo>
                  <a:pt x="3344016" y="0"/>
                </a:lnTo>
                <a:lnTo>
                  <a:pt x="3344016" y="6836656"/>
                </a:lnTo>
                <a:lnTo>
                  <a:pt x="0" y="6836656"/>
                </a:lnTo>
                <a:lnTo>
                  <a:pt x="0" y="0"/>
                </a:lnTo>
                <a:close/>
              </a:path>
            </a:pathLst>
          </a:custGeom>
          <a:blipFill>
            <a:blip r:embed="rId4"/>
            <a:stretch>
              <a:fillRect/>
            </a:stretch>
          </a:blipFill>
        </p:spPr>
      </p:sp>
      <p:sp>
        <p:nvSpPr>
          <p:cNvPr id="5" name="Freeform 5"/>
          <p:cNvSpPr/>
          <p:nvPr/>
        </p:nvSpPr>
        <p:spPr>
          <a:xfrm>
            <a:off x="14345940" y="1725172"/>
            <a:ext cx="3136081" cy="6836656"/>
          </a:xfrm>
          <a:custGeom>
            <a:avLst/>
            <a:gdLst/>
            <a:ahLst/>
            <a:cxnLst/>
            <a:rect l="l" t="t" r="r" b="b"/>
            <a:pathLst>
              <a:path w="3136081" h="6836656">
                <a:moveTo>
                  <a:pt x="0" y="0"/>
                </a:moveTo>
                <a:lnTo>
                  <a:pt x="3136081" y="0"/>
                </a:lnTo>
                <a:lnTo>
                  <a:pt x="3136081" y="6836656"/>
                </a:lnTo>
                <a:lnTo>
                  <a:pt x="0" y="6836656"/>
                </a:lnTo>
                <a:lnTo>
                  <a:pt x="0" y="0"/>
                </a:lnTo>
                <a:close/>
              </a:path>
            </a:pathLst>
          </a:custGeom>
          <a:blipFill>
            <a:blip r:embed="rId5"/>
            <a:stretch>
              <a:fillRect/>
            </a:stretch>
          </a:blipFill>
        </p:spPr>
      </p:sp>
      <p:sp>
        <p:nvSpPr>
          <p:cNvPr id="6" name="Freeform 6"/>
          <p:cNvSpPr/>
          <p:nvPr/>
        </p:nvSpPr>
        <p:spPr>
          <a:xfrm>
            <a:off x="1028700" y="1869496"/>
            <a:ext cx="3297317" cy="6692332"/>
          </a:xfrm>
          <a:custGeom>
            <a:avLst/>
            <a:gdLst/>
            <a:ahLst/>
            <a:cxnLst/>
            <a:rect l="l" t="t" r="r" b="b"/>
            <a:pathLst>
              <a:path w="3297317" h="6692332">
                <a:moveTo>
                  <a:pt x="0" y="0"/>
                </a:moveTo>
                <a:lnTo>
                  <a:pt x="3297317" y="0"/>
                </a:lnTo>
                <a:lnTo>
                  <a:pt x="3297317" y="6692332"/>
                </a:lnTo>
                <a:lnTo>
                  <a:pt x="0" y="6692332"/>
                </a:lnTo>
                <a:lnTo>
                  <a:pt x="0" y="0"/>
                </a:lnTo>
                <a:close/>
              </a:path>
            </a:pathLst>
          </a:custGeom>
          <a:blipFill>
            <a:blip r:embed="rId6"/>
            <a:stretch>
              <a:fillRect/>
            </a:stretch>
          </a:blipFill>
        </p:spPr>
      </p:sp>
      <p:sp>
        <p:nvSpPr>
          <p:cNvPr id="7" name="TextBox 7"/>
          <p:cNvSpPr txBox="1"/>
          <p:nvPr/>
        </p:nvSpPr>
        <p:spPr>
          <a:xfrm>
            <a:off x="5951942" y="589817"/>
            <a:ext cx="7138918" cy="883667"/>
          </a:xfrm>
          <a:prstGeom prst="rect">
            <a:avLst/>
          </a:prstGeom>
        </p:spPr>
        <p:txBody>
          <a:bodyPr lIns="0" tIns="0" rIns="0" bIns="0" rtlCol="0" anchor="t">
            <a:spAutoFit/>
          </a:bodyPr>
          <a:lstStyle/>
          <a:p>
            <a:pPr algn="l">
              <a:lnSpc>
                <a:spcPts val="6570"/>
              </a:lnSpc>
            </a:pPr>
            <a:r>
              <a:rPr lang="en-US" sz="6773">
                <a:solidFill>
                  <a:srgbClr val="2F3954"/>
                </a:solidFill>
                <a:latin typeface="Sniglet"/>
                <a:ea typeface="Sniglet"/>
                <a:cs typeface="Sniglet"/>
                <a:sym typeface="Sniglet"/>
              </a:rPr>
              <a:t> IMPLEMENTATION</a:t>
            </a:r>
          </a:p>
        </p:txBody>
      </p:sp>
      <p:sp>
        <p:nvSpPr>
          <p:cNvPr id="8" name="TextBox 8"/>
          <p:cNvSpPr txBox="1"/>
          <p:nvPr/>
        </p:nvSpPr>
        <p:spPr>
          <a:xfrm>
            <a:off x="1130488" y="8838501"/>
            <a:ext cx="3195529" cy="419799"/>
          </a:xfrm>
          <a:prstGeom prst="rect">
            <a:avLst/>
          </a:prstGeom>
        </p:spPr>
        <p:txBody>
          <a:bodyPr lIns="0" tIns="0" rIns="0" bIns="0" rtlCol="0" anchor="t">
            <a:spAutoFit/>
          </a:bodyPr>
          <a:lstStyle/>
          <a:p>
            <a:pPr algn="ctr">
              <a:lnSpc>
                <a:spcPts val="3420"/>
              </a:lnSpc>
              <a:spcBef>
                <a:spcPct val="0"/>
              </a:spcBef>
            </a:pPr>
            <a:r>
              <a:rPr lang="en-US" sz="2442">
                <a:solidFill>
                  <a:srgbClr val="2F3954"/>
                </a:solidFill>
                <a:latin typeface="Sniglet"/>
                <a:ea typeface="Sniglet"/>
                <a:cs typeface="Sniglet"/>
                <a:sym typeface="Sniglet"/>
              </a:rPr>
              <a:t>HOMESCREEN</a:t>
            </a:r>
          </a:p>
        </p:txBody>
      </p:sp>
      <p:sp>
        <p:nvSpPr>
          <p:cNvPr id="9" name="TextBox 9"/>
          <p:cNvSpPr txBox="1"/>
          <p:nvPr/>
        </p:nvSpPr>
        <p:spPr>
          <a:xfrm>
            <a:off x="5179013" y="8838501"/>
            <a:ext cx="3195529" cy="419799"/>
          </a:xfrm>
          <a:prstGeom prst="rect">
            <a:avLst/>
          </a:prstGeom>
        </p:spPr>
        <p:txBody>
          <a:bodyPr lIns="0" tIns="0" rIns="0" bIns="0" rtlCol="0" anchor="t">
            <a:spAutoFit/>
          </a:bodyPr>
          <a:lstStyle/>
          <a:p>
            <a:pPr algn="ctr">
              <a:lnSpc>
                <a:spcPts val="3420"/>
              </a:lnSpc>
              <a:spcBef>
                <a:spcPct val="0"/>
              </a:spcBef>
            </a:pPr>
            <a:r>
              <a:rPr lang="en-US" sz="2442">
                <a:solidFill>
                  <a:srgbClr val="2F3954"/>
                </a:solidFill>
                <a:latin typeface="Sniglet"/>
                <a:ea typeface="Sniglet"/>
                <a:cs typeface="Sniglet"/>
                <a:sym typeface="Sniglet"/>
              </a:rPr>
              <a:t>SORT</a:t>
            </a:r>
          </a:p>
        </p:txBody>
      </p:sp>
      <p:sp>
        <p:nvSpPr>
          <p:cNvPr id="10" name="TextBox 10"/>
          <p:cNvSpPr txBox="1"/>
          <p:nvPr/>
        </p:nvSpPr>
        <p:spPr>
          <a:xfrm>
            <a:off x="14345940" y="8838501"/>
            <a:ext cx="3195529" cy="419799"/>
          </a:xfrm>
          <a:prstGeom prst="rect">
            <a:avLst/>
          </a:prstGeom>
        </p:spPr>
        <p:txBody>
          <a:bodyPr lIns="0" tIns="0" rIns="0" bIns="0" rtlCol="0" anchor="t">
            <a:spAutoFit/>
          </a:bodyPr>
          <a:lstStyle/>
          <a:p>
            <a:pPr algn="ctr">
              <a:lnSpc>
                <a:spcPts val="3420"/>
              </a:lnSpc>
              <a:spcBef>
                <a:spcPct val="0"/>
              </a:spcBef>
            </a:pPr>
            <a:r>
              <a:rPr lang="en-US" sz="2442">
                <a:solidFill>
                  <a:srgbClr val="2F3954"/>
                </a:solidFill>
                <a:latin typeface="Sniglet"/>
                <a:ea typeface="Sniglet"/>
                <a:cs typeface="Sniglet"/>
                <a:sym typeface="Sniglet"/>
              </a:rPr>
              <a:t>SEARCH</a:t>
            </a:r>
          </a:p>
        </p:txBody>
      </p:sp>
      <p:sp>
        <p:nvSpPr>
          <p:cNvPr id="11" name="TextBox 11"/>
          <p:cNvSpPr txBox="1"/>
          <p:nvPr/>
        </p:nvSpPr>
        <p:spPr>
          <a:xfrm>
            <a:off x="10346787" y="8838501"/>
            <a:ext cx="3195529" cy="419799"/>
          </a:xfrm>
          <a:prstGeom prst="rect">
            <a:avLst/>
          </a:prstGeom>
        </p:spPr>
        <p:txBody>
          <a:bodyPr lIns="0" tIns="0" rIns="0" bIns="0" rtlCol="0" anchor="t">
            <a:spAutoFit/>
          </a:bodyPr>
          <a:lstStyle/>
          <a:p>
            <a:pPr algn="ctr">
              <a:lnSpc>
                <a:spcPts val="3420"/>
              </a:lnSpc>
              <a:spcBef>
                <a:spcPct val="0"/>
              </a:spcBef>
            </a:pPr>
            <a:r>
              <a:rPr lang="en-US" sz="2442">
                <a:solidFill>
                  <a:srgbClr val="2F3954"/>
                </a:solidFill>
                <a:latin typeface="Sniglet"/>
                <a:ea typeface="Sniglet"/>
                <a:cs typeface="Sniglet"/>
                <a:sym typeface="Sniglet"/>
              </a:rPr>
              <a:t>SHARE/DELETE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flipH="1" flipV="1">
            <a:off x="11982705" y="3689333"/>
            <a:ext cx="6301816" cy="7059061"/>
          </a:xfrm>
          <a:custGeom>
            <a:avLst/>
            <a:gdLst/>
            <a:ahLst/>
            <a:cxnLst/>
            <a:rect l="l" t="t" r="r" b="b"/>
            <a:pathLst>
              <a:path w="6301816" h="7059061">
                <a:moveTo>
                  <a:pt x="6301817" y="7059061"/>
                </a:moveTo>
                <a:lnTo>
                  <a:pt x="0" y="7059061"/>
                </a:lnTo>
                <a:lnTo>
                  <a:pt x="0" y="0"/>
                </a:lnTo>
                <a:lnTo>
                  <a:pt x="6301817" y="0"/>
                </a:lnTo>
                <a:lnTo>
                  <a:pt x="6301817" y="7059061"/>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928510" y="8377371"/>
            <a:ext cx="4939574" cy="3819258"/>
          </a:xfrm>
          <a:custGeom>
            <a:avLst/>
            <a:gdLst/>
            <a:ahLst/>
            <a:cxnLst/>
            <a:rect l="l" t="t" r="r" b="b"/>
            <a:pathLst>
              <a:path w="4939574" h="3819258">
                <a:moveTo>
                  <a:pt x="0" y="0"/>
                </a:moveTo>
                <a:lnTo>
                  <a:pt x="4939574" y="0"/>
                </a:lnTo>
                <a:lnTo>
                  <a:pt x="4939574" y="3819258"/>
                </a:lnTo>
                <a:lnTo>
                  <a:pt x="0" y="381925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4652278" y="8377371"/>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TextBox 6"/>
          <p:cNvSpPr txBox="1"/>
          <p:nvPr/>
        </p:nvSpPr>
        <p:spPr>
          <a:xfrm>
            <a:off x="1028700" y="746440"/>
            <a:ext cx="10677735" cy="688345"/>
          </a:xfrm>
          <a:prstGeom prst="rect">
            <a:avLst/>
          </a:prstGeom>
        </p:spPr>
        <p:txBody>
          <a:bodyPr lIns="0" tIns="0" rIns="0" bIns="0" rtlCol="0" anchor="t">
            <a:spAutoFit/>
          </a:bodyPr>
          <a:lstStyle/>
          <a:p>
            <a:pPr algn="l">
              <a:lnSpc>
                <a:spcPts val="5189"/>
              </a:lnSpc>
            </a:pPr>
            <a:r>
              <a:rPr lang="en-US" sz="5350">
                <a:solidFill>
                  <a:srgbClr val="2F3954"/>
                </a:solidFill>
                <a:latin typeface="Sniglet"/>
                <a:ea typeface="Sniglet"/>
                <a:cs typeface="Sniglet"/>
                <a:sym typeface="Sniglet"/>
              </a:rPr>
              <a:t>RELEVANCE TO THE COURSE</a:t>
            </a:r>
          </a:p>
        </p:txBody>
      </p:sp>
      <p:grpSp>
        <p:nvGrpSpPr>
          <p:cNvPr id="7" name="Group 7"/>
          <p:cNvGrpSpPr/>
          <p:nvPr/>
        </p:nvGrpSpPr>
        <p:grpSpPr>
          <a:xfrm>
            <a:off x="1654275" y="1644868"/>
            <a:ext cx="4466100" cy="4466100"/>
            <a:chOff x="0" y="0"/>
            <a:chExt cx="5954800" cy="5954800"/>
          </a:xfrm>
        </p:grpSpPr>
        <p:grpSp>
          <p:nvGrpSpPr>
            <p:cNvPr id="8" name="Group 8"/>
            <p:cNvGrpSpPr/>
            <p:nvPr/>
          </p:nvGrpSpPr>
          <p:grpSpPr>
            <a:xfrm>
              <a:off x="0" y="0"/>
              <a:ext cx="5954800" cy="5954800"/>
              <a:chOff x="0" y="0"/>
              <a:chExt cx="3048000" cy="3048000"/>
            </a:xfrm>
          </p:grpSpPr>
          <p:sp>
            <p:nvSpPr>
              <p:cNvPr id="9" name="Freeform 9"/>
              <p:cNvSpPr/>
              <p:nvPr/>
            </p:nvSpPr>
            <p:spPr>
              <a:xfrm>
                <a:off x="0" y="0"/>
                <a:ext cx="3048000" cy="2946400"/>
              </a:xfrm>
              <a:custGeom>
                <a:avLst/>
                <a:gdLst/>
                <a:ahLst/>
                <a:cxnLst/>
                <a:rect l="l" t="t" r="r" b="b"/>
                <a:pathLst>
                  <a:path w="3048000" h="2946400">
                    <a:moveTo>
                      <a:pt x="0" y="0"/>
                    </a:moveTo>
                    <a:lnTo>
                      <a:pt x="3048000" y="0"/>
                    </a:lnTo>
                    <a:lnTo>
                      <a:pt x="3048000" y="2946400"/>
                    </a:lnTo>
                    <a:lnTo>
                      <a:pt x="0" y="2946400"/>
                    </a:lnTo>
                    <a:close/>
                  </a:path>
                </a:pathLst>
              </a:custGeom>
              <a:solidFill>
                <a:srgbClr val="CFD3DA"/>
              </a:solidFill>
            </p:spPr>
          </p:sp>
          <p:sp>
            <p:nvSpPr>
              <p:cNvPr id="10" name="Freeform 10"/>
              <p:cNvSpPr/>
              <p:nvPr/>
            </p:nvSpPr>
            <p:spPr>
              <a:xfrm>
                <a:off x="0" y="0"/>
                <a:ext cx="3048000" cy="3048000"/>
              </a:xfrm>
              <a:custGeom>
                <a:avLst/>
                <a:gdLst/>
                <a:ahLst/>
                <a:cxnLst/>
                <a:rect l="l" t="t" r="r" b="b"/>
                <a:pathLst>
                  <a:path w="3048000" h="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sp>
          <p:sp>
            <p:nvSpPr>
              <p:cNvPr id="11" name="TextBox 11"/>
              <p:cNvSpPr txBox="1"/>
              <p:nvPr/>
            </p:nvSpPr>
            <p:spPr>
              <a:xfrm>
                <a:off x="0" y="-47625"/>
                <a:ext cx="3048000" cy="2994025"/>
              </a:xfrm>
              <a:prstGeom prst="rect">
                <a:avLst/>
              </a:prstGeom>
            </p:spPr>
            <p:txBody>
              <a:bodyPr lIns="252967" tIns="252967" rIns="252967" bIns="252967" rtlCol="0" anchor="t"/>
              <a:lstStyle/>
              <a:p>
                <a:pPr algn="ctr">
                  <a:lnSpc>
                    <a:spcPts val="3829"/>
                  </a:lnSpc>
                </a:pPr>
                <a:r>
                  <a:rPr lang="en-US" sz="2735">
                    <a:solidFill>
                      <a:srgbClr val="000000"/>
                    </a:solidFill>
                    <a:latin typeface="Canva Sans"/>
                    <a:ea typeface="Canva Sans"/>
                    <a:cs typeface="Canva Sans"/>
                    <a:sym typeface="Canva Sans"/>
                  </a:rPr>
                  <a:t>FILE HANDLING</a:t>
                </a:r>
              </a:p>
            </p:txBody>
          </p:sp>
        </p:grpSp>
        <p:sp>
          <p:nvSpPr>
            <p:cNvPr id="12" name="TextBox 12"/>
            <p:cNvSpPr txBox="1"/>
            <p:nvPr/>
          </p:nvSpPr>
          <p:spPr>
            <a:xfrm>
              <a:off x="743115" y="2056568"/>
              <a:ext cx="4706252" cy="2619393"/>
            </a:xfrm>
            <a:prstGeom prst="rect">
              <a:avLst/>
            </a:prstGeom>
          </p:spPr>
          <p:txBody>
            <a:bodyPr lIns="0" tIns="0" rIns="0" bIns="0" rtlCol="0" anchor="t">
              <a:spAutoFit/>
            </a:bodyPr>
            <a:lstStyle/>
            <a:p>
              <a:pPr algn="ctr">
                <a:lnSpc>
                  <a:spcPts val="3924"/>
                </a:lnSpc>
                <a:spcBef>
                  <a:spcPct val="0"/>
                </a:spcBef>
              </a:pPr>
              <a:r>
                <a:rPr lang="en-US" sz="2802">
                  <a:solidFill>
                    <a:srgbClr val="2F3954"/>
                  </a:solidFill>
                  <a:latin typeface="Sniglet"/>
                  <a:ea typeface="Sniglet"/>
                  <a:cs typeface="Sniglet"/>
                  <a:sym typeface="Sniglet"/>
                </a:rPr>
                <a:t>IMPLEMENTS FILE SYSTEM OPERATIONS: </a:t>
              </a:r>
            </a:p>
            <a:p>
              <a:pPr algn="ctr">
                <a:lnSpc>
                  <a:spcPts val="3924"/>
                </a:lnSpc>
                <a:spcBef>
                  <a:spcPct val="0"/>
                </a:spcBef>
              </a:pPr>
              <a:r>
                <a:rPr lang="en-US" sz="2802">
                  <a:solidFill>
                    <a:srgbClr val="2F3954"/>
                  </a:solidFill>
                  <a:latin typeface="Sniglet"/>
                  <a:ea typeface="Sniglet"/>
                  <a:cs typeface="Sniglet"/>
                  <a:sym typeface="Sniglet"/>
                </a:rPr>
                <a:t>OPEN, DELETE, READ, SHARE.</a:t>
              </a:r>
            </a:p>
          </p:txBody>
        </p:sp>
      </p:grpSp>
      <p:grpSp>
        <p:nvGrpSpPr>
          <p:cNvPr id="13" name="Group 13"/>
          <p:cNvGrpSpPr/>
          <p:nvPr/>
        </p:nvGrpSpPr>
        <p:grpSpPr>
          <a:xfrm>
            <a:off x="6910950" y="4792200"/>
            <a:ext cx="4466100" cy="4466100"/>
            <a:chOff x="0" y="0"/>
            <a:chExt cx="5954800" cy="5954800"/>
          </a:xfrm>
        </p:grpSpPr>
        <p:grpSp>
          <p:nvGrpSpPr>
            <p:cNvPr id="14" name="Group 14"/>
            <p:cNvGrpSpPr/>
            <p:nvPr/>
          </p:nvGrpSpPr>
          <p:grpSpPr>
            <a:xfrm>
              <a:off x="0" y="0"/>
              <a:ext cx="5954800" cy="5954800"/>
              <a:chOff x="0" y="0"/>
              <a:chExt cx="3048000" cy="3048000"/>
            </a:xfrm>
          </p:grpSpPr>
          <p:sp>
            <p:nvSpPr>
              <p:cNvPr id="15" name="Freeform 15"/>
              <p:cNvSpPr/>
              <p:nvPr/>
            </p:nvSpPr>
            <p:spPr>
              <a:xfrm>
                <a:off x="0" y="0"/>
                <a:ext cx="3048000" cy="2946400"/>
              </a:xfrm>
              <a:custGeom>
                <a:avLst/>
                <a:gdLst/>
                <a:ahLst/>
                <a:cxnLst/>
                <a:rect l="l" t="t" r="r" b="b"/>
                <a:pathLst>
                  <a:path w="3048000" h="2946400">
                    <a:moveTo>
                      <a:pt x="0" y="0"/>
                    </a:moveTo>
                    <a:lnTo>
                      <a:pt x="3048000" y="0"/>
                    </a:lnTo>
                    <a:lnTo>
                      <a:pt x="3048000" y="2946400"/>
                    </a:lnTo>
                    <a:lnTo>
                      <a:pt x="0" y="2946400"/>
                    </a:lnTo>
                    <a:close/>
                  </a:path>
                </a:pathLst>
              </a:custGeom>
              <a:solidFill>
                <a:srgbClr val="CFD3DA"/>
              </a:solidFill>
            </p:spPr>
          </p:sp>
          <p:sp>
            <p:nvSpPr>
              <p:cNvPr id="16" name="Freeform 16"/>
              <p:cNvSpPr/>
              <p:nvPr/>
            </p:nvSpPr>
            <p:spPr>
              <a:xfrm>
                <a:off x="0" y="0"/>
                <a:ext cx="3048000" cy="3048000"/>
              </a:xfrm>
              <a:custGeom>
                <a:avLst/>
                <a:gdLst/>
                <a:ahLst/>
                <a:cxnLst/>
                <a:rect l="l" t="t" r="r" b="b"/>
                <a:pathLst>
                  <a:path w="3048000" h="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sp>
          <p:sp>
            <p:nvSpPr>
              <p:cNvPr id="17" name="TextBox 17"/>
              <p:cNvSpPr txBox="1"/>
              <p:nvPr/>
            </p:nvSpPr>
            <p:spPr>
              <a:xfrm>
                <a:off x="0" y="-47625"/>
                <a:ext cx="3048000" cy="2994025"/>
              </a:xfrm>
              <a:prstGeom prst="rect">
                <a:avLst/>
              </a:prstGeom>
            </p:spPr>
            <p:txBody>
              <a:bodyPr lIns="252967" tIns="252967" rIns="252967" bIns="252967" rtlCol="0" anchor="t"/>
              <a:lstStyle/>
              <a:p>
                <a:pPr algn="ctr">
                  <a:lnSpc>
                    <a:spcPts val="3829"/>
                  </a:lnSpc>
                </a:pPr>
                <a:r>
                  <a:rPr lang="en-US" sz="2735">
                    <a:solidFill>
                      <a:srgbClr val="000000"/>
                    </a:solidFill>
                    <a:latin typeface="Canva Sans"/>
                    <a:ea typeface="Canva Sans"/>
                    <a:cs typeface="Canva Sans"/>
                    <a:sym typeface="Canva Sans"/>
                  </a:rPr>
                  <a:t>USER ACCESS CONTROL</a:t>
                </a:r>
              </a:p>
            </p:txBody>
          </p:sp>
        </p:grpSp>
        <p:sp>
          <p:nvSpPr>
            <p:cNvPr id="18" name="TextBox 18"/>
            <p:cNvSpPr txBox="1"/>
            <p:nvPr/>
          </p:nvSpPr>
          <p:spPr>
            <a:xfrm>
              <a:off x="624274" y="2293548"/>
              <a:ext cx="4706252" cy="2619393"/>
            </a:xfrm>
            <a:prstGeom prst="rect">
              <a:avLst/>
            </a:prstGeom>
          </p:spPr>
          <p:txBody>
            <a:bodyPr lIns="0" tIns="0" rIns="0" bIns="0" rtlCol="0" anchor="t">
              <a:spAutoFit/>
            </a:bodyPr>
            <a:lstStyle/>
            <a:p>
              <a:pPr algn="ctr">
                <a:lnSpc>
                  <a:spcPts val="3924"/>
                </a:lnSpc>
                <a:spcBef>
                  <a:spcPct val="0"/>
                </a:spcBef>
              </a:pPr>
              <a:r>
                <a:rPr lang="en-US" sz="2802">
                  <a:solidFill>
                    <a:srgbClr val="2F3954"/>
                  </a:solidFill>
                  <a:latin typeface="Sniglet"/>
                  <a:ea typeface="Sniglet"/>
                  <a:cs typeface="Sniglet"/>
                  <a:sym typeface="Sniglet"/>
                </a:rPr>
                <a:t>HANDLES FILE PERMISSIONS &amp; SECURITY (SCOPED STORAGE IN ANDROID)</a:t>
              </a:r>
            </a:p>
          </p:txBody>
        </p:sp>
      </p:grpSp>
      <p:grpSp>
        <p:nvGrpSpPr>
          <p:cNvPr id="19" name="Group 19"/>
          <p:cNvGrpSpPr/>
          <p:nvPr/>
        </p:nvGrpSpPr>
        <p:grpSpPr>
          <a:xfrm>
            <a:off x="12170187" y="1675703"/>
            <a:ext cx="4435265" cy="4435265"/>
            <a:chOff x="0" y="0"/>
            <a:chExt cx="5913687" cy="5913687"/>
          </a:xfrm>
        </p:grpSpPr>
        <p:grpSp>
          <p:nvGrpSpPr>
            <p:cNvPr id="20" name="Group 20"/>
            <p:cNvGrpSpPr/>
            <p:nvPr/>
          </p:nvGrpSpPr>
          <p:grpSpPr>
            <a:xfrm>
              <a:off x="0" y="0"/>
              <a:ext cx="5913687" cy="5913687"/>
              <a:chOff x="0" y="0"/>
              <a:chExt cx="3048000" cy="3048000"/>
            </a:xfrm>
          </p:grpSpPr>
          <p:sp>
            <p:nvSpPr>
              <p:cNvPr id="21" name="Freeform 21"/>
              <p:cNvSpPr/>
              <p:nvPr/>
            </p:nvSpPr>
            <p:spPr>
              <a:xfrm>
                <a:off x="0" y="0"/>
                <a:ext cx="3048000" cy="2946400"/>
              </a:xfrm>
              <a:custGeom>
                <a:avLst/>
                <a:gdLst/>
                <a:ahLst/>
                <a:cxnLst/>
                <a:rect l="l" t="t" r="r" b="b"/>
                <a:pathLst>
                  <a:path w="3048000" h="2946400">
                    <a:moveTo>
                      <a:pt x="0" y="0"/>
                    </a:moveTo>
                    <a:lnTo>
                      <a:pt x="3048000" y="0"/>
                    </a:lnTo>
                    <a:lnTo>
                      <a:pt x="3048000" y="2946400"/>
                    </a:lnTo>
                    <a:lnTo>
                      <a:pt x="0" y="2946400"/>
                    </a:lnTo>
                    <a:close/>
                  </a:path>
                </a:pathLst>
              </a:custGeom>
              <a:solidFill>
                <a:srgbClr val="CFD3DA"/>
              </a:solidFill>
            </p:spPr>
          </p:sp>
          <p:sp>
            <p:nvSpPr>
              <p:cNvPr id="22" name="Freeform 22"/>
              <p:cNvSpPr/>
              <p:nvPr/>
            </p:nvSpPr>
            <p:spPr>
              <a:xfrm>
                <a:off x="0" y="0"/>
                <a:ext cx="3048000" cy="3048000"/>
              </a:xfrm>
              <a:custGeom>
                <a:avLst/>
                <a:gdLst/>
                <a:ahLst/>
                <a:cxnLst/>
                <a:rect l="l" t="t" r="r" b="b"/>
                <a:pathLst>
                  <a:path w="3048000" h="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sp>
          <p:sp>
            <p:nvSpPr>
              <p:cNvPr id="23" name="TextBox 23"/>
              <p:cNvSpPr txBox="1"/>
              <p:nvPr/>
            </p:nvSpPr>
            <p:spPr>
              <a:xfrm>
                <a:off x="0" y="-57150"/>
                <a:ext cx="3048000" cy="3003550"/>
              </a:xfrm>
              <a:prstGeom prst="rect">
                <a:avLst/>
              </a:prstGeom>
            </p:spPr>
            <p:txBody>
              <a:bodyPr lIns="252967" tIns="252967" rIns="252967" bIns="252967" rtlCol="0" anchor="t"/>
              <a:lstStyle/>
              <a:p>
                <a:pPr algn="ctr">
                  <a:lnSpc>
                    <a:spcPts val="3802"/>
                  </a:lnSpc>
                </a:pPr>
                <a:r>
                  <a:rPr lang="en-US" sz="2716">
                    <a:solidFill>
                      <a:srgbClr val="000000"/>
                    </a:solidFill>
                    <a:latin typeface="Canva Sans"/>
                    <a:ea typeface="Canva Sans"/>
                    <a:cs typeface="Canva Sans"/>
                    <a:sym typeface="Canva Sans"/>
                  </a:rPr>
                  <a:t>PROCESS SYSTEM INTERACTION</a:t>
                </a:r>
              </a:p>
            </p:txBody>
          </p:sp>
        </p:grpSp>
        <p:sp>
          <p:nvSpPr>
            <p:cNvPr id="24" name="TextBox 24"/>
            <p:cNvSpPr txBox="1"/>
            <p:nvPr/>
          </p:nvSpPr>
          <p:spPr>
            <a:xfrm>
              <a:off x="1169788" y="1758033"/>
              <a:ext cx="4076514" cy="3408299"/>
            </a:xfrm>
            <a:prstGeom prst="rect">
              <a:avLst/>
            </a:prstGeom>
          </p:spPr>
          <p:txBody>
            <a:bodyPr lIns="0" tIns="0" rIns="0" bIns="0" rtlCol="0" anchor="t">
              <a:spAutoFit/>
            </a:bodyPr>
            <a:lstStyle/>
            <a:p>
              <a:pPr algn="ctr">
                <a:lnSpc>
                  <a:spcPts val="3399"/>
                </a:lnSpc>
                <a:spcBef>
                  <a:spcPct val="0"/>
                </a:spcBef>
              </a:pPr>
              <a:r>
                <a:rPr lang="en-US" sz="2427">
                  <a:solidFill>
                    <a:srgbClr val="2F3954"/>
                  </a:solidFill>
                  <a:latin typeface="Sniglet"/>
                  <a:ea typeface="Sniglet"/>
                  <a:cs typeface="Sniglet"/>
                  <a:sym typeface="Sniglet"/>
                </a:rPr>
                <a:t>DEMONSTRATES INTERACTION BETWEEN APPLICATION LAYER AND OS STORAGE SYSTEM.</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11498136" y="3588346"/>
            <a:ext cx="18751215" cy="20481146"/>
          </a:xfrm>
          <a:custGeom>
            <a:avLst/>
            <a:gdLst/>
            <a:ahLst/>
            <a:cxnLst/>
            <a:rect l="l" t="t" r="r" b="b"/>
            <a:pathLst>
              <a:path w="18751215" h="20481146">
                <a:moveTo>
                  <a:pt x="0" y="0"/>
                </a:moveTo>
                <a:lnTo>
                  <a:pt x="18751216" y="0"/>
                </a:lnTo>
                <a:lnTo>
                  <a:pt x="18751216" y="20481146"/>
                </a:lnTo>
                <a:lnTo>
                  <a:pt x="0" y="20481146"/>
                </a:lnTo>
                <a:lnTo>
                  <a:pt x="0" y="0"/>
                </a:lnTo>
                <a:close/>
              </a:path>
            </a:pathLst>
          </a:custGeom>
          <a:blipFill>
            <a:blip r:embed="rId3"/>
            <a:stretch>
              <a:fillRect/>
            </a:stretch>
          </a:blipFill>
        </p:spPr>
      </p:sp>
      <p:sp>
        <p:nvSpPr>
          <p:cNvPr id="4" name="Freeform 4"/>
          <p:cNvSpPr/>
          <p:nvPr/>
        </p:nvSpPr>
        <p:spPr>
          <a:xfrm>
            <a:off x="10225895" y="-12914637"/>
            <a:ext cx="18751215" cy="20481146"/>
          </a:xfrm>
          <a:custGeom>
            <a:avLst/>
            <a:gdLst/>
            <a:ahLst/>
            <a:cxnLst/>
            <a:rect l="l" t="t" r="r" b="b"/>
            <a:pathLst>
              <a:path w="18751215" h="20481146">
                <a:moveTo>
                  <a:pt x="0" y="0"/>
                </a:moveTo>
                <a:lnTo>
                  <a:pt x="18751215" y="0"/>
                </a:lnTo>
                <a:lnTo>
                  <a:pt x="18751215" y="20481146"/>
                </a:lnTo>
                <a:lnTo>
                  <a:pt x="0" y="20481146"/>
                </a:lnTo>
                <a:lnTo>
                  <a:pt x="0" y="0"/>
                </a:lnTo>
                <a:close/>
              </a:path>
            </a:pathLst>
          </a:custGeom>
          <a:blipFill>
            <a:blip r:embed="rId3"/>
            <a:stretch>
              <a:fillRect/>
            </a:stretch>
          </a:blipFill>
        </p:spPr>
      </p:sp>
      <p:sp>
        <p:nvSpPr>
          <p:cNvPr id="5" name="Freeform 5"/>
          <p:cNvSpPr/>
          <p:nvPr/>
        </p:nvSpPr>
        <p:spPr>
          <a:xfrm>
            <a:off x="-659074" y="-1090165"/>
            <a:ext cx="6301816" cy="7059061"/>
          </a:xfrm>
          <a:custGeom>
            <a:avLst/>
            <a:gdLst/>
            <a:ahLst/>
            <a:cxnLst/>
            <a:rect l="l" t="t" r="r" b="b"/>
            <a:pathLst>
              <a:path w="6301816" h="7059061">
                <a:moveTo>
                  <a:pt x="0" y="0"/>
                </a:moveTo>
                <a:lnTo>
                  <a:pt x="6301817" y="0"/>
                </a:lnTo>
                <a:lnTo>
                  <a:pt x="6301817" y="7059061"/>
                </a:lnTo>
                <a:lnTo>
                  <a:pt x="0" y="705906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flipH="1" flipV="1">
            <a:off x="12763072" y="4036979"/>
            <a:ext cx="6301816" cy="7059061"/>
          </a:xfrm>
          <a:custGeom>
            <a:avLst/>
            <a:gdLst/>
            <a:ahLst/>
            <a:cxnLst/>
            <a:rect l="l" t="t" r="r" b="b"/>
            <a:pathLst>
              <a:path w="6301816" h="7059061">
                <a:moveTo>
                  <a:pt x="6301816" y="7059060"/>
                </a:moveTo>
                <a:lnTo>
                  <a:pt x="0" y="7059060"/>
                </a:lnTo>
                <a:lnTo>
                  <a:pt x="0" y="0"/>
                </a:lnTo>
                <a:lnTo>
                  <a:pt x="6301816" y="0"/>
                </a:lnTo>
                <a:lnTo>
                  <a:pt x="6301816" y="705906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928510" y="8377371"/>
            <a:ext cx="4939574" cy="3819258"/>
          </a:xfrm>
          <a:custGeom>
            <a:avLst/>
            <a:gdLst/>
            <a:ahLst/>
            <a:cxnLst/>
            <a:rect l="l" t="t" r="r" b="b"/>
            <a:pathLst>
              <a:path w="4939574" h="3819258">
                <a:moveTo>
                  <a:pt x="0" y="0"/>
                </a:moveTo>
                <a:lnTo>
                  <a:pt x="4939574" y="0"/>
                </a:lnTo>
                <a:lnTo>
                  <a:pt x="4939574" y="3819258"/>
                </a:lnTo>
                <a:lnTo>
                  <a:pt x="0" y="381925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10800000">
            <a:off x="13993708" y="-1675435"/>
            <a:ext cx="4848524" cy="3748859"/>
          </a:xfrm>
          <a:custGeom>
            <a:avLst/>
            <a:gdLst/>
            <a:ahLst/>
            <a:cxnLst/>
            <a:rect l="l" t="t" r="r" b="b"/>
            <a:pathLst>
              <a:path w="4848524" h="3748859">
                <a:moveTo>
                  <a:pt x="0" y="0"/>
                </a:moveTo>
                <a:lnTo>
                  <a:pt x="4848525" y="0"/>
                </a:lnTo>
                <a:lnTo>
                  <a:pt x="4848525" y="3748859"/>
                </a:lnTo>
                <a:lnTo>
                  <a:pt x="0" y="374885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a:off x="4652278" y="8377371"/>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Freeform 10"/>
          <p:cNvSpPr/>
          <p:nvPr/>
        </p:nvSpPr>
        <p:spPr>
          <a:xfrm rot="10050803">
            <a:off x="11418159" y="-1697058"/>
            <a:ext cx="1980929" cy="3394116"/>
          </a:xfrm>
          <a:custGeom>
            <a:avLst/>
            <a:gdLst/>
            <a:ahLst/>
            <a:cxnLst/>
            <a:rect l="l" t="t" r="r" b="b"/>
            <a:pathLst>
              <a:path w="1980929" h="3394116">
                <a:moveTo>
                  <a:pt x="0" y="0"/>
                </a:moveTo>
                <a:lnTo>
                  <a:pt x="1980929" y="0"/>
                </a:lnTo>
                <a:lnTo>
                  <a:pt x="1980929" y="3394116"/>
                </a:lnTo>
                <a:lnTo>
                  <a:pt x="0" y="33941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TextBox 11"/>
          <p:cNvSpPr txBox="1"/>
          <p:nvPr/>
        </p:nvSpPr>
        <p:spPr>
          <a:xfrm>
            <a:off x="4181135" y="2810737"/>
            <a:ext cx="9925730" cy="1414600"/>
          </a:xfrm>
          <a:prstGeom prst="rect">
            <a:avLst/>
          </a:prstGeom>
        </p:spPr>
        <p:txBody>
          <a:bodyPr lIns="0" tIns="0" rIns="0" bIns="0" rtlCol="0" anchor="t">
            <a:spAutoFit/>
          </a:bodyPr>
          <a:lstStyle/>
          <a:p>
            <a:pPr algn="ctr">
              <a:lnSpc>
                <a:spcPts val="10551"/>
              </a:lnSpc>
            </a:pPr>
            <a:r>
              <a:rPr lang="en-US" sz="10878">
                <a:solidFill>
                  <a:srgbClr val="2F3954"/>
                </a:solidFill>
                <a:latin typeface="Sniglet"/>
                <a:ea typeface="Sniglet"/>
                <a:cs typeface="Sniglet"/>
                <a:sym typeface="Sniglet"/>
              </a:rPr>
              <a:t>CONCLUSION</a:t>
            </a:r>
          </a:p>
        </p:txBody>
      </p:sp>
      <p:sp>
        <p:nvSpPr>
          <p:cNvPr id="12" name="TextBox 12"/>
          <p:cNvSpPr txBox="1"/>
          <p:nvPr/>
        </p:nvSpPr>
        <p:spPr>
          <a:xfrm>
            <a:off x="2914410" y="4999658"/>
            <a:ext cx="12773085" cy="2902131"/>
          </a:xfrm>
          <a:prstGeom prst="rect">
            <a:avLst/>
          </a:prstGeom>
        </p:spPr>
        <p:txBody>
          <a:bodyPr lIns="0" tIns="0" rIns="0" bIns="0" rtlCol="0" anchor="t">
            <a:spAutoFit/>
          </a:bodyPr>
          <a:lstStyle/>
          <a:p>
            <a:pPr algn="l">
              <a:lnSpc>
                <a:spcPts val="3840"/>
              </a:lnSpc>
              <a:spcBef>
                <a:spcPct val="0"/>
              </a:spcBef>
            </a:pPr>
            <a:r>
              <a:rPr lang="en-US" sz="2742">
                <a:solidFill>
                  <a:srgbClr val="2F3954"/>
                </a:solidFill>
                <a:latin typeface="Sniglet"/>
                <a:ea typeface="Sniglet"/>
                <a:cs typeface="Sniglet"/>
                <a:sym typeface="Sniglet"/>
              </a:rPr>
              <a:t>Our File Manager application successfully addresses the core need for efficient file management on Android devices through a comprehensive Kotlin-built solution. The app combines essential features like file browsing, intelligent sorting, and seamless sharing functionality with an intuitive interface that makes everyday file management tasks effortless. This project demonstrates implementation of file management systems as a functional android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390</Words>
  <Application>Microsoft Office PowerPoint</Application>
  <PresentationFormat>Custom</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Sniglet</vt:lpstr>
      <vt:lpstr>ไอติม</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FILE MANAGER</dc:title>
  <dc:creator>SUHANA</dc:creator>
  <cp:lastModifiedBy>HP</cp:lastModifiedBy>
  <cp:revision>6</cp:revision>
  <dcterms:created xsi:type="dcterms:W3CDTF">2006-08-16T00:00:00Z</dcterms:created>
  <dcterms:modified xsi:type="dcterms:W3CDTF">2025-08-23T15:11:54Z</dcterms:modified>
  <dc:identifier>DAGwh1N0AqE</dc:identifier>
</cp:coreProperties>
</file>