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image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838" y="3307424"/>
            <a:ext cx="2364351" cy="1480034"/>
          </a:xfrm>
          <a:prstGeom prst="rect">
            <a:avLst/>
          </a:prstGeom>
        </p:spPr>
      </p:pic>
      <p:pic>
        <p:nvPicPr>
          <p:cNvPr id="76" name="Picture 75" descr="imag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153" y="3307424"/>
            <a:ext cx="2364351" cy="1480034"/>
          </a:xfrm>
          <a:prstGeom prst="rect">
            <a:avLst/>
          </a:prstGeom>
        </p:spPr>
      </p:pic>
      <p:pic>
        <p:nvPicPr>
          <p:cNvPr id="75" name="Picture 7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287" y="753419"/>
            <a:ext cx="4759902" cy="2523626"/>
          </a:xfrm>
          <a:prstGeom prst="rect">
            <a:avLst/>
          </a:prstGeom>
        </p:spPr>
      </p:pic>
      <p:pic>
        <p:nvPicPr>
          <p:cNvPr descr="https://pitch-assets-ccb95893-de3f-4266-973c-20049231b248.s3.eu-west-1.amazonaws.com/68f049f5-8ca2-4a5b-820a-fd3c81106d3c?pitch-bytes=53464&amp;pitch-content-type=image%2Fpn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4410" y="-158375"/>
            <a:ext cx="1106171" cy="11061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314443" y="64378"/>
            <a:ext cx="8229600" cy="553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>CMS Family - Commercial Vehicles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19346" y="848474"/>
            <a:ext cx="3657600" cy="291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Different regions/customers/needs require flexible and cost-efficient solutions. Motherson's CMS product family for commercial vehicles enables customers to focus on their competitive specifics. Products ranging from standard CMS [3in1 mirror replacement] to high level CMS incl ADAS features.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21006" y="3489863"/>
            <a:ext cx="1828800" cy="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700"/>
            </a:pPr>
            <a:r>
              <a:t>• Modular &amp; Flexible CMS Product Portfolio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defRPr sz="700"/>
            </a:pPr>
            <a:r>
              <a:t>• Best in class image quality in all conditions: Bright day &amp; dark night, rain, snow</a:t>
            </a:r>
          </a:p>
          <a:p>
            <a:pPr algn="l">
              <a:defRPr sz="700"/>
            </a:pPr>
            <a:r>
              <a:t>• Multiple products</a:t>
            </a:r>
          </a:p>
          <a:p>
            <a:pPr algn="l">
              <a:defRPr sz="700"/>
            </a:pPr>
            <a:r>
              <a:t>• Different cost levels (entry – high)</a:t>
            </a:r>
          </a:p>
          <a:p>
            <a:pPr algn="l">
              <a:defRPr sz="700"/>
            </a:pPr>
            <a:r>
              <a:t>• Costumer design language is fully supported</a:t>
            </a:r>
          </a:p>
          <a:p>
            <a:pPr algn="l">
              <a:defRPr sz="700"/>
            </a:pPr>
            <a:r>
              <a:t>• Support of ADAS (STA, PLCA, BSD)</a:t>
            </a:r>
          </a:p>
        </p:txBody>
      </p:sp>
      <p:sp>
        <p:nvSpPr>
          <p:cNvPr id="23" name="Google Shape;23;p3"/>
          <p:cNvSpPr/>
          <p:nvPr/>
        </p:nvSpPr>
        <p:spPr>
          <a:xfrm>
            <a:off x="2213644" y="3496353"/>
            <a:ext cx="1763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>Global &amp; regional homologation 
Customer certification
All components verified and validated by Motherson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13656" y="4021127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700"/>
              <a:t>No IP restrictions worldwide except USA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16758" y="1525085"/>
            <a:ext cx="1332138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Cost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57314" y="1525085"/>
            <a:ext cx="2342903" cy="356393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Providing “design to cost” ready to go solutions meet customer needs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14625" y="1890553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Sustainability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655180" y="1890553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Reduction of air drag result in reduction of fuel take [1%] Reduction of CO2 emission [~3%]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12491" y="2255881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Size reduction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3046" y="2255881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Up to 80% smaller exterior components with significant better direct view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02701" y="1654002"/>
            <a:ext cx="914400" cy="9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02701" y="2021745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02701" y="2385188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692254" y="1604969"/>
            <a:ext cx="27432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1692254" y="2023956"/>
            <a:ext cx="18288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692254" y="2386796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314443" y="4863768"/>
            <a:ext cx="1828800" cy="194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Contact: Maximilian Kauffmann
Function: Global Business Development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4138971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Division: Vision Systems
Company: SMR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6536656" y="4863768"/>
            <a:ext cx="1828800" cy="19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sz="630"/>
              <a:t>Maximilian.Kauffmann@motherson.com
Last modified: 14-04-2023</a:t>
            </a:r>
            <a:endParaRPr b="0" i="0" sz="700" u="none" cap="none" strike="noStrike">
              <a:solidFill>
                <a:srgbClr val="2B2A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7551443" y="2991605"/>
            <a:ext cx="134934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>
                <a:solidFill>
                  <a:srgbClr val="FFFFFF"/>
                </a:solidFill>
              </a:rPr>
              <a:t>Source: Motherson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7551483" y="4467480"/>
            <a:ext cx="134930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4950" spcFirstLastPara="1" rIns="74950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>
                <a:solidFill>
                  <a:srgbClr val="FFFFFF"/>
                </a:solidFill>
              </a:rPr>
              <a:t>Source: Motherson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5152648" y="4467480"/>
            <a:ext cx="1350457" cy="202085"/>
          </a:xfrm>
          <a:prstGeom prst="roundRect">
            <a:avLst>
              <a:gd fmla="val -452483" name="adj"/>
            </a:avLst>
          </a:prstGeom>
          <a:solidFill>
            <a:srgbClr val="2B2A35">
              <a:alpha val="20000"/>
            </a:srgbClr>
          </a:solidFill>
          <a:ln>
            <a:noFill/>
          </a:ln>
        </p:spPr>
        <p:txBody>
          <a:bodyPr anchorCtr="0" anchor="t" bIns="23850" lIns="75025" spcFirstLastPara="1" rIns="75025" wrap="square" tIns="23850">
            <a:noAutofit/>
          </a:bodyPr>
          <a:lstStyle/>
          <a:p>
            <a:pPr indent="0" lvl="0" marL="0" marR="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>
                <a:solidFill>
                  <a:srgbClr val="FFFFFF"/>
                </a:solidFill>
              </a:rPr>
              <a:t>Source: Motherson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25909" y="3367282"/>
            <a:ext cx="9144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Key facts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2213656" y="3396702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Applications / Compliance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2213656" y="3921484"/>
            <a:ext cx="18288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319346" y="1374517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Main advantages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319346" y="754852"/>
            <a:ext cx="9144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154525" y="534250"/>
            <a:ext cx="2343000" cy="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Category: Product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320191" y="536660"/>
            <a:ext cx="1828800" cy="98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800"/>
              <a:t>Segment: Digital vision systems / CMS [commercial vehicles]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itch-assets-ccb95893-de3f-4266-973c-20049231b248.s3.eu-west-1.amazonaws.com/f1ad9fdf-fe50-4336-b326-b04d002aeb8b?pitch-bytes=235&amp;pitch-content-type=image%2Fpng" id="50" name="Google Shape;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99" y="4718985"/>
            <a:ext cx="3657600" cy="694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/>
          <p:nvPr/>
        </p:nvSpPr>
        <p:spPr>
          <a:xfrm>
            <a:off x="310800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38662" y="4450428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2150971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074775" y="4445524"/>
            <a:ext cx="143219" cy="143219"/>
          </a:xfrm>
          <a:prstGeom prst="ellipse">
            <a:avLst/>
          </a:prstGeom>
          <a:solidFill>
            <a:srgbClr val="2B2A35"/>
          </a:solidFill>
          <a:ln>
            <a:noFill/>
          </a:ln>
        </p:spPr>
        <p:txBody>
          <a:bodyPr anchorCtr="0" anchor="ctr" bIns="16900" lIns="7950" spcFirstLastPara="1" rIns="7950" wrap="square" tIns="1690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476797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Idea / feasibility study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1-3)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413958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Advanced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4-6)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2336392" y="4452404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Serial development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(TRL 7-9)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3271341" y="4447501"/>
            <a:ext cx="914400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In production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2B2A35"/>
                </a:solidFill>
                <a:latin typeface="Arial"/>
                <a:ea typeface="Arial"/>
                <a:cs typeface="Arial"/>
                <a:sym typeface="Arial"/>
              </a:rPr>
              <a:t>(SOP)</a:t>
            </a:r>
            <a:endParaRPr b="0" i="0" sz="5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6889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1298364" y="4485223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2205745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3132176" y="4480460"/>
            <a:ext cx="914400" cy="8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US" sz="400" u="none" cap="none" strike="noStrike">
                <a:solidFill>
                  <a:srgbClr val="FAFAFC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4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290395" y="4718985"/>
            <a:ext cx="813697" cy="44586"/>
          </a:xfrm>
          <a:prstGeom prst="roundRect">
            <a:avLst>
              <a:gd fmla="val -2050868" name="adj"/>
            </a:avLst>
          </a:prstGeom>
          <a:solidFill>
            <a:srgbClr val="2B2A35"/>
          </a:solidFill>
          <a:ln>
            <a:noFill/>
          </a:ln>
        </p:spPr>
        <p:txBody>
          <a:bodyPr anchorCtr="0" anchor="ctr" bIns="5250" lIns="45200" spcFirstLastPara="1" rIns="45200" wrap="square" tIns="525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10791" y="2616681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Enhanced experience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1651346" y="2616681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Motherson global mirror design and production expertise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01001" y="2745988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690554" y="2747596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310896" y="2980944"/>
            <a:ext cx="1332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74000" spcFirstLastPara="1" rIns="7400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System integration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651451" y="2980944"/>
            <a:ext cx="2343000" cy="356400"/>
          </a:xfrm>
          <a:prstGeom prst="roundRect">
            <a:avLst>
              <a:gd fmla="val -256571" name="adj"/>
            </a:avLst>
          </a:prstGeom>
          <a:solidFill>
            <a:srgbClr val="ECECEC"/>
          </a:solidFill>
          <a:ln>
            <a:noFill/>
          </a:ln>
        </p:spPr>
        <p:txBody>
          <a:bodyPr anchorCtr="0" anchor="ctr" bIns="42050" lIns="130150" spcFirstLastPara="1" rIns="130150" wrap="square" tIns="4205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sz="630"/>
              <a:t>Typology meets cross vehicle integration requirements.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01106" y="3110251"/>
            <a:ext cx="9144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690659" y="3111859"/>
            <a:ext cx="2743200" cy="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