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9" r:id="rId3"/>
  </p:sldMasterIdLst>
  <p:notesMasterIdLst>
    <p:notesMasterId r:id="rId4"/>
  </p:notesMasterIdLst>
  <p:sldIdLst>
    <p:sldId id="256" r:id="rId5"/>
  </p:sldIdLst>
  <p:sldSz cy="5143500" cx="9144000"/>
  <p:notesSz cx="51435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" name="Google Shape;1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" name="Google Shape;14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bg>
      <p:bgPr>
        <a:solidFill>
          <a:schemeClr val="lt1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jpg"/><Relationship Id="rId6" Type="http://schemas.openxmlformats.org/officeDocument/2006/relationships/image" Target="../media/image4.jpg"/><Relationship Id="rId7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AFC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icture 77" descr="imag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51443" y="2991605"/>
            <a:ext cx="1349347" cy="202085"/>
          </a:xfrm>
          <a:prstGeom prst="rect">
            <a:avLst/>
          </a:prstGeom>
        </p:spPr>
      </p:pic>
      <p:pic>
        <p:nvPicPr>
          <p:cNvPr id="77" name="Picture 76" descr="imag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36838" y="3307424"/>
            <a:ext cx="2364351" cy="1480034"/>
          </a:xfrm>
          <a:prstGeom prst="rect">
            <a:avLst/>
          </a:prstGeom>
        </p:spPr>
      </p:pic>
      <p:pic>
        <p:nvPicPr>
          <p:cNvPr id="76" name="Picture 75" descr="image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39153" y="3307424"/>
            <a:ext cx="2364351" cy="1480034"/>
          </a:xfrm>
          <a:prstGeom prst="rect">
            <a:avLst/>
          </a:prstGeom>
        </p:spPr>
      </p:pic>
      <p:pic>
        <p:nvPicPr>
          <p:cNvPr id="75" name="Picture 74" descr="image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1287" y="753419"/>
            <a:ext cx="4759902" cy="2523626"/>
          </a:xfrm>
          <a:prstGeom prst="rect">
            <a:avLst/>
          </a:prstGeom>
        </p:spPr>
      </p:pic>
      <p:pic>
        <p:nvPicPr>
          <p:cNvPr descr="https://pitch-assets-ccb95893-de3f-4266-973c-20049231b248.s3.eu-west-1.amazonaws.com/68f049f5-8ca2-4a5b-820a-fd3c81106d3c?pitch-bytes=53464&amp;pitch-content-type=image%2Fpng" id="16" name="Google Shape;1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94410" y="-158375"/>
            <a:ext cx="1106171" cy="1106171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/>
          <p:nvPr/>
        </p:nvSpPr>
        <p:spPr>
          <a:xfrm>
            <a:off x="314443" y="64378"/>
            <a:ext cx="8229600" cy="5533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2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>Test product #2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3"/>
          <p:cNvSpPr/>
          <p:nvPr/>
        </p:nvSpPr>
        <p:spPr>
          <a:xfrm>
            <a:off x="319346" y="848474"/>
            <a:ext cx="3657600" cy="2913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sz="800"/>
              <a:t>Amidst a bustling city, skyscrapers touch the sky, while diverse people rush past, chasing dreams. Street vendors offer mouthwatering delicacies, and art adorns hidden corners. A gentle breeze carries laughter and whispers of undiscovered secrets, ref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3"/>
          <p:cNvSpPr/>
          <p:nvPr/>
        </p:nvSpPr>
        <p:spPr>
          <a:xfrm>
            <a:off x="321006" y="3380135"/>
            <a:ext cx="1828800" cy="5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700"/>
            </a:pPr>
            <a:r>
              <a:t>• test1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>
              <a:defRPr sz="700"/>
            </a:pPr>
            <a:r>
              <a:t>• test2</a:t>
            </a:r>
          </a:p>
          <a:p>
            <a:pPr algn="l">
              <a:defRPr sz="700"/>
            </a:pPr>
            <a:r>
              <a:t>• test3</a:t>
            </a:r>
          </a:p>
        </p:txBody>
      </p:sp>
      <p:sp>
        <p:nvSpPr>
          <p:cNvPr id="23" name="Google Shape;23;p3"/>
          <p:cNvSpPr/>
          <p:nvPr/>
        </p:nvSpPr>
        <p:spPr>
          <a:xfrm>
            <a:off x="2213644" y="3551217"/>
            <a:ext cx="1763400" cy="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sz="700"/>
              <a:t>test1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3"/>
          <p:cNvSpPr/>
          <p:nvPr/>
        </p:nvSpPr>
        <p:spPr>
          <a:xfrm>
            <a:off x="2213656" y="3874823"/>
            <a:ext cx="1828800" cy="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sz="700"/>
              <a:t>test 123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3"/>
          <p:cNvSpPr/>
          <p:nvPr/>
        </p:nvSpPr>
        <p:spPr>
          <a:xfrm>
            <a:off x="316758" y="1579949"/>
            <a:ext cx="1332138" cy="356393"/>
          </a:xfrm>
          <a:prstGeom prst="roundRect">
            <a:avLst>
              <a:gd fmla="val -256571" name="adj"/>
            </a:avLst>
          </a:prstGeom>
          <a:solidFill>
            <a:srgbClr val="ECECEC"/>
          </a:solidFill>
          <a:ln>
            <a:noFill/>
          </a:ln>
        </p:spPr>
        <p:txBody>
          <a:bodyPr anchorCtr="0" anchor="ctr" bIns="42050" lIns="74000" spcFirstLastPara="1" rIns="74000" wrap="square" tIns="4205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sz="630"/>
              <a:t>Cost reduction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3"/>
          <p:cNvSpPr/>
          <p:nvPr/>
        </p:nvSpPr>
        <p:spPr>
          <a:xfrm>
            <a:off x="1657314" y="1579949"/>
            <a:ext cx="2342903" cy="356393"/>
          </a:xfrm>
          <a:prstGeom prst="roundRect">
            <a:avLst>
              <a:gd fmla="val -256571" name="adj"/>
            </a:avLst>
          </a:prstGeom>
          <a:solidFill>
            <a:srgbClr val="ECECEC"/>
          </a:solidFill>
          <a:ln>
            <a:noFill/>
          </a:ln>
        </p:spPr>
        <p:txBody>
          <a:bodyPr anchorCtr="0" anchor="ctr" bIns="42050" lIns="130150" spcFirstLastPara="1" rIns="130150" wrap="square" tIns="4205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sz="630"/>
              <a:t>test 1 testing reduction to see if text overflows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3"/>
          <p:cNvSpPr/>
          <p:nvPr/>
        </p:nvSpPr>
        <p:spPr>
          <a:xfrm>
            <a:off x="314625" y="1945417"/>
            <a:ext cx="1332000" cy="356400"/>
          </a:xfrm>
          <a:prstGeom prst="roundRect">
            <a:avLst>
              <a:gd fmla="val -256571" name="adj"/>
            </a:avLst>
          </a:prstGeom>
          <a:solidFill>
            <a:srgbClr val="ECECEC"/>
          </a:solidFill>
          <a:ln>
            <a:noFill/>
          </a:ln>
        </p:spPr>
        <p:txBody>
          <a:bodyPr anchorCtr="0" anchor="ctr" bIns="42050" lIns="74000" spcFirstLastPara="1" rIns="74000" wrap="square" tIns="4205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sz="630"/>
              <a:t>Cost reduction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3"/>
          <p:cNvSpPr/>
          <p:nvPr/>
        </p:nvSpPr>
        <p:spPr>
          <a:xfrm>
            <a:off x="1655180" y="1945417"/>
            <a:ext cx="2343000" cy="356400"/>
          </a:xfrm>
          <a:prstGeom prst="roundRect">
            <a:avLst>
              <a:gd fmla="val -256571" name="adj"/>
            </a:avLst>
          </a:prstGeom>
          <a:solidFill>
            <a:srgbClr val="ECECEC"/>
          </a:solidFill>
          <a:ln>
            <a:noFill/>
          </a:ln>
        </p:spPr>
        <p:txBody>
          <a:bodyPr anchorCtr="0" anchor="ctr" bIns="42050" lIns="130150" spcFirstLastPara="1" rIns="130150" wrap="square" tIns="4205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sz="630"/>
              <a:t>test 1 testing reduction to see if text overflows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3"/>
          <p:cNvSpPr/>
          <p:nvPr/>
        </p:nvSpPr>
        <p:spPr>
          <a:xfrm>
            <a:off x="312491" y="2310745"/>
            <a:ext cx="1332000" cy="356400"/>
          </a:xfrm>
          <a:prstGeom prst="roundRect">
            <a:avLst>
              <a:gd fmla="val -256571" name="adj"/>
            </a:avLst>
          </a:prstGeom>
          <a:solidFill>
            <a:srgbClr val="ECECEC"/>
          </a:solidFill>
          <a:ln>
            <a:noFill/>
          </a:ln>
        </p:spPr>
        <p:txBody>
          <a:bodyPr anchorCtr="0" anchor="ctr" bIns="42050" lIns="74000" spcFirstLastPara="1" rIns="74000" wrap="square" tIns="4205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sz="630"/>
              <a:t>Cost reduction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3"/>
          <p:cNvSpPr/>
          <p:nvPr/>
        </p:nvSpPr>
        <p:spPr>
          <a:xfrm>
            <a:off x="1653046" y="2310745"/>
            <a:ext cx="2343000" cy="356400"/>
          </a:xfrm>
          <a:prstGeom prst="roundRect">
            <a:avLst>
              <a:gd fmla="val -256571" name="adj"/>
            </a:avLst>
          </a:prstGeom>
          <a:solidFill>
            <a:srgbClr val="ECECEC"/>
          </a:solidFill>
          <a:ln>
            <a:noFill/>
          </a:ln>
        </p:spPr>
        <p:txBody>
          <a:bodyPr anchorCtr="0" anchor="ctr" bIns="42050" lIns="130150" spcFirstLastPara="1" rIns="130150" wrap="square" tIns="4205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sz="630"/>
              <a:t>test 1 testing reduction to see if text overflows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3"/>
          <p:cNvSpPr/>
          <p:nvPr/>
        </p:nvSpPr>
        <p:spPr>
          <a:xfrm>
            <a:off x="402701" y="1708866"/>
            <a:ext cx="914400" cy="971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3"/>
          <p:cNvSpPr/>
          <p:nvPr/>
        </p:nvSpPr>
        <p:spPr>
          <a:xfrm>
            <a:off x="402701" y="2076609"/>
            <a:ext cx="1828800" cy="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3"/>
          <p:cNvSpPr/>
          <p:nvPr/>
        </p:nvSpPr>
        <p:spPr>
          <a:xfrm>
            <a:off x="402701" y="2440052"/>
            <a:ext cx="914400" cy="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3"/>
          <p:cNvSpPr/>
          <p:nvPr/>
        </p:nvSpPr>
        <p:spPr>
          <a:xfrm>
            <a:off x="1692254" y="1659833"/>
            <a:ext cx="2743200" cy="194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3"/>
          <p:cNvSpPr/>
          <p:nvPr/>
        </p:nvSpPr>
        <p:spPr>
          <a:xfrm>
            <a:off x="1692254" y="2078820"/>
            <a:ext cx="1828800" cy="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3"/>
          <p:cNvSpPr/>
          <p:nvPr/>
        </p:nvSpPr>
        <p:spPr>
          <a:xfrm>
            <a:off x="1692254" y="2441660"/>
            <a:ext cx="2743200" cy="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3"/>
          <p:cNvSpPr/>
          <p:nvPr/>
        </p:nvSpPr>
        <p:spPr>
          <a:xfrm>
            <a:off x="314443" y="4863768"/>
            <a:ext cx="1828800" cy="194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sz="630"/>
              <a:t>Contact: Guido Mallee
Function: 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3"/>
          <p:cNvSpPr/>
          <p:nvPr/>
        </p:nvSpPr>
        <p:spPr>
          <a:xfrm>
            <a:off x="4138971" y="4863768"/>
            <a:ext cx="1828800" cy="1942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sz="630"/>
              <a:t>Division: Health &amp; Medical
Company: Motherson Innovations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3"/>
          <p:cNvSpPr/>
          <p:nvPr/>
        </p:nvSpPr>
        <p:spPr>
          <a:xfrm>
            <a:off x="6536656" y="4863768"/>
            <a:ext cx="1828800" cy="1942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sz="630"/>
              <a:t>guido@generous.studio
Last modified: 25-07-2023</a:t>
            </a:r>
            <a:endParaRPr b="0" i="0" sz="700" u="none" cap="none" strike="noStrike">
              <a:solidFill>
                <a:srgbClr val="2B2A3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3"/>
          <p:cNvSpPr/>
          <p:nvPr/>
        </p:nvSpPr>
        <p:spPr>
          <a:xfrm>
            <a:off x="7551483" y="4467480"/>
            <a:ext cx="1349307" cy="202085"/>
          </a:xfrm>
          <a:prstGeom prst="roundRect">
            <a:avLst>
              <a:gd fmla="val -452483" name="adj"/>
            </a:avLst>
          </a:prstGeom>
          <a:solidFill>
            <a:srgbClr val="2B2A35">
              <a:alpha val="20000"/>
            </a:srgbClr>
          </a:solidFill>
          <a:ln>
            <a:noFill/>
          </a:ln>
        </p:spPr>
        <p:txBody>
          <a:bodyPr anchorCtr="0" anchor="t" bIns="23850" lIns="74950" spcFirstLastPara="1" rIns="74950" wrap="square" tIns="23850">
            <a:noAutofit/>
          </a:bodyPr>
          <a:lstStyle/>
          <a:p>
            <a:pPr indent="0" lvl="0" marL="0" marR="0" rtl="0" algn="ctr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sz="800">
                <a:solidFill>
                  <a:srgbClr val="FFFFFF"/>
                </a:solidFill>
              </a:rPr>
              <a:t>Source: Audi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3"/>
          <p:cNvSpPr/>
          <p:nvPr/>
        </p:nvSpPr>
        <p:spPr>
          <a:xfrm>
            <a:off x="5152648" y="4467480"/>
            <a:ext cx="1350457" cy="202085"/>
          </a:xfrm>
          <a:prstGeom prst="roundRect">
            <a:avLst>
              <a:gd fmla="val -452483" name="adj"/>
            </a:avLst>
          </a:prstGeom>
          <a:solidFill>
            <a:srgbClr val="2B2A35">
              <a:alpha val="20000"/>
            </a:srgbClr>
          </a:solidFill>
          <a:ln>
            <a:noFill/>
          </a:ln>
        </p:spPr>
        <p:txBody>
          <a:bodyPr anchorCtr="0" anchor="t" bIns="23850" lIns="75025" spcFirstLastPara="1" rIns="75025" wrap="square" tIns="23850">
            <a:noAutofit/>
          </a:bodyPr>
          <a:lstStyle/>
          <a:p>
            <a:pPr indent="0" lvl="0" marL="0" marR="0" rtl="0" algn="ctr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sz="800">
                <a:solidFill>
                  <a:srgbClr val="FFFFFF"/>
                </a:solidFill>
              </a:rPr>
              <a:t>Source: Audi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3"/>
          <p:cNvSpPr/>
          <p:nvPr/>
        </p:nvSpPr>
        <p:spPr>
          <a:xfrm>
            <a:off x="325909" y="3422146"/>
            <a:ext cx="914400" cy="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US" sz="800" u="none" cap="none" strike="noStrike">
                <a:solidFill>
                  <a:srgbClr val="2B2A35"/>
                </a:solidFill>
                <a:latin typeface="Arial"/>
                <a:ea typeface="Arial"/>
                <a:cs typeface="Arial"/>
                <a:sym typeface="Arial"/>
              </a:rPr>
              <a:t>Key facts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3"/>
          <p:cNvSpPr/>
          <p:nvPr/>
        </p:nvSpPr>
        <p:spPr>
          <a:xfrm>
            <a:off x="2213656" y="3451566"/>
            <a:ext cx="1828800" cy="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US" sz="800" u="none" cap="none" strike="noStrike">
                <a:solidFill>
                  <a:srgbClr val="2B2A35"/>
                </a:solidFill>
                <a:latin typeface="Arial"/>
                <a:ea typeface="Arial"/>
                <a:cs typeface="Arial"/>
                <a:sym typeface="Arial"/>
              </a:rPr>
              <a:t>Applications / Compliance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3"/>
          <p:cNvSpPr/>
          <p:nvPr/>
        </p:nvSpPr>
        <p:spPr>
          <a:xfrm>
            <a:off x="2213656" y="3775180"/>
            <a:ext cx="1828800" cy="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US" sz="800" u="none" cap="none" strike="noStrike">
                <a:solidFill>
                  <a:srgbClr val="2B2A35"/>
                </a:solidFill>
                <a:latin typeface="Arial"/>
                <a:ea typeface="Arial"/>
                <a:cs typeface="Arial"/>
                <a:sym typeface="Arial"/>
              </a:rPr>
              <a:t>Intellectual property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3"/>
          <p:cNvSpPr/>
          <p:nvPr/>
        </p:nvSpPr>
        <p:spPr>
          <a:xfrm>
            <a:off x="319346" y="1429381"/>
            <a:ext cx="914400" cy="980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US" sz="800" u="none" cap="none" strike="noStrike">
                <a:solidFill>
                  <a:srgbClr val="2B2A35"/>
                </a:solidFill>
                <a:latin typeface="Arial"/>
                <a:ea typeface="Arial"/>
                <a:cs typeface="Arial"/>
                <a:sym typeface="Arial"/>
              </a:rPr>
              <a:t>Main advantages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3"/>
          <p:cNvSpPr/>
          <p:nvPr/>
        </p:nvSpPr>
        <p:spPr>
          <a:xfrm>
            <a:off x="319346" y="754852"/>
            <a:ext cx="914400" cy="980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US" sz="800" u="none" cap="none" strike="noStrike">
                <a:solidFill>
                  <a:srgbClr val="2B2A35"/>
                </a:solidFill>
                <a:latin typeface="Arial"/>
                <a:ea typeface="Arial"/>
                <a:cs typeface="Arial"/>
                <a:sym typeface="Arial"/>
              </a:rPr>
              <a:t>Description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3"/>
          <p:cNvSpPr/>
          <p:nvPr/>
        </p:nvSpPr>
        <p:spPr>
          <a:xfrm>
            <a:off x="4154525" y="534250"/>
            <a:ext cx="2343000" cy="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sz="800"/>
              <a:t>Category: Product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3"/>
          <p:cNvSpPr/>
          <p:nvPr/>
        </p:nvSpPr>
        <p:spPr>
          <a:xfrm>
            <a:off x="320191" y="536660"/>
            <a:ext cx="1828800" cy="980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sz="800"/>
              <a:t>Segment: Rear lamps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s://pitch-assets-ccb95893-de3f-4266-973c-20049231b248.s3.eu-west-1.amazonaws.com/f1ad9fdf-fe50-4336-b326-b04d002aeb8b?pitch-bytes=235&amp;pitch-content-type=image%2Fpng" id="50" name="Google Shape;50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0999" y="4718985"/>
            <a:ext cx="3657600" cy="69414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3"/>
          <p:cNvSpPr/>
          <p:nvPr/>
        </p:nvSpPr>
        <p:spPr>
          <a:xfrm>
            <a:off x="310800" y="4450428"/>
            <a:ext cx="143219" cy="143219"/>
          </a:xfrm>
          <a:prstGeom prst="ellipse">
            <a:avLst/>
          </a:prstGeom>
          <a:solidFill>
            <a:srgbClr val="2B2A35"/>
          </a:solidFill>
          <a:ln>
            <a:noFill/>
          </a:ln>
        </p:spPr>
        <p:txBody>
          <a:bodyPr anchorCtr="0" anchor="ctr" bIns="16900" lIns="7950" spcFirstLastPara="1" rIns="7950" wrap="square" tIns="16900">
            <a:noAutofit/>
          </a:bodyPr>
          <a:lstStyle/>
          <a:p>
            <a:pPr indent="0" lvl="0" marL="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3"/>
          <p:cNvSpPr/>
          <p:nvPr/>
        </p:nvSpPr>
        <p:spPr>
          <a:xfrm>
            <a:off x="1238662" y="4450428"/>
            <a:ext cx="143219" cy="143219"/>
          </a:xfrm>
          <a:prstGeom prst="ellipse">
            <a:avLst/>
          </a:prstGeom>
          <a:solidFill>
            <a:srgbClr val="2B2A35"/>
          </a:solidFill>
          <a:ln>
            <a:noFill/>
          </a:ln>
        </p:spPr>
        <p:txBody>
          <a:bodyPr anchorCtr="0" anchor="ctr" bIns="16900" lIns="7950" spcFirstLastPara="1" rIns="7950" wrap="square" tIns="16900">
            <a:noAutofit/>
          </a:bodyPr>
          <a:lstStyle/>
          <a:p>
            <a:pPr indent="0" lvl="0" marL="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3"/>
          <p:cNvSpPr/>
          <p:nvPr/>
        </p:nvSpPr>
        <p:spPr>
          <a:xfrm>
            <a:off x="2150971" y="4445524"/>
            <a:ext cx="143219" cy="143219"/>
          </a:xfrm>
          <a:prstGeom prst="ellipse">
            <a:avLst/>
          </a:prstGeom>
          <a:solidFill>
            <a:srgbClr val="2B2A35"/>
          </a:solidFill>
          <a:ln>
            <a:noFill/>
          </a:ln>
        </p:spPr>
        <p:txBody>
          <a:bodyPr anchorCtr="0" anchor="ctr" bIns="16900" lIns="7950" spcFirstLastPara="1" rIns="7950" wrap="square" tIns="16900">
            <a:noAutofit/>
          </a:bodyPr>
          <a:lstStyle/>
          <a:p>
            <a:pPr indent="0" lvl="0" marL="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3"/>
          <p:cNvSpPr/>
          <p:nvPr/>
        </p:nvSpPr>
        <p:spPr>
          <a:xfrm>
            <a:off x="3074775" y="4445524"/>
            <a:ext cx="143219" cy="143219"/>
          </a:xfrm>
          <a:prstGeom prst="ellipse">
            <a:avLst/>
          </a:prstGeom>
          <a:solidFill>
            <a:srgbClr val="2B2A35"/>
          </a:solidFill>
          <a:ln>
            <a:noFill/>
          </a:ln>
        </p:spPr>
        <p:txBody>
          <a:bodyPr anchorCtr="0" anchor="ctr" bIns="16900" lIns="7950" spcFirstLastPara="1" rIns="7950" wrap="square" tIns="16900">
            <a:noAutofit/>
          </a:bodyPr>
          <a:lstStyle/>
          <a:p>
            <a:pPr indent="0" lvl="0" marL="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3"/>
          <p:cNvSpPr/>
          <p:nvPr/>
        </p:nvSpPr>
        <p:spPr>
          <a:xfrm>
            <a:off x="476797" y="4452404"/>
            <a:ext cx="914400" cy="133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en-US" sz="500" u="none" cap="none" strike="noStrike">
                <a:solidFill>
                  <a:srgbClr val="2B2A35"/>
                </a:solidFill>
                <a:latin typeface="Arial"/>
                <a:ea typeface="Arial"/>
                <a:cs typeface="Arial"/>
                <a:sym typeface="Arial"/>
              </a:rPr>
              <a:t>Idea / feasibility study</a:t>
            </a:r>
            <a:endParaRPr b="0" i="0" sz="52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en-US" sz="500" u="none" cap="none" strike="noStrike">
                <a:solidFill>
                  <a:srgbClr val="2B2A35"/>
                </a:solidFill>
                <a:latin typeface="Arial"/>
                <a:ea typeface="Arial"/>
                <a:cs typeface="Arial"/>
                <a:sym typeface="Arial"/>
              </a:rPr>
              <a:t>(TRL 1-3)</a:t>
            </a:r>
            <a:endParaRPr b="0" i="0" sz="52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3"/>
          <p:cNvSpPr/>
          <p:nvPr/>
        </p:nvSpPr>
        <p:spPr>
          <a:xfrm>
            <a:off x="1413958" y="4452404"/>
            <a:ext cx="914400" cy="133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en-US" sz="500" u="none" cap="none" strike="noStrike">
                <a:solidFill>
                  <a:srgbClr val="2B2A35"/>
                </a:solidFill>
                <a:latin typeface="Arial"/>
                <a:ea typeface="Arial"/>
                <a:cs typeface="Arial"/>
                <a:sym typeface="Arial"/>
              </a:rPr>
              <a:t>Advanced development</a:t>
            </a:r>
            <a:endParaRPr b="0" i="0" sz="52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en-US" sz="500" u="none" cap="none" strike="noStrike">
                <a:solidFill>
                  <a:srgbClr val="2B2A35"/>
                </a:solidFill>
                <a:latin typeface="Arial"/>
                <a:ea typeface="Arial"/>
                <a:cs typeface="Arial"/>
                <a:sym typeface="Arial"/>
              </a:rPr>
              <a:t>(TRL 4-6)</a:t>
            </a:r>
            <a:endParaRPr b="0" i="0" sz="52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3"/>
          <p:cNvSpPr/>
          <p:nvPr/>
        </p:nvSpPr>
        <p:spPr>
          <a:xfrm>
            <a:off x="2336392" y="4452404"/>
            <a:ext cx="914400" cy="133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en-US" sz="500" u="none" cap="none" strike="noStrike">
                <a:solidFill>
                  <a:srgbClr val="2B2A35"/>
                </a:solidFill>
                <a:latin typeface="Arial"/>
                <a:ea typeface="Arial"/>
                <a:cs typeface="Arial"/>
                <a:sym typeface="Arial"/>
              </a:rPr>
              <a:t>Serial development</a:t>
            </a:r>
            <a:endParaRPr b="0" i="0" sz="52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en-US" sz="500" u="none" cap="none" strike="noStrike">
                <a:solidFill>
                  <a:srgbClr val="2B2A35"/>
                </a:solidFill>
                <a:latin typeface="Arial"/>
                <a:ea typeface="Arial"/>
                <a:cs typeface="Arial"/>
                <a:sym typeface="Arial"/>
              </a:rPr>
              <a:t>(TRL 7-9)</a:t>
            </a:r>
            <a:endParaRPr b="0" i="0" sz="52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3"/>
          <p:cNvSpPr/>
          <p:nvPr/>
        </p:nvSpPr>
        <p:spPr>
          <a:xfrm>
            <a:off x="3271341" y="4447501"/>
            <a:ext cx="914400" cy="133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en-US" sz="500" u="none" cap="none" strike="noStrike">
                <a:solidFill>
                  <a:srgbClr val="2B2A35"/>
                </a:solidFill>
                <a:latin typeface="Arial"/>
                <a:ea typeface="Arial"/>
                <a:cs typeface="Arial"/>
                <a:sym typeface="Arial"/>
              </a:rPr>
              <a:t>In production</a:t>
            </a:r>
            <a:endParaRPr b="0" i="0" sz="52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en-US" sz="500" u="none" cap="none" strike="noStrike">
                <a:solidFill>
                  <a:srgbClr val="2B2A35"/>
                </a:solidFill>
                <a:latin typeface="Arial"/>
                <a:ea typeface="Arial"/>
                <a:cs typeface="Arial"/>
                <a:sym typeface="Arial"/>
              </a:rPr>
              <a:t>(SOP)</a:t>
            </a:r>
            <a:endParaRPr b="0" i="0" sz="52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3"/>
          <p:cNvSpPr/>
          <p:nvPr/>
        </p:nvSpPr>
        <p:spPr>
          <a:xfrm>
            <a:off x="366889" y="4485223"/>
            <a:ext cx="914400" cy="837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rPr b="0" i="0" lang="en-US" sz="400" u="none" cap="none" strike="noStrike">
                <a:solidFill>
                  <a:srgbClr val="FAFAFC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41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3"/>
          <p:cNvSpPr/>
          <p:nvPr/>
        </p:nvSpPr>
        <p:spPr>
          <a:xfrm>
            <a:off x="1298364" y="4485223"/>
            <a:ext cx="914400" cy="837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rPr b="0" i="0" lang="en-US" sz="400" u="none" cap="none" strike="noStrike">
                <a:solidFill>
                  <a:srgbClr val="FAFAFC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41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3"/>
          <p:cNvSpPr/>
          <p:nvPr/>
        </p:nvSpPr>
        <p:spPr>
          <a:xfrm>
            <a:off x="2205745" y="4480460"/>
            <a:ext cx="914400" cy="837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rPr b="0" i="0" lang="en-US" sz="400" u="none" cap="none" strike="noStrike">
                <a:solidFill>
                  <a:srgbClr val="FAFAFC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41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3"/>
          <p:cNvSpPr/>
          <p:nvPr/>
        </p:nvSpPr>
        <p:spPr>
          <a:xfrm>
            <a:off x="3132176" y="4480460"/>
            <a:ext cx="914400" cy="837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rPr b="0" i="0" lang="en-US" sz="400" u="none" cap="none" strike="noStrike">
                <a:solidFill>
                  <a:srgbClr val="FAFAFC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41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3"/>
          <p:cNvSpPr/>
          <p:nvPr/>
        </p:nvSpPr>
        <p:spPr>
          <a:xfrm>
            <a:off x="1290395" y="4718985"/>
            <a:ext cx="813697" cy="44586"/>
          </a:xfrm>
          <a:prstGeom prst="roundRect">
            <a:avLst>
              <a:gd fmla="val -2050868" name="adj"/>
            </a:avLst>
          </a:prstGeom>
          <a:solidFill>
            <a:srgbClr val="2B2A35"/>
          </a:solidFill>
          <a:ln>
            <a:noFill/>
          </a:ln>
        </p:spPr>
        <p:txBody>
          <a:bodyPr anchorCtr="0" anchor="ctr" bIns="5250" lIns="45200" spcFirstLastPara="1" rIns="45200" wrap="square" tIns="5250">
            <a:noAutofit/>
          </a:bodyPr>
          <a:lstStyle/>
          <a:p>
            <a:pPr indent="0" lvl="0" marL="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3"/>
          <p:cNvSpPr/>
          <p:nvPr/>
        </p:nvSpPr>
        <p:spPr>
          <a:xfrm>
            <a:off x="310791" y="2671545"/>
            <a:ext cx="1332000" cy="356400"/>
          </a:xfrm>
          <a:prstGeom prst="roundRect">
            <a:avLst>
              <a:gd fmla="val -256571" name="adj"/>
            </a:avLst>
          </a:prstGeom>
          <a:solidFill>
            <a:srgbClr val="ECECEC"/>
          </a:solidFill>
          <a:ln>
            <a:noFill/>
          </a:ln>
        </p:spPr>
        <p:txBody>
          <a:bodyPr anchorCtr="0" anchor="ctr" bIns="42050" lIns="74000" spcFirstLastPara="1" rIns="74000" wrap="square" tIns="4205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sz="630"/>
              <a:t>Cost reduction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3"/>
          <p:cNvSpPr/>
          <p:nvPr/>
        </p:nvSpPr>
        <p:spPr>
          <a:xfrm>
            <a:off x="1651346" y="2671545"/>
            <a:ext cx="2343000" cy="356400"/>
          </a:xfrm>
          <a:prstGeom prst="roundRect">
            <a:avLst>
              <a:gd fmla="val -256571" name="adj"/>
            </a:avLst>
          </a:prstGeom>
          <a:solidFill>
            <a:srgbClr val="ECECEC"/>
          </a:solidFill>
          <a:ln>
            <a:noFill/>
          </a:ln>
        </p:spPr>
        <p:txBody>
          <a:bodyPr anchorCtr="0" anchor="ctr" bIns="42050" lIns="130150" spcFirstLastPara="1" rIns="130150" wrap="square" tIns="4205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sz="630"/>
              <a:t>test 1 testing reduction to see if text overflows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3"/>
          <p:cNvSpPr/>
          <p:nvPr/>
        </p:nvSpPr>
        <p:spPr>
          <a:xfrm>
            <a:off x="401001" y="2800852"/>
            <a:ext cx="914400" cy="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3"/>
          <p:cNvSpPr/>
          <p:nvPr/>
        </p:nvSpPr>
        <p:spPr>
          <a:xfrm>
            <a:off x="1690554" y="2802460"/>
            <a:ext cx="2743200" cy="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3"/>
          <p:cNvSpPr/>
          <p:nvPr/>
        </p:nvSpPr>
        <p:spPr>
          <a:xfrm>
            <a:off x="310896" y="3035808"/>
            <a:ext cx="1332000" cy="356400"/>
          </a:xfrm>
          <a:prstGeom prst="roundRect">
            <a:avLst>
              <a:gd fmla="val -256571" name="adj"/>
            </a:avLst>
          </a:prstGeom>
          <a:solidFill>
            <a:srgbClr val="ECECEC"/>
          </a:solidFill>
          <a:ln>
            <a:noFill/>
          </a:ln>
        </p:spPr>
        <p:txBody>
          <a:bodyPr anchorCtr="0" anchor="ctr" bIns="42050" lIns="74000" spcFirstLastPara="1" rIns="74000" wrap="square" tIns="4205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sz="630"/>
              <a:t>Cost reduction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3"/>
          <p:cNvSpPr/>
          <p:nvPr/>
        </p:nvSpPr>
        <p:spPr>
          <a:xfrm>
            <a:off x="1651451" y="3035808"/>
            <a:ext cx="2343000" cy="356400"/>
          </a:xfrm>
          <a:prstGeom prst="roundRect">
            <a:avLst>
              <a:gd fmla="val -256571" name="adj"/>
            </a:avLst>
          </a:prstGeom>
          <a:solidFill>
            <a:srgbClr val="ECECEC"/>
          </a:solidFill>
          <a:ln>
            <a:noFill/>
          </a:ln>
        </p:spPr>
        <p:txBody>
          <a:bodyPr anchorCtr="0" anchor="ctr" bIns="42050" lIns="130150" spcFirstLastPara="1" rIns="130150" wrap="square" tIns="4205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sz="630"/>
              <a:t>test 1 testing reduction to see if text overflows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3"/>
          <p:cNvSpPr/>
          <p:nvPr/>
        </p:nvSpPr>
        <p:spPr>
          <a:xfrm>
            <a:off x="401106" y="3165115"/>
            <a:ext cx="914400" cy="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3"/>
          <p:cNvSpPr/>
          <p:nvPr/>
        </p:nvSpPr>
        <p:spPr>
          <a:xfrm>
            <a:off x="1690659" y="3166723"/>
            <a:ext cx="2743200" cy="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