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handoutMasterIdLst>
    <p:handoutMasterId r:id="rId17"/>
  </p:handoutMasterIdLst>
  <p:sldIdLst>
    <p:sldId id="256" r:id="rId2"/>
    <p:sldId id="264" r:id="rId3"/>
    <p:sldId id="261" r:id="rId4"/>
    <p:sldId id="263" r:id="rId5"/>
    <p:sldId id="266" r:id="rId6"/>
    <p:sldId id="270" r:id="rId7"/>
    <p:sldId id="258" r:id="rId8"/>
    <p:sldId id="262" r:id="rId9"/>
    <p:sldId id="268" r:id="rId10"/>
    <p:sldId id="271" r:id="rId11"/>
    <p:sldId id="260" r:id="rId12"/>
    <p:sldId id="269" r:id="rId13"/>
    <p:sldId id="267"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780FD-A002-4E3C-A89D-4151B591C4AD}" v="646" dt="2022-12-10T23:48:51.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41" autoAdjust="0"/>
    <p:restoredTop sz="84622" autoAdjust="0"/>
  </p:normalViewPr>
  <p:slideViewPr>
    <p:cSldViewPr snapToGrid="0">
      <p:cViewPr varScale="1">
        <p:scale>
          <a:sx n="96" d="100"/>
          <a:sy n="96" d="100"/>
        </p:scale>
        <p:origin x="1590"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552C81-68B5-4D1E-92F2-5B4E3D49F3A0}"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US"/>
        </a:p>
      </dgm:t>
    </dgm:pt>
    <dgm:pt modelId="{1BBFFCF5-93A0-47FD-A2D0-64BA6E1D7AC0}">
      <dgm:prSet phldrT="[Text]"/>
      <dgm:spPr>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r>
            <a:rPr lang="en-US" dirty="0"/>
            <a:t>What did we  accomplish in this Sprint?</a:t>
          </a:r>
        </a:p>
      </dgm:t>
    </dgm:pt>
    <dgm:pt modelId="{6E873A06-C72A-4871-9405-B6B7A800163E}" type="parTrans" cxnId="{95EB7E8F-E0D6-4304-88E5-12791DDB5D5A}">
      <dgm:prSet/>
      <dgm:spPr/>
      <dgm:t>
        <a:bodyPr/>
        <a:lstStyle/>
        <a:p>
          <a:endParaRPr lang="en-US"/>
        </a:p>
      </dgm:t>
    </dgm:pt>
    <dgm:pt modelId="{736D44C9-1F3D-4F1C-9FD6-D0D8898F4A41}" type="sibTrans" cxnId="{95EB7E8F-E0D6-4304-88E5-12791DDB5D5A}">
      <dgm:prSet/>
      <dgm:spPr/>
      <dgm:t>
        <a:bodyPr/>
        <a:lstStyle/>
        <a:p>
          <a:endParaRPr lang="en-US"/>
        </a:p>
      </dgm:t>
    </dgm:pt>
    <dgm:pt modelId="{E5549AE2-0858-4108-9A6D-60D2B0470FBE}">
      <dgm:prSet phldrT="[Text]"/>
      <dgm:spPr>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r>
            <a:rPr lang="en-US" dirty="0"/>
            <a:t>What changed in our environment?</a:t>
          </a:r>
        </a:p>
      </dgm:t>
    </dgm:pt>
    <dgm:pt modelId="{3A9DA99D-84D5-4025-99C3-9FF7CEC33CC4}" type="parTrans" cxnId="{3C7583E4-AB85-4AD2-8000-AE38799ABE1B}">
      <dgm:prSet/>
      <dgm:spPr/>
      <dgm:t>
        <a:bodyPr/>
        <a:lstStyle/>
        <a:p>
          <a:endParaRPr lang="en-US"/>
        </a:p>
      </dgm:t>
    </dgm:pt>
    <dgm:pt modelId="{BB561C75-BBAF-47FC-8B20-5BD5DEAE4DD6}" type="sibTrans" cxnId="{3C7583E4-AB85-4AD2-8000-AE38799ABE1B}">
      <dgm:prSet/>
      <dgm:spPr/>
      <dgm:t>
        <a:bodyPr/>
        <a:lstStyle/>
        <a:p>
          <a:endParaRPr lang="en-US"/>
        </a:p>
      </dgm:t>
    </dgm:pt>
    <dgm:pt modelId="{EED68007-7F03-4F94-84CA-BED098B7560C}">
      <dgm:prSet phldrT="[Text]"/>
      <dgm:spPr>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r>
            <a:rPr lang="en-US" dirty="0"/>
            <a:t>What do we do next?</a:t>
          </a:r>
        </a:p>
      </dgm:t>
    </dgm:pt>
    <dgm:pt modelId="{860928DD-32A3-47E5-84CE-57B992B841D7}" type="parTrans" cxnId="{7EDA0E0E-85FB-48DF-BCC3-722CAA345A5B}">
      <dgm:prSet/>
      <dgm:spPr/>
      <dgm:t>
        <a:bodyPr/>
        <a:lstStyle/>
        <a:p>
          <a:endParaRPr lang="en-US"/>
        </a:p>
      </dgm:t>
    </dgm:pt>
    <dgm:pt modelId="{FC866B0F-59F6-4837-A50F-346B79851FC2}" type="sibTrans" cxnId="{7EDA0E0E-85FB-48DF-BCC3-722CAA345A5B}">
      <dgm:prSet/>
      <dgm:spPr/>
      <dgm:t>
        <a:bodyPr/>
        <a:lstStyle/>
        <a:p>
          <a:endParaRPr lang="en-US"/>
        </a:p>
      </dgm:t>
    </dgm:pt>
    <dgm:pt modelId="{BEF87BF9-C8A5-4225-A6E0-987588AF134B}">
      <dgm:prSet phldrT="[Text]"/>
      <dgm:spPr>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r>
            <a:rPr lang="en-US" dirty="0"/>
            <a:t>What progress did we make towards the Product Goal?</a:t>
          </a:r>
        </a:p>
      </dgm:t>
    </dgm:pt>
    <dgm:pt modelId="{02A83837-9C5A-4C7C-8BE4-9BA6BE452131}" type="parTrans" cxnId="{114EDA46-E1EE-4B56-B003-C84EB263D672}">
      <dgm:prSet/>
      <dgm:spPr/>
      <dgm:t>
        <a:bodyPr/>
        <a:lstStyle/>
        <a:p>
          <a:endParaRPr lang="en-US"/>
        </a:p>
      </dgm:t>
    </dgm:pt>
    <dgm:pt modelId="{C274CE72-AA36-4366-8480-FF985C37084C}" type="sibTrans" cxnId="{114EDA46-E1EE-4B56-B003-C84EB263D672}">
      <dgm:prSet/>
      <dgm:spPr/>
      <dgm:t>
        <a:bodyPr/>
        <a:lstStyle/>
        <a:p>
          <a:endParaRPr lang="en-US"/>
        </a:p>
      </dgm:t>
    </dgm:pt>
    <dgm:pt modelId="{EB0A4743-2A39-4B4D-8A4B-D25129D5A99D}" type="pres">
      <dgm:prSet presAssocID="{94552C81-68B5-4D1E-92F2-5B4E3D49F3A0}" presName="matrix" presStyleCnt="0">
        <dgm:presLayoutVars>
          <dgm:chMax val="1"/>
          <dgm:dir/>
          <dgm:resizeHandles val="exact"/>
        </dgm:presLayoutVars>
      </dgm:prSet>
      <dgm:spPr/>
    </dgm:pt>
    <dgm:pt modelId="{A730EA9F-557C-48D6-9C95-018C6161229E}" type="pres">
      <dgm:prSet presAssocID="{94552C81-68B5-4D1E-92F2-5B4E3D49F3A0}" presName="diamond" presStyleLbl="bgShp" presStyleIdx="0" presStyleCnt="1"/>
      <dgm:spPr>
        <a:gradFill rotWithShape="0">
          <a:gsLst>
            <a:gs pos="0">
              <a:schemeClr val="accent4">
                <a:lumMod val="50000"/>
              </a:schemeClr>
            </a:gs>
            <a:gs pos="84000">
              <a:schemeClr val="accent4">
                <a:lumMod val="75000"/>
              </a:schemeClr>
            </a:gs>
          </a:gsLst>
        </a:gradFill>
      </dgm:spPr>
    </dgm:pt>
    <dgm:pt modelId="{276C2D34-6E1E-4D89-8788-CEEA1E11F413}" type="pres">
      <dgm:prSet presAssocID="{94552C81-68B5-4D1E-92F2-5B4E3D49F3A0}" presName="quad1" presStyleLbl="node1" presStyleIdx="0" presStyleCnt="4">
        <dgm:presLayoutVars>
          <dgm:chMax val="0"/>
          <dgm:chPref val="0"/>
          <dgm:bulletEnabled val="1"/>
        </dgm:presLayoutVars>
      </dgm:prSet>
      <dgm:spPr/>
    </dgm:pt>
    <dgm:pt modelId="{E5D80D33-8735-4551-833B-C36D489C810F}" type="pres">
      <dgm:prSet presAssocID="{94552C81-68B5-4D1E-92F2-5B4E3D49F3A0}" presName="quad2" presStyleLbl="node1" presStyleIdx="1" presStyleCnt="4">
        <dgm:presLayoutVars>
          <dgm:chMax val="0"/>
          <dgm:chPref val="0"/>
          <dgm:bulletEnabled val="1"/>
        </dgm:presLayoutVars>
      </dgm:prSet>
      <dgm:spPr/>
    </dgm:pt>
    <dgm:pt modelId="{762219D1-EA5C-4E30-96A9-D006B72B7262}" type="pres">
      <dgm:prSet presAssocID="{94552C81-68B5-4D1E-92F2-5B4E3D49F3A0}" presName="quad3" presStyleLbl="node1" presStyleIdx="2" presStyleCnt="4">
        <dgm:presLayoutVars>
          <dgm:chMax val="0"/>
          <dgm:chPref val="0"/>
          <dgm:bulletEnabled val="1"/>
        </dgm:presLayoutVars>
      </dgm:prSet>
      <dgm:spPr/>
    </dgm:pt>
    <dgm:pt modelId="{82419648-128E-4B1A-955A-960DB6A79BC5}" type="pres">
      <dgm:prSet presAssocID="{94552C81-68B5-4D1E-92F2-5B4E3D49F3A0}" presName="quad4" presStyleLbl="node1" presStyleIdx="3" presStyleCnt="4">
        <dgm:presLayoutVars>
          <dgm:chMax val="0"/>
          <dgm:chPref val="0"/>
          <dgm:bulletEnabled val="1"/>
        </dgm:presLayoutVars>
      </dgm:prSet>
      <dgm:spPr/>
    </dgm:pt>
  </dgm:ptLst>
  <dgm:cxnLst>
    <dgm:cxn modelId="{7EDA0E0E-85FB-48DF-BCC3-722CAA345A5B}" srcId="{94552C81-68B5-4D1E-92F2-5B4E3D49F3A0}" destId="{EED68007-7F03-4F94-84CA-BED098B7560C}" srcOrd="2" destOrd="0" parTransId="{860928DD-32A3-47E5-84CE-57B992B841D7}" sibTransId="{FC866B0F-59F6-4837-A50F-346B79851FC2}"/>
    <dgm:cxn modelId="{114EDA46-E1EE-4B56-B003-C84EB263D672}" srcId="{94552C81-68B5-4D1E-92F2-5B4E3D49F3A0}" destId="{BEF87BF9-C8A5-4225-A6E0-987588AF134B}" srcOrd="3" destOrd="0" parTransId="{02A83837-9C5A-4C7C-8BE4-9BA6BE452131}" sibTransId="{C274CE72-AA36-4366-8480-FF985C37084C}"/>
    <dgm:cxn modelId="{3AE23E53-BDEF-4712-BEFA-CC292DC95EED}" type="presOf" srcId="{E5549AE2-0858-4108-9A6D-60D2B0470FBE}" destId="{E5D80D33-8735-4551-833B-C36D489C810F}" srcOrd="0" destOrd="0" presId="urn:microsoft.com/office/officeart/2005/8/layout/matrix3"/>
    <dgm:cxn modelId="{E79A6387-621F-474D-A0FE-E7066433C1F7}" type="presOf" srcId="{EED68007-7F03-4F94-84CA-BED098B7560C}" destId="{762219D1-EA5C-4E30-96A9-D006B72B7262}" srcOrd="0" destOrd="0" presId="urn:microsoft.com/office/officeart/2005/8/layout/matrix3"/>
    <dgm:cxn modelId="{95EB7E8F-E0D6-4304-88E5-12791DDB5D5A}" srcId="{94552C81-68B5-4D1E-92F2-5B4E3D49F3A0}" destId="{1BBFFCF5-93A0-47FD-A2D0-64BA6E1D7AC0}" srcOrd="0" destOrd="0" parTransId="{6E873A06-C72A-4871-9405-B6B7A800163E}" sibTransId="{736D44C9-1F3D-4F1C-9FD6-D0D8898F4A41}"/>
    <dgm:cxn modelId="{35235AA5-2203-4370-AE70-7C402BAC5D4B}" type="presOf" srcId="{BEF87BF9-C8A5-4225-A6E0-987588AF134B}" destId="{82419648-128E-4B1A-955A-960DB6A79BC5}" srcOrd="0" destOrd="0" presId="urn:microsoft.com/office/officeart/2005/8/layout/matrix3"/>
    <dgm:cxn modelId="{E377AED6-161C-474E-BE22-E6E17E192306}" type="presOf" srcId="{1BBFFCF5-93A0-47FD-A2D0-64BA6E1D7AC0}" destId="{276C2D34-6E1E-4D89-8788-CEEA1E11F413}" srcOrd="0" destOrd="0" presId="urn:microsoft.com/office/officeart/2005/8/layout/matrix3"/>
    <dgm:cxn modelId="{3C7583E4-AB85-4AD2-8000-AE38799ABE1B}" srcId="{94552C81-68B5-4D1E-92F2-5B4E3D49F3A0}" destId="{E5549AE2-0858-4108-9A6D-60D2B0470FBE}" srcOrd="1" destOrd="0" parTransId="{3A9DA99D-84D5-4025-99C3-9FF7CEC33CC4}" sibTransId="{BB561C75-BBAF-47FC-8B20-5BD5DEAE4DD6}"/>
    <dgm:cxn modelId="{923539E8-36C9-4BDB-B7AB-06CAF91DC884}" type="presOf" srcId="{94552C81-68B5-4D1E-92F2-5B4E3D49F3A0}" destId="{EB0A4743-2A39-4B4D-8A4B-D25129D5A99D}" srcOrd="0" destOrd="0" presId="urn:microsoft.com/office/officeart/2005/8/layout/matrix3"/>
    <dgm:cxn modelId="{657494DA-1696-4F69-B1F3-E56B9552A7F9}" type="presParOf" srcId="{EB0A4743-2A39-4B4D-8A4B-D25129D5A99D}" destId="{A730EA9F-557C-48D6-9C95-018C6161229E}" srcOrd="0" destOrd="0" presId="urn:microsoft.com/office/officeart/2005/8/layout/matrix3"/>
    <dgm:cxn modelId="{0ADE27A8-FED3-4E15-9DD5-E0215F6C625C}" type="presParOf" srcId="{EB0A4743-2A39-4B4D-8A4B-D25129D5A99D}" destId="{276C2D34-6E1E-4D89-8788-CEEA1E11F413}" srcOrd="1" destOrd="0" presId="urn:microsoft.com/office/officeart/2005/8/layout/matrix3"/>
    <dgm:cxn modelId="{E14558E9-1F69-4D06-9F4B-37DD089843AF}" type="presParOf" srcId="{EB0A4743-2A39-4B4D-8A4B-D25129D5A99D}" destId="{E5D80D33-8735-4551-833B-C36D489C810F}" srcOrd="2" destOrd="0" presId="urn:microsoft.com/office/officeart/2005/8/layout/matrix3"/>
    <dgm:cxn modelId="{A6E5B046-D7D1-4019-A0B9-FA78C25845F6}" type="presParOf" srcId="{EB0A4743-2A39-4B4D-8A4B-D25129D5A99D}" destId="{762219D1-EA5C-4E30-96A9-D006B72B7262}" srcOrd="3" destOrd="0" presId="urn:microsoft.com/office/officeart/2005/8/layout/matrix3"/>
    <dgm:cxn modelId="{937D5343-2FA3-4B34-83DB-5B5210CA4B41}" type="presParOf" srcId="{EB0A4743-2A39-4B4D-8A4B-D25129D5A99D}" destId="{82419648-128E-4B1A-955A-960DB6A79BC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nchor="ctr"/>
        <a:lstStyle/>
        <a:p>
          <a:pPr>
            <a:lnSpc>
              <a:spcPct val="100000"/>
            </a:lnSpc>
          </a:pPr>
          <a:r>
            <a:rPr lang="en-ZA" dirty="0"/>
            <a:t>Near Vision</a:t>
          </a:r>
          <a:endParaRPr lang="en-US" dirty="0"/>
        </a:p>
      </dgm:t>
    </dgm:pt>
    <dgm:pt modelId="{0C95B389-AC0C-4055-9AA3-38815EFC8B0A}" type="sibTrans" cxnId="{C4BA385D-31ED-40EF-A5D6-98DFBA64E71A}">
      <dgm:prSet/>
      <dgm:spPr/>
      <dgm:t>
        <a:bodyPr/>
        <a:lstStyle/>
        <a:p>
          <a:endParaRPr lang="en-US"/>
        </a:p>
      </dgm:t>
    </dgm:pt>
    <dgm:pt modelId="{9617668C-C38C-4017-8DDF-37855B15D110}" type="parTrans" cxnId="{C4BA385D-31ED-40EF-A5D6-98DFBA64E71A}">
      <dgm:prSet/>
      <dgm:spPr/>
      <dgm:t>
        <a:bodyPr/>
        <a:lstStyle/>
        <a:p>
          <a:endParaRPr lang="en-US"/>
        </a:p>
      </dgm:t>
    </dgm:pt>
    <dgm:pt modelId="{91A66877-AC1C-46D9-BF2C-6024B638DEA9}">
      <dgm:prSet phldrT="[Text]"/>
      <dgm:spPr/>
      <dgm:t>
        <a:bodyPr anchor="ctr"/>
        <a:lstStyle/>
        <a:p>
          <a:pPr>
            <a:lnSpc>
              <a:spcPct val="100000"/>
            </a:lnSpc>
          </a:pPr>
          <a:r>
            <a:rPr lang="en-US" dirty="0"/>
            <a:t>Far Vision</a:t>
          </a:r>
        </a:p>
      </dgm:t>
    </dgm:pt>
    <dgm:pt modelId="{BFCE4A28-C381-46FF-935A-B11534EF7D87}" type="sibTrans" cxnId="{7F0DAB6F-9257-4F2D-B31A-3418F73F6952}">
      <dgm:prSet/>
      <dgm:spPr/>
      <dgm:t>
        <a:bodyPr/>
        <a:lstStyle/>
        <a:p>
          <a:endParaRPr lang="en-US"/>
        </a:p>
      </dgm:t>
    </dgm:pt>
    <dgm:pt modelId="{913FED05-DF41-48A7-B1F8-81937A468EF9}" type="parTrans" cxnId="{7F0DAB6F-9257-4F2D-B31A-3418F73F6952}">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94087" custScaleY="98778" custLinFactX="100000" custLinFactNeighborX="150206" custLinFactNeighborY="-36134"/>
      <dgm:spPr>
        <a:no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custLinFactY="-39357" custLinFactNeighborX="-1240" custLinFactNeighborY="-100000">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94075" custScaleY="98778" custLinFactX="-100000" custLinFactNeighborX="-167480" custLinFactNeighborY="-34777"/>
      <dgm:spPr>
        <a:no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custLinFactY="-43245" custLinFactNeighborX="-11502" custLinFactNeighborY="-100000">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0EA9F-557C-48D6-9C95-018C6161229E}">
      <dsp:nvSpPr>
        <dsp:cNvPr id="0" name=""/>
        <dsp:cNvSpPr/>
      </dsp:nvSpPr>
      <dsp:spPr>
        <a:xfrm>
          <a:off x="1056325" y="0"/>
          <a:ext cx="4506012" cy="4506012"/>
        </a:xfrm>
        <a:prstGeom prst="diamond">
          <a:avLst/>
        </a:prstGeom>
        <a:gradFill rotWithShape="0">
          <a:gsLst>
            <a:gs pos="0">
              <a:schemeClr val="accent4">
                <a:lumMod val="50000"/>
              </a:schemeClr>
            </a:gs>
            <a:gs pos="84000">
              <a:schemeClr val="accent4">
                <a:lumMod val="75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276C2D34-6E1E-4D89-8788-CEEA1E11F413}">
      <dsp:nvSpPr>
        <dsp:cNvPr id="0" name=""/>
        <dsp:cNvSpPr/>
      </dsp:nvSpPr>
      <dsp:spPr>
        <a:xfrm>
          <a:off x="1484396" y="428071"/>
          <a:ext cx="1757344" cy="1757344"/>
        </a:xfrm>
        <a:prstGeom prst="roundRect">
          <a:avLst/>
        </a:prstGeom>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did we  accomplish in this Sprint?</a:t>
          </a:r>
        </a:p>
      </dsp:txBody>
      <dsp:txXfrm>
        <a:off x="1570182" y="513857"/>
        <a:ext cx="1585772" cy="1585772"/>
      </dsp:txXfrm>
    </dsp:sp>
    <dsp:sp modelId="{E5D80D33-8735-4551-833B-C36D489C810F}">
      <dsp:nvSpPr>
        <dsp:cNvPr id="0" name=""/>
        <dsp:cNvSpPr/>
      </dsp:nvSpPr>
      <dsp:spPr>
        <a:xfrm>
          <a:off x="3376921" y="428071"/>
          <a:ext cx="1757344" cy="1757344"/>
        </a:xfrm>
        <a:prstGeom prst="roundRect">
          <a:avLst/>
        </a:prstGeom>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changed in our environment?</a:t>
          </a:r>
        </a:p>
      </dsp:txBody>
      <dsp:txXfrm>
        <a:off x="3462707" y="513857"/>
        <a:ext cx="1585772" cy="1585772"/>
      </dsp:txXfrm>
    </dsp:sp>
    <dsp:sp modelId="{762219D1-EA5C-4E30-96A9-D006B72B7262}">
      <dsp:nvSpPr>
        <dsp:cNvPr id="0" name=""/>
        <dsp:cNvSpPr/>
      </dsp:nvSpPr>
      <dsp:spPr>
        <a:xfrm>
          <a:off x="1484396" y="2320596"/>
          <a:ext cx="1757344" cy="1757344"/>
        </a:xfrm>
        <a:prstGeom prst="roundRect">
          <a:avLst/>
        </a:prstGeom>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do we do next?</a:t>
          </a:r>
        </a:p>
      </dsp:txBody>
      <dsp:txXfrm>
        <a:off x="1570182" y="2406382"/>
        <a:ext cx="1585772" cy="1585772"/>
      </dsp:txXfrm>
    </dsp:sp>
    <dsp:sp modelId="{82419648-128E-4B1A-955A-960DB6A79BC5}">
      <dsp:nvSpPr>
        <dsp:cNvPr id="0" name=""/>
        <dsp:cNvSpPr/>
      </dsp:nvSpPr>
      <dsp:spPr>
        <a:xfrm>
          <a:off x="3376921" y="2320596"/>
          <a:ext cx="1757344" cy="1757344"/>
        </a:xfrm>
        <a:prstGeom prst="roundRect">
          <a:avLst/>
        </a:prstGeom>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progress did we make towards the Product Goal?</a:t>
          </a:r>
        </a:p>
      </dsp:txBody>
      <dsp:txXfrm>
        <a:off x="3462707" y="2406382"/>
        <a:ext cx="1585772" cy="1585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631008" y="15743"/>
          <a:ext cx="1720899" cy="1896778"/>
        </a:xfrm>
        <a:prstGeom prst="rect">
          <a:avLst/>
        </a:prstGeom>
        <a:no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701494" y="208488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133600">
            <a:lnSpc>
              <a:spcPct val="100000"/>
            </a:lnSpc>
            <a:spcBef>
              <a:spcPct val="0"/>
            </a:spcBef>
            <a:spcAft>
              <a:spcPct val="35000"/>
            </a:spcAft>
            <a:buNone/>
          </a:pPr>
          <a:r>
            <a:rPr lang="en-ZA" sz="4800" kern="1200" dirty="0"/>
            <a:t>Near Vision</a:t>
          </a:r>
          <a:endParaRPr lang="en-US" sz="4800" kern="1200" dirty="0"/>
        </a:p>
      </dsp:txBody>
      <dsp:txXfrm>
        <a:off x="701494" y="2084885"/>
        <a:ext cx="4320000" cy="720000"/>
      </dsp:txXfrm>
    </dsp:sp>
    <dsp:sp modelId="{CE9DF0E8-B0DE-4E1E-9FF4-6006AD8428DB}">
      <dsp:nvSpPr>
        <dsp:cNvPr id="0" name=""/>
        <dsp:cNvSpPr/>
      </dsp:nvSpPr>
      <dsp:spPr>
        <a:xfrm>
          <a:off x="1876842" y="21734"/>
          <a:ext cx="1828818" cy="1920244"/>
        </a:xfrm>
        <a:prstGeom prst="rect">
          <a:avLst/>
        </a:prstGeom>
        <a:no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5334176" y="206869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133600">
            <a:lnSpc>
              <a:spcPct val="100000"/>
            </a:lnSpc>
            <a:spcBef>
              <a:spcPct val="0"/>
            </a:spcBef>
            <a:spcAft>
              <a:spcPct val="35000"/>
            </a:spcAft>
            <a:buNone/>
          </a:pPr>
          <a:r>
            <a:rPr lang="en-US" sz="4800" kern="1200" dirty="0"/>
            <a:t>Far Vision</a:t>
          </a:r>
        </a:p>
      </dsp:txBody>
      <dsp:txXfrm>
        <a:off x="5334176" y="2068696"/>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12/12/2022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Scrum Master facilitates as needed: keeps track of time, prompts your PO and Developers at the right moments, etc.</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396925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D3B45"/>
                </a:solidFill>
                <a:effectLst/>
                <a:latin typeface="Lato Extended"/>
              </a:rPr>
              <a:t>Your PO begins the sprint review by stating its purpose. You welcome your stakeholders to the event, tell them how grateful you are for their participation, and that you're eager to hear their feedback after you show them the product increment.</a:t>
            </a:r>
            <a:endParaRPr lang="en-US" sz="1800"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2237730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Product Owner explains your product's far vision and near vision. You use big visible information radiators (e.g., posters or a slide deck) to facilitate your stakeholders' ability to follow along.</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PO describes your stakeholders and user personas. You use big visible information radiators (e.g., posters or a slide deck) to facilitate your stakeholders' ability to follow along.</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2803115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 Your Developers demonstrate your product increment. You demonstrate each product backlog item that you completed. You use big visible information radiators (e.g., your sprint backlog with details of the user stories) to facilitate your stakeholders' ability to follow along. Your product increment is working software.</a:t>
            </a:r>
          </a:p>
          <a:p>
            <a:endParaRPr lang="en-US" b="0" i="0" dirty="0">
              <a:solidFill>
                <a:srgbClr val="2D3B45"/>
              </a:solidFill>
              <a:effectLst/>
              <a:latin typeface="Lato Extended"/>
            </a:endParaRPr>
          </a:p>
          <a:p>
            <a:r>
              <a:rPr lang="en-US" b="0" i="0" dirty="0">
                <a:solidFill>
                  <a:srgbClr val="24292F"/>
                </a:solidFill>
                <a:effectLst/>
                <a:latin typeface="-apple-system"/>
              </a:rPr>
              <a:t>63 Character Sheets: Each character I create should have it's own dashboard. I need to keep track of this information because as my level, hit points, ability scores and armor class increase my character gets more powerful.</a:t>
            </a:r>
          </a:p>
          <a:p>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67 Character Name:  I need to choose a unique name for my character. My name may reflect my backstory, my family, my race or my class.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D3B45"/>
              </a:solidFill>
              <a:effectLst/>
              <a:latin typeface="Lato Extende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D3B45"/>
                </a:solidFill>
                <a:effectLst/>
                <a:latin typeface="Lato Extended"/>
              </a:rPr>
              <a:t>73 Character ability scores: </a:t>
            </a:r>
            <a:r>
              <a:rPr lang="en-US" b="0" i="0" dirty="0">
                <a:solidFill>
                  <a:srgbClr val="24292F"/>
                </a:solidFill>
                <a:effectLst/>
                <a:latin typeface="-apple-system"/>
              </a:rPr>
              <a:t>I need this information so I know how well my character can resist magical attacks and do certain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71 Character level: I need this information, so I know which abilities, attacks, spells and feats are available to my character.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113 Character Class: My choice of class describes the primary progression of abilities that exist throughout my character’s adventuring career.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111 Character Race: My choice of race establishes fundamental qualities that exist throughout my character’s adventuring career.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109 CD fails after DB change:  </a:t>
            </a:r>
          </a:p>
          <a:p>
            <a:pPr algn="l"/>
            <a:r>
              <a:rPr lang="en-US" b="0" i="0" dirty="0">
                <a:solidFill>
                  <a:srgbClr val="24292F"/>
                </a:solidFill>
                <a:effectLst/>
                <a:latin typeface="-apple-system"/>
              </a:rPr>
              <a:t>Description:  The app deployment is failing. Using the logs and discussing the timeline, we are fairly certain that:</a:t>
            </a:r>
          </a:p>
          <a:p>
            <a:pPr algn="l"/>
            <a:r>
              <a:rPr lang="en-US" b="0" i="0" dirty="0">
                <a:solidFill>
                  <a:srgbClr val="24292F"/>
                </a:solidFill>
                <a:effectLst/>
                <a:latin typeface="-apple-system"/>
              </a:rPr>
              <a:t>Context:  This is related to the storing of photos in the database. Support for this required the transition from </a:t>
            </a:r>
            <a:r>
              <a:rPr lang="en-US" b="0" i="0" dirty="0" err="1">
                <a:solidFill>
                  <a:srgbClr val="24292F"/>
                </a:solidFill>
                <a:effectLst/>
                <a:latin typeface="-apple-system"/>
              </a:rPr>
              <a:t>Sqlite</a:t>
            </a:r>
            <a:r>
              <a:rPr lang="en-US" b="0" i="0" dirty="0">
                <a:solidFill>
                  <a:srgbClr val="24292F"/>
                </a:solidFill>
                <a:effectLst/>
                <a:latin typeface="-apple-system"/>
              </a:rPr>
              <a:t> to </a:t>
            </a:r>
            <a:r>
              <a:rPr lang="en-US" b="0" i="0" dirty="0" err="1">
                <a:solidFill>
                  <a:srgbClr val="24292F"/>
                </a:solidFill>
                <a:effectLst/>
                <a:latin typeface="-apple-system"/>
              </a:rPr>
              <a:t>postgres</a:t>
            </a:r>
            <a:r>
              <a:rPr lang="en-US" b="0" i="0" dirty="0">
                <a:solidFill>
                  <a:srgbClr val="24292F"/>
                </a:solidFill>
                <a:effectLst/>
                <a:latin typeface="-apple-system"/>
              </a:rPr>
              <a:t>. We have been having deployment issues since then. There is a strong correlation between the change in the </a:t>
            </a:r>
            <a:r>
              <a:rPr lang="en-US" b="0" i="0" dirty="0" err="1">
                <a:solidFill>
                  <a:srgbClr val="24292F"/>
                </a:solidFill>
                <a:effectLst/>
                <a:latin typeface="-apple-system"/>
              </a:rPr>
              <a:t>db</a:t>
            </a:r>
            <a:r>
              <a:rPr lang="en-US" b="0" i="0" dirty="0">
                <a:solidFill>
                  <a:srgbClr val="24292F"/>
                </a:solidFill>
                <a:effectLst/>
                <a:latin typeface="-apple-system"/>
              </a:rPr>
              <a:t> technology and the issues</a:t>
            </a:r>
          </a:p>
          <a:p>
            <a:pPr algn="l"/>
            <a:r>
              <a:rPr lang="en-US" b="0" i="0" dirty="0">
                <a:solidFill>
                  <a:srgbClr val="24292F"/>
                </a:solidFill>
                <a:effectLst/>
                <a:latin typeface="-apple-system"/>
              </a:rPr>
              <a:t>Our plan of attack:</a:t>
            </a:r>
          </a:p>
          <a:p>
            <a:pPr algn="l">
              <a:buFont typeface="Arial" panose="020B0604020202020204" pitchFamily="34" charset="0"/>
              <a:buChar char="•"/>
            </a:pPr>
            <a:r>
              <a:rPr lang="en-US" b="0" i="0" dirty="0">
                <a:solidFill>
                  <a:srgbClr val="24292F"/>
                </a:solidFill>
                <a:effectLst/>
                <a:latin typeface="-apple-system"/>
              </a:rPr>
              <a:t>Any code/Database changes are rolled back to the working version</a:t>
            </a:r>
          </a:p>
          <a:p>
            <a:pPr algn="l">
              <a:buFont typeface="Arial" panose="020B0604020202020204" pitchFamily="34" charset="0"/>
              <a:buChar char="•"/>
            </a:pPr>
            <a:r>
              <a:rPr lang="en-US" b="0" i="0" dirty="0">
                <a:solidFill>
                  <a:srgbClr val="24292F"/>
                </a:solidFill>
                <a:effectLst/>
                <a:latin typeface="-apple-system"/>
              </a:rPr>
              <a:t>Any settings changes are rolled back to the working version</a:t>
            </a:r>
          </a:p>
          <a:p>
            <a:pPr algn="l">
              <a:buFont typeface="Arial" panose="020B0604020202020204" pitchFamily="34" charset="0"/>
              <a:buChar char="•"/>
            </a:pPr>
            <a:r>
              <a:rPr lang="en-US" b="0" i="0" dirty="0">
                <a:solidFill>
                  <a:srgbClr val="24292F"/>
                </a:solidFill>
                <a:effectLst/>
                <a:latin typeface="-apple-system"/>
              </a:rPr>
              <a:t>re-introduce changes to locate the break.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D3B45"/>
              </a:solidFill>
              <a:effectLst/>
              <a:latin typeface="Lato Extended"/>
            </a:endParaRP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8283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PO solicits feedback from your stakeholders (using class attendees as stand-ins). You ask them what they would like the next product increment to contain, now that they've seen this increment. You revise your product backlog based on the feedback you receive.</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88952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PO shares future plans for your product.</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731836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PO wraps up the sprint review with a forecast of what you might deliver in the next sprint (pretend there will be a next sprint), a brief summary of this sprint review, and a message of gratitude to your Scrum team and stakeholders.</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299645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and a message of gratitude to your Scrum team and stakeholders.</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5097981"/>
            <a:ext cx="11262866" cy="13815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40F91C-EDD0-4D4E-A4AB-E6C77856C88C}"/>
              </a:ext>
            </a:extLst>
          </p:cNvPr>
          <p:cNvPicPr>
            <a:picLocks noChangeAspect="1"/>
          </p:cNvPicPr>
          <p:nvPr/>
        </p:nvPicPr>
        <p:blipFill>
          <a:blip r:embed="rId3"/>
          <a:srcRect l="3507" r="3507"/>
          <a:stretch/>
        </p:blipFill>
        <p:spPr>
          <a:xfrm>
            <a:off x="20" y="0"/>
            <a:ext cx="12191980" cy="6857990"/>
          </a:xfrm>
          <a:prstGeom prst="rect">
            <a:avLst/>
          </a:prstGeom>
        </p:spPr>
      </p:pic>
      <p:sp>
        <p:nvSpPr>
          <p:cNvPr id="3" name="Subtitle 2">
            <a:extLst>
              <a:ext uri="{FF2B5EF4-FFF2-40B4-BE49-F238E27FC236}">
                <a16:creationId xmlns:a16="http://schemas.microsoft.com/office/drawing/2014/main" id="{48B6CF59-4E5B-494D-A2F7-97ADD01E6497}"/>
              </a:ext>
            </a:extLst>
          </p:cNvPr>
          <p:cNvSpPr>
            <a:spLocks noGrp="1"/>
          </p:cNvSpPr>
          <p:nvPr>
            <p:ph type="subTitle" idx="4294967295"/>
          </p:nvPr>
        </p:nvSpPr>
        <p:spPr>
          <a:xfrm>
            <a:off x="6096000" y="5448300"/>
            <a:ext cx="5429250" cy="895350"/>
          </a:xfrm>
        </p:spPr>
        <p:txBody>
          <a:bodyPr>
            <a:normAutofit fontScale="85000" lnSpcReduction="10000"/>
          </a:bodyPr>
          <a:lstStyle/>
          <a:p>
            <a:pPr marL="0" indent="0" algn="ctr">
              <a:buNone/>
            </a:pPr>
            <a:r>
              <a:rPr lang="en-US" sz="2800" b="1" dirty="0">
                <a:solidFill>
                  <a:schemeClr val="bg1"/>
                </a:solidFill>
                <a:latin typeface="Copperplate Gothic Light" panose="020E0507020206020404" pitchFamily="34" charset="0"/>
              </a:rPr>
              <a:t>team 4 - Agile dungeon trekking</a:t>
            </a:r>
          </a:p>
          <a:p>
            <a:pPr marL="0" indent="0" algn="ctr">
              <a:buNone/>
            </a:pPr>
            <a:r>
              <a:rPr lang="en-US" sz="1900" b="1" dirty="0">
                <a:solidFill>
                  <a:schemeClr val="bg1"/>
                </a:solidFill>
                <a:latin typeface="Copperplate Gothic Light" panose="020E0507020206020404" pitchFamily="34" charset="0"/>
              </a:rPr>
              <a:t>CSCI E-71	December 2022</a:t>
            </a:r>
          </a:p>
        </p:txBody>
      </p:sp>
      <p:sp>
        <p:nvSpPr>
          <p:cNvPr id="2" name="Title 1">
            <a:extLst>
              <a:ext uri="{FF2B5EF4-FFF2-40B4-BE49-F238E27FC236}">
                <a16:creationId xmlns:a16="http://schemas.microsoft.com/office/drawing/2014/main" id="{C02C5318-1A1E-49D0-B2E2-A4B0FA9E8A40}"/>
              </a:ext>
            </a:extLst>
          </p:cNvPr>
          <p:cNvSpPr>
            <a:spLocks noGrp="1"/>
          </p:cNvSpPr>
          <p:nvPr>
            <p:ph type="ctrTitle" idx="4294967295"/>
          </p:nvPr>
        </p:nvSpPr>
        <p:spPr>
          <a:xfrm>
            <a:off x="5848350" y="4552950"/>
            <a:ext cx="5811838" cy="895350"/>
          </a:xfrm>
        </p:spPr>
        <p:txBody>
          <a:bodyPr>
            <a:noAutofit/>
          </a:bodyPr>
          <a:lstStyle/>
          <a:p>
            <a:pPr algn="ctr"/>
            <a:r>
              <a:rPr lang="en-US" sz="6000" dirty="0">
                <a:solidFill>
                  <a:schemeClr val="bg1"/>
                </a:solidFill>
              </a:rPr>
              <a:t>Sprint Review</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B7C9-A9D5-C9E6-B665-DBD6060660AC}"/>
              </a:ext>
            </a:extLst>
          </p:cNvPr>
          <p:cNvSpPr>
            <a:spLocks noGrp="1"/>
          </p:cNvSpPr>
          <p:nvPr>
            <p:ph type="title"/>
          </p:nvPr>
        </p:nvSpPr>
        <p:spPr/>
        <p:txBody>
          <a:bodyPr>
            <a:normAutofit/>
          </a:bodyPr>
          <a:lstStyle/>
          <a:p>
            <a:r>
              <a:rPr lang="en-US" sz="4000" dirty="0"/>
              <a:t>sneak peek</a:t>
            </a:r>
          </a:p>
        </p:txBody>
      </p:sp>
      <p:pic>
        <p:nvPicPr>
          <p:cNvPr id="5" name="Picture 4">
            <a:extLst>
              <a:ext uri="{FF2B5EF4-FFF2-40B4-BE49-F238E27FC236}">
                <a16:creationId xmlns:a16="http://schemas.microsoft.com/office/drawing/2014/main" id="{E2E84746-B40F-D292-5A82-EE7D1C7EC060}"/>
              </a:ext>
            </a:extLst>
          </p:cNvPr>
          <p:cNvPicPr>
            <a:picLocks noChangeAspect="1"/>
          </p:cNvPicPr>
          <p:nvPr/>
        </p:nvPicPr>
        <p:blipFill>
          <a:blip r:embed="rId2"/>
          <a:stretch>
            <a:fillRect/>
          </a:stretch>
        </p:blipFill>
        <p:spPr>
          <a:xfrm>
            <a:off x="581191" y="2122819"/>
            <a:ext cx="3448101" cy="2936482"/>
          </a:xfrm>
          <a:prstGeom prst="rect">
            <a:avLst/>
          </a:prstGeom>
        </p:spPr>
      </p:pic>
      <p:pic>
        <p:nvPicPr>
          <p:cNvPr id="6" name="Picture 5">
            <a:extLst>
              <a:ext uri="{FF2B5EF4-FFF2-40B4-BE49-F238E27FC236}">
                <a16:creationId xmlns:a16="http://schemas.microsoft.com/office/drawing/2014/main" id="{05234CFD-0816-D871-B541-152E78250946}"/>
              </a:ext>
            </a:extLst>
          </p:cNvPr>
          <p:cNvPicPr>
            <a:picLocks noChangeAspect="1"/>
          </p:cNvPicPr>
          <p:nvPr/>
        </p:nvPicPr>
        <p:blipFill>
          <a:blip r:embed="rId3"/>
          <a:stretch>
            <a:fillRect/>
          </a:stretch>
        </p:blipFill>
        <p:spPr>
          <a:xfrm>
            <a:off x="4369285" y="2122819"/>
            <a:ext cx="3453430" cy="2936482"/>
          </a:xfrm>
          <a:prstGeom prst="rect">
            <a:avLst/>
          </a:prstGeom>
        </p:spPr>
      </p:pic>
      <p:pic>
        <p:nvPicPr>
          <p:cNvPr id="7" name="Picture 6">
            <a:extLst>
              <a:ext uri="{FF2B5EF4-FFF2-40B4-BE49-F238E27FC236}">
                <a16:creationId xmlns:a16="http://schemas.microsoft.com/office/drawing/2014/main" id="{5347DF84-5113-C674-DE8F-46A08F01DE98}"/>
              </a:ext>
            </a:extLst>
          </p:cNvPr>
          <p:cNvPicPr>
            <a:picLocks noChangeAspect="1"/>
          </p:cNvPicPr>
          <p:nvPr/>
        </p:nvPicPr>
        <p:blipFill>
          <a:blip r:embed="rId4"/>
          <a:stretch>
            <a:fillRect/>
          </a:stretch>
        </p:blipFill>
        <p:spPr>
          <a:xfrm>
            <a:off x="8162708" y="2122819"/>
            <a:ext cx="3448101" cy="2936482"/>
          </a:xfrm>
          <a:prstGeom prst="rect">
            <a:avLst/>
          </a:prstGeom>
        </p:spPr>
      </p:pic>
    </p:spTree>
    <p:extLst>
      <p:ext uri="{BB962C8B-B14F-4D97-AF65-F5344CB8AC3E}">
        <p14:creationId xmlns:p14="http://schemas.microsoft.com/office/powerpoint/2010/main" val="423399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4" y="1171451"/>
            <a:ext cx="3232785" cy="1057274"/>
          </a:xfrm>
        </p:spPr>
        <p:txBody>
          <a:bodyPr anchor="t">
            <a:normAutofit fontScale="90000"/>
          </a:bodyPr>
          <a:lstStyle/>
          <a:p>
            <a:pPr algn="ctr"/>
            <a:r>
              <a:rPr lang="en-US" dirty="0">
                <a:solidFill>
                  <a:srgbClr val="FFFFFF"/>
                </a:solidFill>
              </a:rPr>
              <a:t>Thank You, stakeholders &amp; scrum team!</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009900"/>
            <a:ext cx="3232784" cy="3124201"/>
          </a:xfrm>
        </p:spPr>
        <p:txBody>
          <a:bodyPr>
            <a:normAutofit/>
          </a:bodyPr>
          <a:lstStyle/>
          <a:p>
            <a:pPr algn="ctr"/>
            <a:r>
              <a:rPr lang="en-US" sz="2000" dirty="0">
                <a:solidFill>
                  <a:schemeClr val="bg2"/>
                </a:solidFill>
              </a:rPr>
              <a:t>the AGILE Dungeon trekkers</a:t>
            </a:r>
          </a:p>
          <a:p>
            <a:pPr algn="ctr"/>
            <a:endParaRPr lang="en-US" sz="800" dirty="0">
              <a:solidFill>
                <a:schemeClr val="bg2"/>
              </a:solidFill>
            </a:endParaRPr>
          </a:p>
          <a:p>
            <a:pPr algn="ctr"/>
            <a:r>
              <a:rPr lang="en-US" sz="2000" b="1" dirty="0">
                <a:solidFill>
                  <a:schemeClr val="bg1"/>
                </a:solidFill>
                <a:latin typeface="Copperplate Gothic Light" panose="020E0507020206020404" pitchFamily="34" charset="0"/>
                <a:cs typeface="Cavolini" panose="020B0502040204020203" pitchFamily="66" charset="0"/>
              </a:rPr>
              <a:t>Diana Liu</a:t>
            </a:r>
          </a:p>
          <a:p>
            <a:pPr algn="ctr"/>
            <a:r>
              <a:rPr lang="en-US" sz="2000" b="1" dirty="0">
                <a:solidFill>
                  <a:schemeClr val="bg1"/>
                </a:solidFill>
                <a:latin typeface="Copperplate Gothic Light" panose="020E0507020206020404" pitchFamily="34" charset="0"/>
                <a:cs typeface="Cavolini" panose="020B0502040204020203" pitchFamily="66" charset="0"/>
              </a:rPr>
              <a:t>Mike Reekie</a:t>
            </a:r>
          </a:p>
          <a:p>
            <a:pPr algn="ctr"/>
            <a:r>
              <a:rPr lang="en-US" sz="2000" b="1" dirty="0">
                <a:solidFill>
                  <a:schemeClr val="bg1"/>
                </a:solidFill>
                <a:latin typeface="Copperplate Gothic Light" panose="020E0507020206020404" pitchFamily="34" charset="0"/>
                <a:cs typeface="Cavolini" panose="020B0502040204020203" pitchFamily="66" charset="0"/>
              </a:rPr>
              <a:t>Kelly Robertson</a:t>
            </a:r>
          </a:p>
          <a:p>
            <a:pPr algn="ctr"/>
            <a:r>
              <a:rPr lang="en-US" sz="2000" b="1" dirty="0">
                <a:solidFill>
                  <a:schemeClr val="bg1"/>
                </a:solidFill>
                <a:latin typeface="Copperplate Gothic Light" panose="020E0507020206020404" pitchFamily="34" charset="0"/>
                <a:cs typeface="Cavolini" panose="020B0502040204020203" pitchFamily="66" charset="0"/>
              </a:rPr>
              <a:t>drew Fitzgerald</a:t>
            </a:r>
          </a:p>
          <a:p>
            <a:pPr algn="ctr"/>
            <a:endParaRPr lang="en-US" dirty="0">
              <a:solidFill>
                <a:schemeClr val="bg2"/>
              </a:solidFill>
            </a:endParaRPr>
          </a:p>
          <a:p>
            <a:pPr algn="ctr"/>
            <a:endParaRPr lang="en-US" dirty="0">
              <a:solidFill>
                <a:schemeClr val="bg2"/>
              </a:solidFill>
            </a:endParaRPr>
          </a:p>
        </p:txBody>
      </p:sp>
      <p:pic>
        <p:nvPicPr>
          <p:cNvPr id="6" name="Picture 5">
            <a:extLst>
              <a:ext uri="{FF2B5EF4-FFF2-40B4-BE49-F238E27FC236}">
                <a16:creationId xmlns:a16="http://schemas.microsoft.com/office/drawing/2014/main" id="{ADEE173D-31DC-389A-B5EC-519316A7966D}"/>
              </a:ext>
            </a:extLst>
          </p:cNvPr>
          <p:cNvPicPr>
            <a:picLocks noChangeAspect="1"/>
          </p:cNvPicPr>
          <p:nvPr/>
        </p:nvPicPr>
        <p:blipFill>
          <a:blip r:embed="rId3"/>
          <a:stretch>
            <a:fillRect/>
          </a:stretch>
        </p:blipFill>
        <p:spPr>
          <a:xfrm>
            <a:off x="2060813" y="713124"/>
            <a:ext cx="4178082" cy="5980393"/>
          </a:xfrm>
          <a:prstGeom prst="rect">
            <a:avLst/>
          </a:prstGeom>
        </p:spPr>
      </p:pic>
      <p:cxnSp>
        <p:nvCxnSpPr>
          <p:cNvPr id="8" name="Straight Connector 7">
            <a:extLst>
              <a:ext uri="{FF2B5EF4-FFF2-40B4-BE49-F238E27FC236}">
                <a16:creationId xmlns:a16="http://schemas.microsoft.com/office/drawing/2014/main" id="{C574F0ED-123D-53DD-8696-63DA79551BA5}"/>
              </a:ext>
            </a:extLst>
          </p:cNvPr>
          <p:cNvCxnSpPr>
            <a:cxnSpLocks/>
          </p:cNvCxnSpPr>
          <p:nvPr/>
        </p:nvCxnSpPr>
        <p:spPr>
          <a:xfrm>
            <a:off x="8374380" y="2819400"/>
            <a:ext cx="307086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347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C3D0-7458-F1BA-7F80-D265A5BEB0EF}"/>
              </a:ext>
            </a:extLst>
          </p:cNvPr>
          <p:cNvSpPr>
            <a:spLocks noGrp="1"/>
          </p:cNvSpPr>
          <p:nvPr>
            <p:ph type="title"/>
          </p:nvPr>
        </p:nvSpPr>
        <p:spPr/>
        <p:txBody>
          <a:bodyPr/>
          <a:lstStyle/>
          <a:p>
            <a:r>
              <a:rPr lang="en-US" dirty="0"/>
              <a:t>back-up charts</a:t>
            </a:r>
          </a:p>
        </p:txBody>
      </p:sp>
      <p:sp>
        <p:nvSpPr>
          <p:cNvPr id="3" name="Text Placeholder 2">
            <a:extLst>
              <a:ext uri="{FF2B5EF4-FFF2-40B4-BE49-F238E27FC236}">
                <a16:creationId xmlns:a16="http://schemas.microsoft.com/office/drawing/2014/main" id="{7801CCB8-82A9-7E78-6D59-D651DF6B2D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398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BA5790-286B-715E-60B8-BF6275E394A8}"/>
              </a:ext>
            </a:extLst>
          </p:cNvPr>
          <p:cNvPicPr>
            <a:picLocks noChangeAspect="1"/>
          </p:cNvPicPr>
          <p:nvPr/>
        </p:nvPicPr>
        <p:blipFill>
          <a:blip r:embed="rId3"/>
          <a:stretch>
            <a:fillRect/>
          </a:stretch>
        </p:blipFill>
        <p:spPr>
          <a:xfrm>
            <a:off x="0" y="454290"/>
            <a:ext cx="12192000" cy="5949420"/>
          </a:xfrm>
          <a:prstGeom prst="rect">
            <a:avLst/>
          </a:prstGeom>
        </p:spPr>
      </p:pic>
    </p:spTree>
    <p:extLst>
      <p:ext uri="{BB962C8B-B14F-4D97-AF65-F5344CB8AC3E}">
        <p14:creationId xmlns:p14="http://schemas.microsoft.com/office/powerpoint/2010/main" val="216101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F0714F-E3C0-C13E-696D-231AEE5A4817}"/>
              </a:ext>
            </a:extLst>
          </p:cNvPr>
          <p:cNvPicPr>
            <a:picLocks noChangeAspect="1"/>
          </p:cNvPicPr>
          <p:nvPr/>
        </p:nvPicPr>
        <p:blipFill>
          <a:blip r:embed="rId2"/>
          <a:stretch>
            <a:fillRect/>
          </a:stretch>
        </p:blipFill>
        <p:spPr>
          <a:xfrm>
            <a:off x="2733675" y="710118"/>
            <a:ext cx="6724650" cy="6052631"/>
          </a:xfrm>
          <a:prstGeom prst="rect">
            <a:avLst/>
          </a:prstGeom>
        </p:spPr>
      </p:pic>
      <p:pic>
        <p:nvPicPr>
          <p:cNvPr id="5" name="Picture 4">
            <a:extLst>
              <a:ext uri="{FF2B5EF4-FFF2-40B4-BE49-F238E27FC236}">
                <a16:creationId xmlns:a16="http://schemas.microsoft.com/office/drawing/2014/main" id="{58CDEFEE-A685-ABD4-3BCE-81BCD4EE0349}"/>
              </a:ext>
            </a:extLst>
          </p:cNvPr>
          <p:cNvPicPr>
            <a:picLocks noChangeAspect="1"/>
          </p:cNvPicPr>
          <p:nvPr/>
        </p:nvPicPr>
        <p:blipFill>
          <a:blip r:embed="rId3"/>
          <a:stretch>
            <a:fillRect/>
          </a:stretch>
        </p:blipFill>
        <p:spPr>
          <a:xfrm>
            <a:off x="2302779" y="2110740"/>
            <a:ext cx="457200" cy="356068"/>
          </a:xfrm>
          <a:prstGeom prst="rect">
            <a:avLst/>
          </a:prstGeom>
        </p:spPr>
      </p:pic>
      <p:pic>
        <p:nvPicPr>
          <p:cNvPr id="6" name="Picture 5">
            <a:extLst>
              <a:ext uri="{FF2B5EF4-FFF2-40B4-BE49-F238E27FC236}">
                <a16:creationId xmlns:a16="http://schemas.microsoft.com/office/drawing/2014/main" id="{E6DB23C1-CF91-D4DD-7154-48A217F5B56A}"/>
              </a:ext>
            </a:extLst>
          </p:cNvPr>
          <p:cNvPicPr>
            <a:picLocks noChangeAspect="1"/>
          </p:cNvPicPr>
          <p:nvPr/>
        </p:nvPicPr>
        <p:blipFill>
          <a:blip r:embed="rId3"/>
          <a:stretch>
            <a:fillRect/>
          </a:stretch>
        </p:blipFill>
        <p:spPr>
          <a:xfrm>
            <a:off x="2302779" y="2697480"/>
            <a:ext cx="457200" cy="356068"/>
          </a:xfrm>
          <a:prstGeom prst="rect">
            <a:avLst/>
          </a:prstGeom>
        </p:spPr>
      </p:pic>
      <p:pic>
        <p:nvPicPr>
          <p:cNvPr id="7" name="Picture 6">
            <a:extLst>
              <a:ext uri="{FF2B5EF4-FFF2-40B4-BE49-F238E27FC236}">
                <a16:creationId xmlns:a16="http://schemas.microsoft.com/office/drawing/2014/main" id="{1E67BE38-959F-9330-45E9-36002E87B1CE}"/>
              </a:ext>
            </a:extLst>
          </p:cNvPr>
          <p:cNvPicPr>
            <a:picLocks noChangeAspect="1"/>
          </p:cNvPicPr>
          <p:nvPr/>
        </p:nvPicPr>
        <p:blipFill>
          <a:blip r:embed="rId3"/>
          <a:stretch>
            <a:fillRect/>
          </a:stretch>
        </p:blipFill>
        <p:spPr>
          <a:xfrm>
            <a:off x="2302779" y="3243739"/>
            <a:ext cx="457200" cy="356068"/>
          </a:xfrm>
          <a:prstGeom prst="rect">
            <a:avLst/>
          </a:prstGeom>
        </p:spPr>
      </p:pic>
      <p:pic>
        <p:nvPicPr>
          <p:cNvPr id="8" name="Picture 7">
            <a:extLst>
              <a:ext uri="{FF2B5EF4-FFF2-40B4-BE49-F238E27FC236}">
                <a16:creationId xmlns:a16="http://schemas.microsoft.com/office/drawing/2014/main" id="{B26E9DD1-29FC-B5FD-BFBE-7D5D166D3E6D}"/>
              </a:ext>
            </a:extLst>
          </p:cNvPr>
          <p:cNvPicPr>
            <a:picLocks noChangeAspect="1"/>
          </p:cNvPicPr>
          <p:nvPr/>
        </p:nvPicPr>
        <p:blipFill>
          <a:blip r:embed="rId3"/>
          <a:stretch>
            <a:fillRect/>
          </a:stretch>
        </p:blipFill>
        <p:spPr>
          <a:xfrm>
            <a:off x="2302779" y="5037534"/>
            <a:ext cx="457200" cy="356068"/>
          </a:xfrm>
          <a:prstGeom prst="rect">
            <a:avLst/>
          </a:prstGeom>
        </p:spPr>
      </p:pic>
      <p:pic>
        <p:nvPicPr>
          <p:cNvPr id="9" name="Picture 8">
            <a:extLst>
              <a:ext uri="{FF2B5EF4-FFF2-40B4-BE49-F238E27FC236}">
                <a16:creationId xmlns:a16="http://schemas.microsoft.com/office/drawing/2014/main" id="{C63325D9-712D-B4C5-1143-D6FDDF770A79}"/>
              </a:ext>
            </a:extLst>
          </p:cNvPr>
          <p:cNvPicPr>
            <a:picLocks noChangeAspect="1"/>
          </p:cNvPicPr>
          <p:nvPr/>
        </p:nvPicPr>
        <p:blipFill>
          <a:blip r:embed="rId3"/>
          <a:stretch>
            <a:fillRect/>
          </a:stretch>
        </p:blipFill>
        <p:spPr>
          <a:xfrm>
            <a:off x="2302779" y="5601414"/>
            <a:ext cx="457200" cy="356068"/>
          </a:xfrm>
          <a:prstGeom prst="rect">
            <a:avLst/>
          </a:prstGeom>
        </p:spPr>
      </p:pic>
      <p:pic>
        <p:nvPicPr>
          <p:cNvPr id="11" name="Picture 10">
            <a:extLst>
              <a:ext uri="{FF2B5EF4-FFF2-40B4-BE49-F238E27FC236}">
                <a16:creationId xmlns:a16="http://schemas.microsoft.com/office/drawing/2014/main" id="{08833AC6-53DA-1ACF-EFC3-C7FB6656776E}"/>
              </a:ext>
            </a:extLst>
          </p:cNvPr>
          <p:cNvPicPr>
            <a:picLocks noChangeAspect="1"/>
          </p:cNvPicPr>
          <p:nvPr/>
        </p:nvPicPr>
        <p:blipFill>
          <a:blip r:embed="rId3"/>
          <a:stretch>
            <a:fillRect/>
          </a:stretch>
        </p:blipFill>
        <p:spPr>
          <a:xfrm>
            <a:off x="2276475" y="4491275"/>
            <a:ext cx="457200" cy="356068"/>
          </a:xfrm>
          <a:prstGeom prst="rect">
            <a:avLst/>
          </a:prstGeom>
        </p:spPr>
      </p:pic>
      <p:pic>
        <p:nvPicPr>
          <p:cNvPr id="2" name="Picture 1">
            <a:extLst>
              <a:ext uri="{FF2B5EF4-FFF2-40B4-BE49-F238E27FC236}">
                <a16:creationId xmlns:a16="http://schemas.microsoft.com/office/drawing/2014/main" id="{CAC86E23-3A39-1B02-703D-E8B27B7AAB14}"/>
              </a:ext>
            </a:extLst>
          </p:cNvPr>
          <p:cNvPicPr>
            <a:picLocks noChangeAspect="1"/>
          </p:cNvPicPr>
          <p:nvPr/>
        </p:nvPicPr>
        <p:blipFill>
          <a:blip r:embed="rId3"/>
          <a:stretch>
            <a:fillRect/>
          </a:stretch>
        </p:blipFill>
        <p:spPr>
          <a:xfrm>
            <a:off x="2276475" y="6406681"/>
            <a:ext cx="457200" cy="356068"/>
          </a:xfrm>
          <a:prstGeom prst="rect">
            <a:avLst/>
          </a:prstGeom>
        </p:spPr>
      </p:pic>
    </p:spTree>
    <p:extLst>
      <p:ext uri="{BB962C8B-B14F-4D97-AF65-F5344CB8AC3E}">
        <p14:creationId xmlns:p14="http://schemas.microsoft.com/office/powerpoint/2010/main" val="183465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5556-A7C8-AE21-4BD3-F77DE3F04E56}"/>
              </a:ext>
            </a:extLst>
          </p:cNvPr>
          <p:cNvSpPr>
            <a:spLocks noGrp="1"/>
          </p:cNvSpPr>
          <p:nvPr>
            <p:ph type="title"/>
          </p:nvPr>
        </p:nvSpPr>
        <p:spPr/>
        <p:txBody>
          <a:bodyPr>
            <a:normAutofit/>
          </a:bodyPr>
          <a:lstStyle/>
          <a:p>
            <a:r>
              <a:rPr lang="en-US" sz="3600" dirty="0">
                <a:solidFill>
                  <a:srgbClr val="FFFEFF"/>
                </a:solidFill>
                <a:latin typeface="Copperplate Gothic Light" panose="020E0507020206020404" pitchFamily="34" charset="0"/>
              </a:rPr>
              <a:t>WELCOME</a:t>
            </a:r>
          </a:p>
        </p:txBody>
      </p:sp>
      <p:sp>
        <p:nvSpPr>
          <p:cNvPr id="3" name="Content Placeholder 2">
            <a:extLst>
              <a:ext uri="{FF2B5EF4-FFF2-40B4-BE49-F238E27FC236}">
                <a16:creationId xmlns:a16="http://schemas.microsoft.com/office/drawing/2014/main" id="{4C83CFC2-E02B-82EA-BAE0-0E234A9AFB00}"/>
              </a:ext>
            </a:extLst>
          </p:cNvPr>
          <p:cNvSpPr>
            <a:spLocks noGrp="1"/>
          </p:cNvSpPr>
          <p:nvPr>
            <p:ph idx="1"/>
          </p:nvPr>
        </p:nvSpPr>
        <p:spPr>
          <a:xfrm>
            <a:off x="581192" y="2180497"/>
            <a:ext cx="5514807" cy="3070234"/>
          </a:xfrm>
        </p:spPr>
        <p:txBody>
          <a:bodyPr>
            <a:normAutofit/>
          </a:bodyPr>
          <a:lstStyle/>
          <a:p>
            <a:pPr marL="0" indent="0" algn="ctr">
              <a:buNone/>
            </a:pPr>
            <a:r>
              <a:rPr lang="en-US" sz="2000" b="0" i="0" dirty="0">
                <a:solidFill>
                  <a:srgbClr val="333333"/>
                </a:solidFill>
                <a:effectLst/>
                <a:latin typeface="Gill Sans MT" panose="020B0502020104020203" pitchFamily="34" charset="0"/>
              </a:rPr>
              <a:t>“The purpose of the Sprint Review is to inspect the outcome of the Sprint and determine future adaptations. The Scrum Team presents the results of their work to key stakeholders and progress toward the Product Goal is discussed.”  </a:t>
            </a:r>
          </a:p>
          <a:p>
            <a:pPr marL="0" indent="0" algn="ctr">
              <a:buNone/>
            </a:pPr>
            <a:r>
              <a:rPr lang="en-US" sz="2000" b="0" i="1" dirty="0">
                <a:solidFill>
                  <a:srgbClr val="333333"/>
                </a:solidFill>
                <a:effectLst/>
                <a:latin typeface="Gill Sans MT" panose="020B0502020104020203" pitchFamily="34" charset="0"/>
              </a:rPr>
              <a:t>–The 2020 Scrum Guide</a:t>
            </a:r>
          </a:p>
        </p:txBody>
      </p:sp>
      <p:graphicFrame>
        <p:nvGraphicFramePr>
          <p:cNvPr id="4" name="Diagram 3">
            <a:extLst>
              <a:ext uri="{FF2B5EF4-FFF2-40B4-BE49-F238E27FC236}">
                <a16:creationId xmlns:a16="http://schemas.microsoft.com/office/drawing/2014/main" id="{681A7A07-BB20-6532-DE48-9AF3D721FD6E}"/>
              </a:ext>
            </a:extLst>
          </p:cNvPr>
          <p:cNvGraphicFramePr/>
          <p:nvPr>
            <p:extLst>
              <p:ext uri="{D42A27DB-BD31-4B8C-83A1-F6EECF244321}">
                <p14:modId xmlns:p14="http://schemas.microsoft.com/office/powerpoint/2010/main" val="2268869269"/>
              </p:ext>
            </p:extLst>
          </p:nvPr>
        </p:nvGraphicFramePr>
        <p:xfrm>
          <a:off x="5722070" y="1989056"/>
          <a:ext cx="6618663" cy="4506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0EF5C6E2-2CBA-3F4C-926F-5E17CCEBF0A2}"/>
              </a:ext>
            </a:extLst>
          </p:cNvPr>
          <p:cNvSpPr/>
          <p:nvPr/>
        </p:nvSpPr>
        <p:spPr>
          <a:xfrm>
            <a:off x="1934092" y="4922520"/>
            <a:ext cx="2809005" cy="15925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800" b="1" u="sng" dirty="0">
                <a:solidFill>
                  <a:schemeClr val="bg1"/>
                </a:solidFill>
                <a:latin typeface="Copperplate Gothic Light" panose="020E0507020206020404" pitchFamily="34" charset="0"/>
                <a:cs typeface="Cavolini" panose="020B0502040204020203" pitchFamily="66" charset="0"/>
              </a:rPr>
              <a:t>your scrum team</a:t>
            </a:r>
          </a:p>
          <a:p>
            <a:pPr algn="ctr"/>
            <a:r>
              <a:rPr lang="en-US" sz="1800" b="1" dirty="0">
                <a:solidFill>
                  <a:schemeClr val="bg1"/>
                </a:solidFill>
                <a:latin typeface="Copperplate Gothic Light" panose="020E0507020206020404" pitchFamily="34" charset="0"/>
                <a:cs typeface="Cavolini" panose="020B0502040204020203" pitchFamily="66" charset="0"/>
              </a:rPr>
              <a:t>Diana Liu</a:t>
            </a:r>
          </a:p>
          <a:p>
            <a:pPr algn="ctr"/>
            <a:r>
              <a:rPr lang="en-US" sz="1800" b="1" dirty="0">
                <a:solidFill>
                  <a:schemeClr val="bg1"/>
                </a:solidFill>
                <a:latin typeface="Copperplate Gothic Light" panose="020E0507020206020404" pitchFamily="34" charset="0"/>
                <a:cs typeface="Cavolini" panose="020B0502040204020203" pitchFamily="66" charset="0"/>
              </a:rPr>
              <a:t>Mike Reekie</a:t>
            </a:r>
          </a:p>
          <a:p>
            <a:pPr algn="ctr"/>
            <a:r>
              <a:rPr lang="en-US" sz="1800" b="1" dirty="0">
                <a:solidFill>
                  <a:schemeClr val="bg1"/>
                </a:solidFill>
                <a:latin typeface="Copperplate Gothic Light" panose="020E0507020206020404" pitchFamily="34" charset="0"/>
                <a:cs typeface="Cavolini" panose="020B0502040204020203" pitchFamily="66" charset="0"/>
              </a:rPr>
              <a:t>Kelly Robertson</a:t>
            </a:r>
          </a:p>
          <a:p>
            <a:pPr algn="ctr"/>
            <a:r>
              <a:rPr lang="en-US" sz="1800" b="1" dirty="0">
                <a:solidFill>
                  <a:schemeClr val="bg1"/>
                </a:solidFill>
                <a:latin typeface="Copperplate Gothic Light" panose="020E0507020206020404" pitchFamily="34" charset="0"/>
                <a:cs typeface="Cavolini" panose="020B0502040204020203" pitchFamily="66" charset="0"/>
              </a:rPr>
              <a:t>drew Fitzgerald</a:t>
            </a:r>
          </a:p>
        </p:txBody>
      </p:sp>
    </p:spTree>
    <p:extLst>
      <p:ext uri="{BB962C8B-B14F-4D97-AF65-F5344CB8AC3E}">
        <p14:creationId xmlns:p14="http://schemas.microsoft.com/office/powerpoint/2010/main" val="26390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361591"/>
            <a:ext cx="11029616" cy="718870"/>
          </a:xfrm>
        </p:spPr>
        <p:txBody>
          <a:bodyPr>
            <a:normAutofit/>
          </a:bodyPr>
          <a:lstStyle/>
          <a:p>
            <a:pPr algn="ctr"/>
            <a:r>
              <a:rPr lang="en-US" sz="3600" dirty="0">
                <a:solidFill>
                  <a:srgbClr val="FFFEFF"/>
                </a:solidFill>
                <a:latin typeface="Copperplate Gothic Light" panose="020E0507020206020404" pitchFamily="34" charset="0"/>
              </a:rPr>
              <a:t>agile dungeon trekking application</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678646478"/>
              </p:ext>
            </p:extLst>
          </p:nvPr>
        </p:nvGraphicFramePr>
        <p:xfrm>
          <a:off x="642938" y="624115"/>
          <a:ext cx="10906125" cy="4517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A726138-D455-48DB-973F-84F2C7720812}"/>
              </a:ext>
            </a:extLst>
          </p:cNvPr>
          <p:cNvSpPr txBox="1"/>
          <p:nvPr/>
        </p:nvSpPr>
        <p:spPr>
          <a:xfrm>
            <a:off x="1345309" y="3659832"/>
            <a:ext cx="4389120" cy="1015663"/>
          </a:xfrm>
          <a:prstGeom prst="rect">
            <a:avLst/>
          </a:prstGeom>
          <a:noFill/>
        </p:spPr>
        <p:txBody>
          <a:bodyPr wrap="square" rtlCol="0" anchor="ctr">
            <a:spAutoFit/>
          </a:bodyPr>
          <a:lstStyle/>
          <a:p>
            <a:pPr algn="ctr"/>
            <a:r>
              <a:rPr lang="en-US" sz="2000" b="0" i="0" dirty="0">
                <a:solidFill>
                  <a:srgbClr val="24292F"/>
                </a:solidFill>
                <a:effectLst/>
                <a:latin typeface="-apple-system"/>
              </a:rPr>
              <a:t>Play better together - Improve game play for team members playing as a single team running a campaign</a:t>
            </a:r>
            <a:endParaRPr lang="en-US" sz="2000" dirty="0"/>
          </a:p>
        </p:txBody>
      </p:sp>
      <p:sp>
        <p:nvSpPr>
          <p:cNvPr id="5" name="TextBox 4">
            <a:extLst>
              <a:ext uri="{FF2B5EF4-FFF2-40B4-BE49-F238E27FC236}">
                <a16:creationId xmlns:a16="http://schemas.microsoft.com/office/drawing/2014/main" id="{2DA6A05A-D31F-D59B-A3B4-31A0A6C636AB}"/>
              </a:ext>
            </a:extLst>
          </p:cNvPr>
          <p:cNvSpPr txBox="1"/>
          <p:nvPr/>
        </p:nvSpPr>
        <p:spPr>
          <a:xfrm>
            <a:off x="5977774" y="3428999"/>
            <a:ext cx="4389120" cy="1477328"/>
          </a:xfrm>
          <a:prstGeom prst="rect">
            <a:avLst/>
          </a:prstGeom>
          <a:noFill/>
        </p:spPr>
        <p:txBody>
          <a:bodyPr wrap="square" rtlCol="0" anchor="ctr">
            <a:spAutoFit/>
          </a:bodyPr>
          <a:lstStyle/>
          <a:p>
            <a:pPr algn="ctr"/>
            <a:r>
              <a:rPr lang="en-US" b="0" i="0" dirty="0">
                <a:solidFill>
                  <a:srgbClr val="24292F"/>
                </a:solidFill>
                <a:effectLst/>
                <a:latin typeface="-apple-system"/>
              </a:rPr>
              <a:t>Play better together even when you are far away - Improve gameplay and collaboration for teams playing in person or online across multiple campaigns and player characters</a:t>
            </a:r>
            <a:endParaRPr lang="en-US" dirty="0"/>
          </a:p>
        </p:txBody>
      </p:sp>
      <p:pic>
        <p:nvPicPr>
          <p:cNvPr id="9" name="Picture 8" descr="A picture containing text&#10;&#10;Description automatically generated">
            <a:extLst>
              <a:ext uri="{FF2B5EF4-FFF2-40B4-BE49-F238E27FC236}">
                <a16:creationId xmlns:a16="http://schemas.microsoft.com/office/drawing/2014/main" id="{F72DABA6-90CD-B132-2C8F-61ABB2308A82}"/>
              </a:ext>
            </a:extLst>
          </p:cNvPr>
          <p:cNvPicPr>
            <a:picLocks noChangeAspect="1"/>
          </p:cNvPicPr>
          <p:nvPr/>
        </p:nvPicPr>
        <p:blipFill>
          <a:blip r:embed="rId8"/>
          <a:stretch>
            <a:fillRect/>
          </a:stretch>
        </p:blipFill>
        <p:spPr>
          <a:xfrm>
            <a:off x="2435717" y="679311"/>
            <a:ext cx="2137410" cy="1828800"/>
          </a:xfrm>
          <a:prstGeom prst="rect">
            <a:avLst/>
          </a:prstGeom>
        </p:spPr>
      </p:pic>
      <p:pic>
        <p:nvPicPr>
          <p:cNvPr id="13" name="Picture 12">
            <a:extLst>
              <a:ext uri="{FF2B5EF4-FFF2-40B4-BE49-F238E27FC236}">
                <a16:creationId xmlns:a16="http://schemas.microsoft.com/office/drawing/2014/main" id="{9917A4FE-CFA8-F0D1-7C86-7DAF924243D8}"/>
              </a:ext>
            </a:extLst>
          </p:cNvPr>
          <p:cNvPicPr>
            <a:picLocks noChangeAspect="1"/>
          </p:cNvPicPr>
          <p:nvPr/>
        </p:nvPicPr>
        <p:blipFill>
          <a:blip r:embed="rId9"/>
          <a:stretch>
            <a:fillRect/>
          </a:stretch>
        </p:blipFill>
        <p:spPr>
          <a:xfrm>
            <a:off x="7186459" y="679311"/>
            <a:ext cx="1971750" cy="1828800"/>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3C47-35CE-D4BD-7532-DB2EA12343AA}"/>
              </a:ext>
            </a:extLst>
          </p:cNvPr>
          <p:cNvSpPr>
            <a:spLocks noGrp="1"/>
          </p:cNvSpPr>
          <p:nvPr>
            <p:ph type="title"/>
          </p:nvPr>
        </p:nvSpPr>
        <p:spPr/>
        <p:txBody>
          <a:bodyPr>
            <a:normAutofit/>
          </a:bodyPr>
          <a:lstStyle/>
          <a:p>
            <a:r>
              <a:rPr lang="en-US" sz="3600" dirty="0">
                <a:solidFill>
                  <a:srgbClr val="FFFEFF"/>
                </a:solidFill>
                <a:latin typeface="Copperplate Gothic Light" panose="020E0507020206020404" pitchFamily="34" charset="0"/>
              </a:rPr>
              <a:t>STAKEHOLDERS &amp; USERS</a:t>
            </a:r>
          </a:p>
        </p:txBody>
      </p:sp>
      <p:sp>
        <p:nvSpPr>
          <p:cNvPr id="3" name="Content Placeholder 2">
            <a:extLst>
              <a:ext uri="{FF2B5EF4-FFF2-40B4-BE49-F238E27FC236}">
                <a16:creationId xmlns:a16="http://schemas.microsoft.com/office/drawing/2014/main" id="{ADAA82AA-92AA-233E-633B-3C6387E45D5E}"/>
              </a:ext>
            </a:extLst>
          </p:cNvPr>
          <p:cNvSpPr>
            <a:spLocks noGrp="1"/>
          </p:cNvSpPr>
          <p:nvPr>
            <p:ph sz="half" idx="1"/>
          </p:nvPr>
        </p:nvSpPr>
        <p:spPr>
          <a:xfrm>
            <a:off x="581193" y="2479251"/>
            <a:ext cx="4219407" cy="3633047"/>
          </a:xfrm>
        </p:spPr>
        <p:txBody>
          <a:bodyPr anchor="t">
            <a:normAutofit fontScale="92500"/>
          </a:bodyPr>
          <a:lstStyle/>
          <a:p>
            <a:pPr marL="0" indent="0" algn="l">
              <a:buNone/>
            </a:pPr>
            <a:r>
              <a:rPr lang="en-US" sz="2600" b="1" i="0" dirty="0">
                <a:solidFill>
                  <a:srgbClr val="24292F"/>
                </a:solidFill>
                <a:effectLst/>
                <a:latin typeface="-apple-system"/>
              </a:rPr>
              <a:t>Stakeholder Types:</a:t>
            </a:r>
            <a:endParaRPr lang="en-US" sz="2600" b="0" i="0" dirty="0">
              <a:solidFill>
                <a:srgbClr val="24292F"/>
              </a:solidFill>
              <a:effectLst/>
              <a:latin typeface="-apple-system"/>
            </a:endParaRPr>
          </a:p>
          <a:p>
            <a:pPr algn="l">
              <a:buFont typeface="Arial" panose="020B0604020202020204" pitchFamily="34" charset="0"/>
              <a:buChar char="•"/>
            </a:pPr>
            <a:r>
              <a:rPr lang="en-US" sz="2200" b="0" i="0" dirty="0">
                <a:solidFill>
                  <a:srgbClr val="24292F"/>
                </a:solidFill>
                <a:effectLst/>
                <a:latin typeface="-apple-system"/>
              </a:rPr>
              <a:t>Dungeon Master</a:t>
            </a:r>
          </a:p>
          <a:p>
            <a:pPr algn="l">
              <a:buFont typeface="Arial" panose="020B0604020202020204" pitchFamily="34" charset="0"/>
              <a:buChar char="•"/>
            </a:pPr>
            <a:r>
              <a:rPr lang="en-US" sz="2200" b="0" i="0" dirty="0">
                <a:solidFill>
                  <a:srgbClr val="24292F"/>
                </a:solidFill>
                <a:effectLst/>
                <a:latin typeface="-apple-system"/>
              </a:rPr>
              <a:t>Player in a team/campaign</a:t>
            </a:r>
          </a:p>
          <a:p>
            <a:pPr algn="l">
              <a:buFont typeface="Arial" panose="020B0604020202020204" pitchFamily="34" charset="0"/>
              <a:buChar char="•"/>
            </a:pPr>
            <a:r>
              <a:rPr lang="en-US" sz="2200" b="0" i="0" dirty="0">
                <a:solidFill>
                  <a:srgbClr val="24292F"/>
                </a:solidFill>
                <a:effectLst/>
                <a:latin typeface="-apple-system"/>
              </a:rPr>
              <a:t>Player looking for a team/campaign</a:t>
            </a:r>
          </a:p>
          <a:p>
            <a:pPr algn="l">
              <a:buFont typeface="Arial" panose="020B0604020202020204" pitchFamily="34" charset="0"/>
              <a:buChar char="•"/>
            </a:pPr>
            <a:r>
              <a:rPr lang="en-US" sz="2200" b="0" i="0" dirty="0">
                <a:solidFill>
                  <a:srgbClr val="24292F"/>
                </a:solidFill>
                <a:effectLst/>
                <a:latin typeface="-apple-system"/>
              </a:rPr>
              <a:t>Experienced player (&gt; 1 </a:t>
            </a:r>
            <a:r>
              <a:rPr lang="en-US" sz="2200" b="0" i="0" dirty="0" err="1">
                <a:solidFill>
                  <a:srgbClr val="24292F"/>
                </a:solidFill>
                <a:effectLst/>
                <a:latin typeface="-apple-system"/>
              </a:rPr>
              <a:t>yr</a:t>
            </a:r>
            <a:r>
              <a:rPr lang="en-US" sz="2200" b="0" i="0" dirty="0">
                <a:solidFill>
                  <a:srgbClr val="24292F"/>
                </a:solidFill>
                <a:effectLst/>
                <a:latin typeface="-apple-system"/>
              </a:rPr>
              <a:t> playing)</a:t>
            </a:r>
          </a:p>
          <a:p>
            <a:pPr algn="l">
              <a:buFont typeface="Arial" panose="020B0604020202020204" pitchFamily="34" charset="0"/>
              <a:buChar char="•"/>
            </a:pPr>
            <a:r>
              <a:rPr lang="en-US" sz="2200" b="0" i="0" dirty="0">
                <a:solidFill>
                  <a:srgbClr val="24292F"/>
                </a:solidFill>
                <a:effectLst/>
                <a:latin typeface="-apple-system"/>
              </a:rPr>
              <a:t>Inexperienced or beginner player     ( &lt; 1 </a:t>
            </a:r>
            <a:r>
              <a:rPr lang="en-US" sz="2200" b="0" i="0" dirty="0" err="1">
                <a:solidFill>
                  <a:srgbClr val="24292F"/>
                </a:solidFill>
                <a:effectLst/>
                <a:latin typeface="-apple-system"/>
              </a:rPr>
              <a:t>yr</a:t>
            </a:r>
            <a:r>
              <a:rPr lang="en-US" sz="2200" b="0" i="0" dirty="0">
                <a:solidFill>
                  <a:srgbClr val="24292F"/>
                </a:solidFill>
                <a:effectLst/>
                <a:latin typeface="-apple-system"/>
              </a:rPr>
              <a:t> playing)</a:t>
            </a:r>
          </a:p>
          <a:p>
            <a:pPr marL="0" indent="0">
              <a:buNone/>
            </a:pPr>
            <a:endParaRPr lang="en-US" dirty="0"/>
          </a:p>
        </p:txBody>
      </p:sp>
      <p:sp>
        <p:nvSpPr>
          <p:cNvPr id="4" name="Content Placeholder 3">
            <a:extLst>
              <a:ext uri="{FF2B5EF4-FFF2-40B4-BE49-F238E27FC236}">
                <a16:creationId xmlns:a16="http://schemas.microsoft.com/office/drawing/2014/main" id="{5F794FE3-59EA-6B2F-A563-5DB69DE1425C}"/>
              </a:ext>
            </a:extLst>
          </p:cNvPr>
          <p:cNvSpPr>
            <a:spLocks noGrp="1"/>
          </p:cNvSpPr>
          <p:nvPr>
            <p:ph sz="half" idx="2"/>
          </p:nvPr>
        </p:nvSpPr>
        <p:spPr>
          <a:xfrm>
            <a:off x="5000625" y="1990725"/>
            <a:ext cx="6762750" cy="4610100"/>
          </a:xfrm>
        </p:spPr>
        <p:txBody>
          <a:bodyPr anchor="t">
            <a:noAutofit/>
          </a:bodyPr>
          <a:lstStyle/>
          <a:p>
            <a:pPr marL="0" indent="0" algn="l">
              <a:buNone/>
            </a:pPr>
            <a:r>
              <a:rPr lang="en-US" sz="2400" b="1" i="0" dirty="0">
                <a:solidFill>
                  <a:srgbClr val="24292F"/>
                </a:solidFill>
                <a:effectLst/>
                <a:latin typeface="-apple-system"/>
              </a:rPr>
              <a:t>User Persona:</a:t>
            </a:r>
            <a:endParaRPr lang="en-US" sz="2400" b="0" i="0" dirty="0">
              <a:solidFill>
                <a:srgbClr val="24292F"/>
              </a:solidFill>
              <a:effectLst/>
              <a:latin typeface="-apple-system"/>
            </a:endParaRPr>
          </a:p>
          <a:p>
            <a:pPr algn="l">
              <a:buFont typeface="Arial" panose="020B0604020202020204" pitchFamily="34" charset="0"/>
              <a:buChar char="•"/>
            </a:pPr>
            <a:r>
              <a:rPr lang="en-US" sz="2000" b="0" i="0" u="sng" dirty="0">
                <a:solidFill>
                  <a:srgbClr val="24292F"/>
                </a:solidFill>
                <a:effectLst/>
                <a:latin typeface="-apple-system"/>
              </a:rPr>
              <a:t>Name</a:t>
            </a:r>
            <a:r>
              <a:rPr lang="en-US" sz="2000" b="0" i="0" dirty="0">
                <a:solidFill>
                  <a:srgbClr val="24292F"/>
                </a:solidFill>
                <a:effectLst/>
                <a:latin typeface="-apple-system"/>
              </a:rPr>
              <a:t>: Lexi Player One (real person)</a:t>
            </a:r>
          </a:p>
          <a:p>
            <a:pPr algn="l">
              <a:buFont typeface="Arial" panose="020B0604020202020204" pitchFamily="34" charset="0"/>
              <a:buChar char="•"/>
            </a:pPr>
            <a:r>
              <a:rPr lang="en-US" sz="2000" b="0" i="0" u="sng" dirty="0">
                <a:solidFill>
                  <a:srgbClr val="24292F"/>
                </a:solidFill>
                <a:effectLst/>
                <a:latin typeface="-apple-system"/>
              </a:rPr>
              <a:t>Role</a:t>
            </a:r>
            <a:r>
              <a:rPr lang="en-US" sz="2000" b="0" i="0" dirty="0">
                <a:solidFill>
                  <a:srgbClr val="24292F"/>
                </a:solidFill>
                <a:effectLst/>
                <a:latin typeface="-apple-system"/>
              </a:rPr>
              <a:t>: Player in a team campaign, Beginner player</a:t>
            </a:r>
          </a:p>
          <a:p>
            <a:pPr algn="l">
              <a:buFont typeface="Arial" panose="020B0604020202020204" pitchFamily="34" charset="0"/>
              <a:buChar char="•"/>
            </a:pPr>
            <a:r>
              <a:rPr lang="en-US" sz="2000" b="0" i="0" u="sng" dirty="0">
                <a:solidFill>
                  <a:srgbClr val="24292F"/>
                </a:solidFill>
                <a:effectLst/>
                <a:latin typeface="-apple-system"/>
              </a:rPr>
              <a:t>Age</a:t>
            </a:r>
            <a:r>
              <a:rPr lang="en-US" sz="2000" b="0" i="0" dirty="0">
                <a:solidFill>
                  <a:srgbClr val="24292F"/>
                </a:solidFill>
                <a:effectLst/>
                <a:latin typeface="-apple-system"/>
              </a:rPr>
              <a:t>: 12</a:t>
            </a:r>
          </a:p>
          <a:p>
            <a:pPr algn="l">
              <a:buFont typeface="Arial" panose="020B0604020202020204" pitchFamily="34" charset="0"/>
              <a:buChar char="•"/>
            </a:pPr>
            <a:r>
              <a:rPr lang="en-US" sz="2000" b="0" i="0" u="sng" dirty="0">
                <a:solidFill>
                  <a:srgbClr val="24292F"/>
                </a:solidFill>
                <a:effectLst/>
                <a:latin typeface="-apple-system"/>
              </a:rPr>
              <a:t>Computer Skills</a:t>
            </a:r>
            <a:r>
              <a:rPr lang="en-US" sz="2000" b="0" i="0" dirty="0">
                <a:solidFill>
                  <a:srgbClr val="24292F"/>
                </a:solidFill>
                <a:effectLst/>
                <a:latin typeface="-apple-system"/>
              </a:rPr>
              <a:t>: Word, Excel, PowerPoint, Google suite, internet browsers</a:t>
            </a:r>
          </a:p>
          <a:p>
            <a:pPr algn="l">
              <a:buFont typeface="Arial" panose="020B0604020202020204" pitchFamily="34" charset="0"/>
              <a:buChar char="•"/>
            </a:pPr>
            <a:r>
              <a:rPr lang="en-US" sz="2000" b="0" i="0" u="sng" dirty="0">
                <a:solidFill>
                  <a:srgbClr val="24292F"/>
                </a:solidFill>
                <a:effectLst/>
                <a:latin typeface="-apple-system"/>
              </a:rPr>
              <a:t>Apps Currently Used</a:t>
            </a:r>
            <a:r>
              <a:rPr lang="en-US" sz="2000" b="0" i="0" dirty="0">
                <a:solidFill>
                  <a:srgbClr val="24292F"/>
                </a:solidFill>
                <a:effectLst/>
                <a:latin typeface="-apple-system"/>
              </a:rPr>
              <a:t>: TikTok, Instagram, You Tube</a:t>
            </a:r>
          </a:p>
          <a:p>
            <a:pPr algn="l">
              <a:buFont typeface="Arial" panose="020B0604020202020204" pitchFamily="34" charset="0"/>
              <a:buChar char="•"/>
            </a:pPr>
            <a:r>
              <a:rPr lang="en-US" sz="2000" b="0" i="0" u="sng" dirty="0">
                <a:solidFill>
                  <a:srgbClr val="24292F"/>
                </a:solidFill>
                <a:effectLst/>
                <a:latin typeface="-apple-system"/>
              </a:rPr>
              <a:t>D&amp;D Skills</a:t>
            </a:r>
            <a:r>
              <a:rPr lang="en-US" sz="2000" b="0" i="0" dirty="0">
                <a:solidFill>
                  <a:srgbClr val="24292F"/>
                </a:solidFill>
                <a:effectLst/>
                <a:latin typeface="-apple-system"/>
              </a:rPr>
              <a:t>: playing in first campaign</a:t>
            </a:r>
          </a:p>
          <a:p>
            <a:pPr algn="l">
              <a:buFont typeface="Arial" panose="020B0604020202020204" pitchFamily="34" charset="0"/>
              <a:buChar char="•"/>
            </a:pPr>
            <a:r>
              <a:rPr lang="en-US" sz="2000" b="0" i="0" u="sng" dirty="0">
                <a:solidFill>
                  <a:srgbClr val="24292F"/>
                </a:solidFill>
                <a:effectLst/>
                <a:latin typeface="-apple-system"/>
              </a:rPr>
              <a:t>Motivation</a:t>
            </a:r>
            <a:r>
              <a:rPr lang="en-US" sz="2000" b="0" i="0" dirty="0">
                <a:solidFill>
                  <a:srgbClr val="24292F"/>
                </a:solidFill>
                <a:effectLst/>
                <a:latin typeface="-apple-system"/>
              </a:rPr>
              <a:t>: have fun, role play a Druid character</a:t>
            </a:r>
          </a:p>
          <a:p>
            <a:pPr algn="l">
              <a:buFont typeface="Arial" panose="020B0604020202020204" pitchFamily="34" charset="0"/>
              <a:buChar char="•"/>
            </a:pPr>
            <a:r>
              <a:rPr lang="en-US" sz="2000" b="0" i="0" u="sng" dirty="0">
                <a:solidFill>
                  <a:srgbClr val="24292F"/>
                </a:solidFill>
                <a:effectLst/>
                <a:latin typeface="-apple-system"/>
              </a:rPr>
              <a:t>Desires/wants/needs</a:t>
            </a:r>
            <a:r>
              <a:rPr lang="en-US" sz="2000" b="0" i="0" dirty="0">
                <a:solidFill>
                  <a:srgbClr val="24292F"/>
                </a:solidFill>
                <a:effectLst/>
                <a:latin typeface="-apple-system"/>
              </a:rPr>
              <a:t>: Change into animals, make friends with NPC animals</a:t>
            </a:r>
          </a:p>
        </p:txBody>
      </p:sp>
    </p:spTree>
    <p:extLst>
      <p:ext uri="{BB962C8B-B14F-4D97-AF65-F5344CB8AC3E}">
        <p14:creationId xmlns:p14="http://schemas.microsoft.com/office/powerpoint/2010/main" val="234623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FAEA-5151-81FE-BB25-A0FFC2452FC1}"/>
              </a:ext>
            </a:extLst>
          </p:cNvPr>
          <p:cNvSpPr>
            <a:spLocks noGrp="1"/>
          </p:cNvSpPr>
          <p:nvPr>
            <p:ph type="title"/>
          </p:nvPr>
        </p:nvSpPr>
        <p:spPr/>
        <p:txBody>
          <a:bodyPr>
            <a:normAutofit/>
          </a:bodyPr>
          <a:lstStyle/>
          <a:p>
            <a:r>
              <a:rPr lang="en-US" sz="3600" dirty="0">
                <a:latin typeface="Copperplate Gothic Light" panose="020E0507020206020404" pitchFamily="34" charset="0"/>
              </a:rPr>
              <a:t>PRODUCT DEMONSTRATION</a:t>
            </a:r>
          </a:p>
        </p:txBody>
      </p:sp>
      <p:sp>
        <p:nvSpPr>
          <p:cNvPr id="16" name="Rectangle 15">
            <a:extLst>
              <a:ext uri="{FF2B5EF4-FFF2-40B4-BE49-F238E27FC236}">
                <a16:creationId xmlns:a16="http://schemas.microsoft.com/office/drawing/2014/main" id="{95A612CD-EB35-2FB1-48FC-EC3F1B389F04}"/>
              </a:ext>
            </a:extLst>
          </p:cNvPr>
          <p:cNvSpPr/>
          <p:nvPr/>
        </p:nvSpPr>
        <p:spPr>
          <a:xfrm>
            <a:off x="1021080" y="2293620"/>
            <a:ext cx="10277474" cy="51816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a:latin typeface="Copperplate Gothic Light" panose="020E0507020206020404" pitchFamily="34" charset="0"/>
              </a:rPr>
              <a:t>Product Backlog Items Completed in sprint 3</a:t>
            </a:r>
          </a:p>
        </p:txBody>
      </p:sp>
      <p:sp>
        <p:nvSpPr>
          <p:cNvPr id="11" name="Rectangle: Beveled 10">
            <a:extLst>
              <a:ext uri="{FF2B5EF4-FFF2-40B4-BE49-F238E27FC236}">
                <a16:creationId xmlns:a16="http://schemas.microsoft.com/office/drawing/2014/main" id="{7B4535EB-2E90-EA64-757A-C8AD5E9CB07C}"/>
              </a:ext>
            </a:extLst>
          </p:cNvPr>
          <p:cNvSpPr/>
          <p:nvPr/>
        </p:nvSpPr>
        <p:spPr>
          <a:xfrm>
            <a:off x="5593081" y="5302695"/>
            <a:ext cx="1005840" cy="1005840"/>
          </a:xfrm>
          <a:prstGeom prst="bevel">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accent6"/>
                </a:solidFill>
              </a:rPr>
              <a:t>14 points</a:t>
            </a:r>
          </a:p>
        </p:txBody>
      </p:sp>
      <p:pic>
        <p:nvPicPr>
          <p:cNvPr id="12" name="Picture 11">
            <a:extLst>
              <a:ext uri="{FF2B5EF4-FFF2-40B4-BE49-F238E27FC236}">
                <a16:creationId xmlns:a16="http://schemas.microsoft.com/office/drawing/2014/main" id="{49F2220D-5B31-F06B-9105-E1FD5FD1B9D1}"/>
              </a:ext>
            </a:extLst>
          </p:cNvPr>
          <p:cNvPicPr>
            <a:picLocks noChangeAspect="1"/>
          </p:cNvPicPr>
          <p:nvPr/>
        </p:nvPicPr>
        <p:blipFill>
          <a:blip r:embed="rId3"/>
          <a:stretch>
            <a:fillRect/>
          </a:stretch>
        </p:blipFill>
        <p:spPr>
          <a:xfrm>
            <a:off x="6305482" y="2859213"/>
            <a:ext cx="2501539" cy="2323810"/>
          </a:xfrm>
          <a:prstGeom prst="rect">
            <a:avLst/>
          </a:prstGeom>
        </p:spPr>
      </p:pic>
      <p:pic>
        <p:nvPicPr>
          <p:cNvPr id="14" name="Picture 13">
            <a:extLst>
              <a:ext uri="{FF2B5EF4-FFF2-40B4-BE49-F238E27FC236}">
                <a16:creationId xmlns:a16="http://schemas.microsoft.com/office/drawing/2014/main" id="{B8D63102-1F96-78B0-C5E6-B861A55F60C7}"/>
              </a:ext>
            </a:extLst>
          </p:cNvPr>
          <p:cNvPicPr>
            <a:picLocks noChangeAspect="1"/>
          </p:cNvPicPr>
          <p:nvPr/>
        </p:nvPicPr>
        <p:blipFill>
          <a:blip r:embed="rId4"/>
          <a:stretch>
            <a:fillRect/>
          </a:stretch>
        </p:blipFill>
        <p:spPr>
          <a:xfrm>
            <a:off x="1041118" y="2902226"/>
            <a:ext cx="2326413" cy="2280797"/>
          </a:xfrm>
          <a:prstGeom prst="rect">
            <a:avLst/>
          </a:prstGeom>
        </p:spPr>
      </p:pic>
      <p:pic>
        <p:nvPicPr>
          <p:cNvPr id="17" name="Picture 16">
            <a:extLst>
              <a:ext uri="{FF2B5EF4-FFF2-40B4-BE49-F238E27FC236}">
                <a16:creationId xmlns:a16="http://schemas.microsoft.com/office/drawing/2014/main" id="{FF4D840D-D013-4C4B-3818-57AB683CDF95}"/>
              </a:ext>
            </a:extLst>
          </p:cNvPr>
          <p:cNvPicPr>
            <a:picLocks noChangeAspect="1"/>
          </p:cNvPicPr>
          <p:nvPr/>
        </p:nvPicPr>
        <p:blipFill>
          <a:blip r:embed="rId5"/>
          <a:stretch>
            <a:fillRect/>
          </a:stretch>
        </p:blipFill>
        <p:spPr>
          <a:xfrm>
            <a:off x="3506482" y="2859212"/>
            <a:ext cx="2680953" cy="2274115"/>
          </a:xfrm>
          <a:prstGeom prst="rect">
            <a:avLst/>
          </a:prstGeom>
        </p:spPr>
      </p:pic>
      <p:pic>
        <p:nvPicPr>
          <p:cNvPr id="21" name="Picture 20">
            <a:extLst>
              <a:ext uri="{FF2B5EF4-FFF2-40B4-BE49-F238E27FC236}">
                <a16:creationId xmlns:a16="http://schemas.microsoft.com/office/drawing/2014/main" id="{72F47B0C-19B1-1A53-AA8B-8DE22144C7A4}"/>
              </a:ext>
            </a:extLst>
          </p:cNvPr>
          <p:cNvPicPr>
            <a:picLocks noChangeAspect="1"/>
          </p:cNvPicPr>
          <p:nvPr/>
        </p:nvPicPr>
        <p:blipFill>
          <a:blip r:embed="rId6"/>
          <a:stretch>
            <a:fillRect/>
          </a:stretch>
        </p:blipFill>
        <p:spPr>
          <a:xfrm>
            <a:off x="8885304" y="2859213"/>
            <a:ext cx="2424602" cy="1389139"/>
          </a:xfrm>
          <a:prstGeom prst="rect">
            <a:avLst/>
          </a:prstGeom>
        </p:spPr>
      </p:pic>
    </p:spTree>
    <p:extLst>
      <p:ext uri="{BB962C8B-B14F-4D97-AF65-F5344CB8AC3E}">
        <p14:creationId xmlns:p14="http://schemas.microsoft.com/office/powerpoint/2010/main" val="185639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2D1B-705B-62ED-CF3F-2216FE740787}"/>
              </a:ext>
            </a:extLst>
          </p:cNvPr>
          <p:cNvSpPr>
            <a:spLocks noGrp="1"/>
          </p:cNvSpPr>
          <p:nvPr>
            <p:ph type="title"/>
          </p:nvPr>
        </p:nvSpPr>
        <p:spPr/>
        <p:txBody>
          <a:bodyPr anchor="ctr">
            <a:normAutofit/>
          </a:bodyPr>
          <a:lstStyle/>
          <a:p>
            <a:pPr algn="ctr"/>
            <a:r>
              <a:rPr lang="en-US" sz="4400" dirty="0"/>
              <a:t>break for demo</a:t>
            </a:r>
          </a:p>
        </p:txBody>
      </p:sp>
    </p:spTree>
    <p:extLst>
      <p:ext uri="{BB962C8B-B14F-4D97-AF65-F5344CB8AC3E}">
        <p14:creationId xmlns:p14="http://schemas.microsoft.com/office/powerpoint/2010/main" val="121697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ormAutofit/>
          </a:bodyPr>
          <a:lstStyle/>
          <a:p>
            <a:r>
              <a:rPr lang="en-US" sz="3600" dirty="0" err="1">
                <a:latin typeface="Copperplate Gothic Light" panose="020E0507020206020404" pitchFamily="34" charset="0"/>
              </a:rPr>
              <a:t>fEEDBACK</a:t>
            </a:r>
            <a:endParaRPr lang="en-US" sz="3600" dirty="0">
              <a:latin typeface="Copperplate Gothic Light" panose="020E0507020206020404" pitchFamily="34" charset="0"/>
            </a:endParaRPr>
          </a:p>
        </p:txBody>
      </p:sp>
      <p:pic>
        <p:nvPicPr>
          <p:cNvPr id="11" name="Content Placeholder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3"/>
          <a:srcRect/>
          <a:stretch/>
        </p:blipFill>
        <p:spPr>
          <a:xfrm>
            <a:off x="756081" y="2231480"/>
            <a:ext cx="5072788" cy="3625353"/>
          </a:xfrm>
        </p:spPr>
      </p:pic>
      <p:sp>
        <p:nvSpPr>
          <p:cNvPr id="5" name="Content Placeholder 3">
            <a:extLst>
              <a:ext uri="{FF2B5EF4-FFF2-40B4-BE49-F238E27FC236}">
                <a16:creationId xmlns:a16="http://schemas.microsoft.com/office/drawing/2014/main" id="{E396AA9C-F04F-223D-A3CA-1600D9F49DF7}"/>
              </a:ext>
            </a:extLst>
          </p:cNvPr>
          <p:cNvSpPr txBox="1">
            <a:spLocks/>
          </p:cNvSpPr>
          <p:nvPr/>
        </p:nvSpPr>
        <p:spPr>
          <a:xfrm>
            <a:off x="6363133" y="2231479"/>
            <a:ext cx="5422392" cy="362535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solidFill>
                  <a:srgbClr val="2D3B45"/>
                </a:solidFill>
                <a:latin typeface="Lato Extended"/>
              </a:rPr>
              <a:t>What questions does the team have?</a:t>
            </a:r>
          </a:p>
          <a:p>
            <a:r>
              <a:rPr lang="en-US" sz="2000" dirty="0">
                <a:solidFill>
                  <a:srgbClr val="2D3B45"/>
                </a:solidFill>
                <a:latin typeface="Lato Extended"/>
              </a:rPr>
              <a:t>What works?</a:t>
            </a:r>
          </a:p>
          <a:p>
            <a:r>
              <a:rPr lang="en-US" sz="2000" dirty="0">
                <a:solidFill>
                  <a:srgbClr val="2D3B45"/>
                </a:solidFill>
                <a:latin typeface="Lato Extended"/>
              </a:rPr>
              <a:t>What doesn’t work?</a:t>
            </a:r>
          </a:p>
          <a:p>
            <a:r>
              <a:rPr lang="en-US" sz="2000" dirty="0">
                <a:solidFill>
                  <a:srgbClr val="2D3B45"/>
                </a:solidFill>
                <a:latin typeface="Lato Extended"/>
              </a:rPr>
              <a:t>Do we need to make adjustments?</a:t>
            </a:r>
          </a:p>
          <a:p>
            <a:r>
              <a:rPr lang="en-US" sz="2000" dirty="0">
                <a:solidFill>
                  <a:srgbClr val="2D3B45"/>
                </a:solidFill>
                <a:latin typeface="Lato Extended"/>
              </a:rPr>
              <a:t>Are we on track for our next release?</a:t>
            </a:r>
          </a:p>
          <a:p>
            <a:pPr marL="0" indent="0">
              <a:buFont typeface="Wingdings 2" panose="05020102010507070707" pitchFamily="18" charset="2"/>
              <a:buNone/>
            </a:pPr>
            <a:endParaRPr lang="en-US" sz="2000" dirty="0"/>
          </a:p>
        </p:txBody>
      </p:sp>
      <p:sp>
        <p:nvSpPr>
          <p:cNvPr id="8" name="Rectangle 7">
            <a:extLst>
              <a:ext uri="{FF2B5EF4-FFF2-40B4-BE49-F238E27FC236}">
                <a16:creationId xmlns:a16="http://schemas.microsoft.com/office/drawing/2014/main" id="{4D995767-E1F4-4DF6-BC87-6527F0EE7CF1}"/>
              </a:ext>
            </a:extLst>
          </p:cNvPr>
          <p:cNvSpPr/>
          <p:nvPr/>
        </p:nvSpPr>
        <p:spPr>
          <a:xfrm>
            <a:off x="1224396" y="6111241"/>
            <a:ext cx="10277474" cy="51816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a:latin typeface="Copperplate Gothic Light" panose="020E0507020206020404" pitchFamily="34" charset="0"/>
              </a:rPr>
              <a:t>we use your feedback to revise our product backlog</a:t>
            </a:r>
          </a:p>
        </p:txBody>
      </p:sp>
    </p:spTree>
    <p:extLst>
      <p:ext uri="{BB962C8B-B14F-4D97-AF65-F5344CB8AC3E}">
        <p14:creationId xmlns:p14="http://schemas.microsoft.com/office/powerpoint/2010/main" val="49760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A5DB2F1-A9A1-921F-F5C9-615AACDACACE}"/>
              </a:ext>
            </a:extLst>
          </p:cNvPr>
          <p:cNvPicPr>
            <a:picLocks noGrp="1" noChangeAspect="1"/>
          </p:cNvPicPr>
          <p:nvPr>
            <p:ph type="pic" idx="1"/>
          </p:nvPr>
        </p:nvPicPr>
        <p:blipFill rotWithShape="1">
          <a:blip r:embed="rId3"/>
          <a:srcRect l="602" t="2992" r="600" b="-2"/>
          <a:stretch/>
        </p:blipFill>
        <p:spPr>
          <a:xfrm>
            <a:off x="109764" y="266700"/>
            <a:ext cx="11950700" cy="6316204"/>
          </a:xfrm>
          <a:noFill/>
          <a:ln>
            <a:solidFill>
              <a:srgbClr val="0070C0"/>
            </a:solidFill>
          </a:ln>
        </p:spPr>
      </p:pic>
      <p:sp>
        <p:nvSpPr>
          <p:cNvPr id="7" name="TextBox 6">
            <a:extLst>
              <a:ext uri="{FF2B5EF4-FFF2-40B4-BE49-F238E27FC236}">
                <a16:creationId xmlns:a16="http://schemas.microsoft.com/office/drawing/2014/main" id="{A6872FD2-C908-6FD1-117A-8E62AC1199FD}"/>
              </a:ext>
            </a:extLst>
          </p:cNvPr>
          <p:cNvSpPr txBox="1"/>
          <p:nvPr/>
        </p:nvSpPr>
        <p:spPr>
          <a:xfrm>
            <a:off x="3883478" y="285404"/>
            <a:ext cx="4784272" cy="830997"/>
          </a:xfrm>
          <a:prstGeom prst="rect">
            <a:avLst/>
          </a:prstGeom>
          <a:noFill/>
        </p:spPr>
        <p:txBody>
          <a:bodyPr wrap="square" rtlCol="0">
            <a:spAutoFit/>
          </a:bodyPr>
          <a:lstStyle/>
          <a:p>
            <a:pPr algn="ctr"/>
            <a:r>
              <a:rPr lang="en-US" sz="2400" dirty="0">
                <a:latin typeface="Copperplate Gothic Light" panose="020E0507020206020404" pitchFamily="34" charset="0"/>
              </a:rPr>
              <a:t>Mind Map of future True User Stories</a:t>
            </a:r>
          </a:p>
        </p:txBody>
      </p:sp>
      <p:sp>
        <p:nvSpPr>
          <p:cNvPr id="14" name="Star: 4 Points 13">
            <a:extLst>
              <a:ext uri="{FF2B5EF4-FFF2-40B4-BE49-F238E27FC236}">
                <a16:creationId xmlns:a16="http://schemas.microsoft.com/office/drawing/2014/main" id="{10AEDDAC-0689-8347-CA9C-B8BC9EA65694}"/>
              </a:ext>
            </a:extLst>
          </p:cNvPr>
          <p:cNvSpPr/>
          <p:nvPr/>
        </p:nvSpPr>
        <p:spPr>
          <a:xfrm>
            <a:off x="8397240" y="265938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5" name="Star: 4 Points 14">
            <a:extLst>
              <a:ext uri="{FF2B5EF4-FFF2-40B4-BE49-F238E27FC236}">
                <a16:creationId xmlns:a16="http://schemas.microsoft.com/office/drawing/2014/main" id="{F56D0EDB-DB9E-98F4-6D86-6BD18C8B0B09}"/>
              </a:ext>
            </a:extLst>
          </p:cNvPr>
          <p:cNvSpPr/>
          <p:nvPr/>
        </p:nvSpPr>
        <p:spPr>
          <a:xfrm>
            <a:off x="5798820" y="176784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 name="Star: 4 Points 15">
            <a:extLst>
              <a:ext uri="{FF2B5EF4-FFF2-40B4-BE49-F238E27FC236}">
                <a16:creationId xmlns:a16="http://schemas.microsoft.com/office/drawing/2014/main" id="{7CE44404-9B26-C317-E776-9384B876B920}"/>
              </a:ext>
            </a:extLst>
          </p:cNvPr>
          <p:cNvSpPr/>
          <p:nvPr/>
        </p:nvSpPr>
        <p:spPr>
          <a:xfrm>
            <a:off x="2987040" y="176022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 name="Star: 4 Points 16">
            <a:extLst>
              <a:ext uri="{FF2B5EF4-FFF2-40B4-BE49-F238E27FC236}">
                <a16:creationId xmlns:a16="http://schemas.microsoft.com/office/drawing/2014/main" id="{2C72D88D-A75B-2FF7-4D15-677C2ED85B2E}"/>
              </a:ext>
            </a:extLst>
          </p:cNvPr>
          <p:cNvSpPr/>
          <p:nvPr/>
        </p:nvSpPr>
        <p:spPr>
          <a:xfrm>
            <a:off x="4191000" y="182880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Star: 4 Points 17">
            <a:extLst>
              <a:ext uri="{FF2B5EF4-FFF2-40B4-BE49-F238E27FC236}">
                <a16:creationId xmlns:a16="http://schemas.microsoft.com/office/drawing/2014/main" id="{BEECC2C4-F69A-4FA7-0D17-77E0108D8E18}"/>
              </a:ext>
            </a:extLst>
          </p:cNvPr>
          <p:cNvSpPr/>
          <p:nvPr/>
        </p:nvSpPr>
        <p:spPr>
          <a:xfrm>
            <a:off x="1242060" y="1645920"/>
            <a:ext cx="365760" cy="365760"/>
          </a:xfrm>
          <a:prstGeom prst="star4">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Star: 4 Points 18">
            <a:extLst>
              <a:ext uri="{FF2B5EF4-FFF2-40B4-BE49-F238E27FC236}">
                <a16:creationId xmlns:a16="http://schemas.microsoft.com/office/drawing/2014/main" id="{009BCDC6-8242-9861-36C6-BE122FECCF57}"/>
              </a:ext>
            </a:extLst>
          </p:cNvPr>
          <p:cNvSpPr/>
          <p:nvPr/>
        </p:nvSpPr>
        <p:spPr>
          <a:xfrm>
            <a:off x="2766060" y="807720"/>
            <a:ext cx="365760" cy="365760"/>
          </a:xfrm>
          <a:prstGeom prst="star4">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0" name="Star: 4 Points 19">
            <a:extLst>
              <a:ext uri="{FF2B5EF4-FFF2-40B4-BE49-F238E27FC236}">
                <a16:creationId xmlns:a16="http://schemas.microsoft.com/office/drawing/2014/main" id="{558FCF4D-4BA6-3AE5-9817-04A5D6F447E1}"/>
              </a:ext>
            </a:extLst>
          </p:cNvPr>
          <p:cNvSpPr/>
          <p:nvPr/>
        </p:nvSpPr>
        <p:spPr>
          <a:xfrm>
            <a:off x="1447800" y="4762500"/>
            <a:ext cx="365760" cy="365760"/>
          </a:xfrm>
          <a:prstGeom prst="star4">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Star: 4 Points 20">
            <a:extLst>
              <a:ext uri="{FF2B5EF4-FFF2-40B4-BE49-F238E27FC236}">
                <a16:creationId xmlns:a16="http://schemas.microsoft.com/office/drawing/2014/main" id="{3A5EFE3F-AE8B-FBBC-9BFC-9C4E1DD5AB0F}"/>
              </a:ext>
            </a:extLst>
          </p:cNvPr>
          <p:cNvSpPr/>
          <p:nvPr/>
        </p:nvSpPr>
        <p:spPr>
          <a:xfrm>
            <a:off x="3741420" y="4693920"/>
            <a:ext cx="365760" cy="365760"/>
          </a:xfrm>
          <a:prstGeom prst="star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Star: 4 Points 21">
            <a:extLst>
              <a:ext uri="{FF2B5EF4-FFF2-40B4-BE49-F238E27FC236}">
                <a16:creationId xmlns:a16="http://schemas.microsoft.com/office/drawing/2014/main" id="{AC42912C-ACD5-5DDE-285D-73DA592B21DC}"/>
              </a:ext>
            </a:extLst>
          </p:cNvPr>
          <p:cNvSpPr/>
          <p:nvPr/>
        </p:nvSpPr>
        <p:spPr>
          <a:xfrm>
            <a:off x="6210300" y="4884420"/>
            <a:ext cx="365760" cy="365760"/>
          </a:xfrm>
          <a:prstGeom prst="star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Star: 4 Points 22">
            <a:extLst>
              <a:ext uri="{FF2B5EF4-FFF2-40B4-BE49-F238E27FC236}">
                <a16:creationId xmlns:a16="http://schemas.microsoft.com/office/drawing/2014/main" id="{83F702BC-54AE-5775-6457-E51B15A44ECF}"/>
              </a:ext>
            </a:extLst>
          </p:cNvPr>
          <p:cNvSpPr/>
          <p:nvPr/>
        </p:nvSpPr>
        <p:spPr>
          <a:xfrm>
            <a:off x="7962900" y="5219700"/>
            <a:ext cx="365760" cy="365760"/>
          </a:xfrm>
          <a:prstGeom prst="star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FB18D7C-79B8-3CAC-0702-F783D3896DE2}"/>
              </a:ext>
            </a:extLst>
          </p:cNvPr>
          <p:cNvSpPr txBox="1"/>
          <p:nvPr/>
        </p:nvSpPr>
        <p:spPr>
          <a:xfrm>
            <a:off x="4884420" y="3505200"/>
            <a:ext cx="1409700" cy="307777"/>
          </a:xfrm>
          <a:prstGeom prst="rect">
            <a:avLst/>
          </a:prstGeom>
          <a:noFill/>
        </p:spPr>
        <p:txBody>
          <a:bodyPr wrap="square" rtlCol="0">
            <a:spAutoFit/>
          </a:bodyPr>
          <a:lstStyle/>
          <a:p>
            <a:pPr algn="ctr"/>
            <a:r>
              <a:rPr lang="en-US" sz="1400" i="1" dirty="0">
                <a:solidFill>
                  <a:schemeClr val="bg1">
                    <a:lumMod val="50000"/>
                  </a:schemeClr>
                </a:solidFill>
              </a:rPr>
              <a:t>11 branches</a:t>
            </a:r>
          </a:p>
        </p:txBody>
      </p:sp>
      <p:sp>
        <p:nvSpPr>
          <p:cNvPr id="25" name="TextBox 24">
            <a:extLst>
              <a:ext uri="{FF2B5EF4-FFF2-40B4-BE49-F238E27FC236}">
                <a16:creationId xmlns:a16="http://schemas.microsoft.com/office/drawing/2014/main" id="{EDA64709-D4C3-B8DF-3EC6-E223B724B56A}"/>
              </a:ext>
            </a:extLst>
          </p:cNvPr>
          <p:cNvSpPr txBox="1"/>
          <p:nvPr/>
        </p:nvSpPr>
        <p:spPr>
          <a:xfrm>
            <a:off x="4686299" y="5562600"/>
            <a:ext cx="1409700" cy="307777"/>
          </a:xfrm>
          <a:prstGeom prst="rect">
            <a:avLst/>
          </a:prstGeom>
          <a:noFill/>
        </p:spPr>
        <p:txBody>
          <a:bodyPr wrap="square" rtlCol="0">
            <a:spAutoFit/>
          </a:bodyPr>
          <a:lstStyle/>
          <a:p>
            <a:pPr algn="ctr"/>
            <a:r>
              <a:rPr lang="en-US" sz="1400" i="1" dirty="0">
                <a:solidFill>
                  <a:schemeClr val="bg1">
                    <a:lumMod val="50000"/>
                  </a:schemeClr>
                </a:solidFill>
              </a:rPr>
              <a:t>13 branches</a:t>
            </a:r>
          </a:p>
        </p:txBody>
      </p:sp>
      <p:sp>
        <p:nvSpPr>
          <p:cNvPr id="26" name="TextBox 25">
            <a:extLst>
              <a:ext uri="{FF2B5EF4-FFF2-40B4-BE49-F238E27FC236}">
                <a16:creationId xmlns:a16="http://schemas.microsoft.com/office/drawing/2014/main" id="{840CDD88-4ED0-0346-823C-C5B2E2ECB4E7}"/>
              </a:ext>
            </a:extLst>
          </p:cNvPr>
          <p:cNvSpPr txBox="1"/>
          <p:nvPr/>
        </p:nvSpPr>
        <p:spPr>
          <a:xfrm>
            <a:off x="7258050" y="2642061"/>
            <a:ext cx="1409700" cy="307777"/>
          </a:xfrm>
          <a:prstGeom prst="rect">
            <a:avLst/>
          </a:prstGeom>
          <a:noFill/>
        </p:spPr>
        <p:txBody>
          <a:bodyPr wrap="square" rtlCol="0">
            <a:spAutoFit/>
          </a:bodyPr>
          <a:lstStyle/>
          <a:p>
            <a:pPr algn="ctr"/>
            <a:r>
              <a:rPr lang="en-US" sz="1400" i="1" dirty="0">
                <a:solidFill>
                  <a:schemeClr val="bg1">
                    <a:lumMod val="50000"/>
                  </a:schemeClr>
                </a:solidFill>
              </a:rPr>
              <a:t>8 branches</a:t>
            </a:r>
          </a:p>
        </p:txBody>
      </p:sp>
      <p:sp>
        <p:nvSpPr>
          <p:cNvPr id="27" name="Star: 4 Points 26">
            <a:extLst>
              <a:ext uri="{FF2B5EF4-FFF2-40B4-BE49-F238E27FC236}">
                <a16:creationId xmlns:a16="http://schemas.microsoft.com/office/drawing/2014/main" id="{086D8493-BBC1-19DD-0FF1-E0C9371AFDCB}"/>
              </a:ext>
            </a:extLst>
          </p:cNvPr>
          <p:cNvSpPr/>
          <p:nvPr/>
        </p:nvSpPr>
        <p:spPr>
          <a:xfrm>
            <a:off x="9128760" y="514350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8" name="Star: 4 Points 27">
            <a:extLst>
              <a:ext uri="{FF2B5EF4-FFF2-40B4-BE49-F238E27FC236}">
                <a16:creationId xmlns:a16="http://schemas.microsoft.com/office/drawing/2014/main" id="{239B0370-139B-9828-174F-C58CBBEDAEC5}"/>
              </a:ext>
            </a:extLst>
          </p:cNvPr>
          <p:cNvSpPr/>
          <p:nvPr/>
        </p:nvSpPr>
        <p:spPr>
          <a:xfrm>
            <a:off x="9121140" y="5516880"/>
            <a:ext cx="365760" cy="365760"/>
          </a:xfrm>
          <a:prstGeom prst="star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Star: 4 Points 28">
            <a:extLst>
              <a:ext uri="{FF2B5EF4-FFF2-40B4-BE49-F238E27FC236}">
                <a16:creationId xmlns:a16="http://schemas.microsoft.com/office/drawing/2014/main" id="{FCC747B0-DF4B-294B-E378-14CD0C0E0D9C}"/>
              </a:ext>
            </a:extLst>
          </p:cNvPr>
          <p:cNvSpPr/>
          <p:nvPr/>
        </p:nvSpPr>
        <p:spPr>
          <a:xfrm>
            <a:off x="9128760" y="5923774"/>
            <a:ext cx="365760" cy="365760"/>
          </a:xfrm>
          <a:prstGeom prst="star4">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2B691B-6B9F-F39D-BE51-7A404B07683A}"/>
              </a:ext>
            </a:extLst>
          </p:cNvPr>
          <p:cNvSpPr/>
          <p:nvPr/>
        </p:nvSpPr>
        <p:spPr>
          <a:xfrm>
            <a:off x="8976360" y="5105400"/>
            <a:ext cx="2270760" cy="1264920"/>
          </a:xfrm>
          <a:custGeom>
            <a:avLst/>
            <a:gdLst>
              <a:gd name="connsiteX0" fmla="*/ 0 w 2270760"/>
              <a:gd name="connsiteY0" fmla="*/ 0 h 1264920"/>
              <a:gd name="connsiteX1" fmla="*/ 613105 w 2270760"/>
              <a:gd name="connsiteY1" fmla="*/ 0 h 1264920"/>
              <a:gd name="connsiteX2" fmla="*/ 1135380 w 2270760"/>
              <a:gd name="connsiteY2" fmla="*/ 0 h 1264920"/>
              <a:gd name="connsiteX3" fmla="*/ 1680362 w 2270760"/>
              <a:gd name="connsiteY3" fmla="*/ 0 h 1264920"/>
              <a:gd name="connsiteX4" fmla="*/ 2270760 w 2270760"/>
              <a:gd name="connsiteY4" fmla="*/ 0 h 1264920"/>
              <a:gd name="connsiteX5" fmla="*/ 2270760 w 2270760"/>
              <a:gd name="connsiteY5" fmla="*/ 383692 h 1264920"/>
              <a:gd name="connsiteX6" fmla="*/ 2270760 w 2270760"/>
              <a:gd name="connsiteY6" fmla="*/ 805332 h 1264920"/>
              <a:gd name="connsiteX7" fmla="*/ 2270760 w 2270760"/>
              <a:gd name="connsiteY7" fmla="*/ 1264920 h 1264920"/>
              <a:gd name="connsiteX8" fmla="*/ 1771193 w 2270760"/>
              <a:gd name="connsiteY8" fmla="*/ 1264920 h 1264920"/>
              <a:gd name="connsiteX9" fmla="*/ 1203503 w 2270760"/>
              <a:gd name="connsiteY9" fmla="*/ 1264920 h 1264920"/>
              <a:gd name="connsiteX10" fmla="*/ 658520 w 2270760"/>
              <a:gd name="connsiteY10" fmla="*/ 1264920 h 1264920"/>
              <a:gd name="connsiteX11" fmla="*/ 0 w 2270760"/>
              <a:gd name="connsiteY11" fmla="*/ 1264920 h 1264920"/>
              <a:gd name="connsiteX12" fmla="*/ 0 w 2270760"/>
              <a:gd name="connsiteY12" fmla="*/ 881228 h 1264920"/>
              <a:gd name="connsiteX13" fmla="*/ 0 w 2270760"/>
              <a:gd name="connsiteY13" fmla="*/ 434289 h 1264920"/>
              <a:gd name="connsiteX14" fmla="*/ 0 w 2270760"/>
              <a:gd name="connsiteY14" fmla="*/ 0 h 126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0760" h="1264920" extrusionOk="0">
                <a:moveTo>
                  <a:pt x="0" y="0"/>
                </a:moveTo>
                <a:cubicBezTo>
                  <a:pt x="164897" y="-1893"/>
                  <a:pt x="415741" y="7517"/>
                  <a:pt x="613105" y="0"/>
                </a:cubicBezTo>
                <a:cubicBezTo>
                  <a:pt x="810469" y="-7517"/>
                  <a:pt x="957660" y="57998"/>
                  <a:pt x="1135380" y="0"/>
                </a:cubicBezTo>
                <a:cubicBezTo>
                  <a:pt x="1313100" y="-57998"/>
                  <a:pt x="1560483" y="51758"/>
                  <a:pt x="1680362" y="0"/>
                </a:cubicBezTo>
                <a:cubicBezTo>
                  <a:pt x="1800241" y="-51758"/>
                  <a:pt x="2006112" y="62385"/>
                  <a:pt x="2270760" y="0"/>
                </a:cubicBezTo>
                <a:cubicBezTo>
                  <a:pt x="2293845" y="87546"/>
                  <a:pt x="2267874" y="199653"/>
                  <a:pt x="2270760" y="383692"/>
                </a:cubicBezTo>
                <a:cubicBezTo>
                  <a:pt x="2273646" y="567731"/>
                  <a:pt x="2240072" y="607625"/>
                  <a:pt x="2270760" y="805332"/>
                </a:cubicBezTo>
                <a:cubicBezTo>
                  <a:pt x="2301448" y="1003039"/>
                  <a:pt x="2221350" y="1144400"/>
                  <a:pt x="2270760" y="1264920"/>
                </a:cubicBezTo>
                <a:cubicBezTo>
                  <a:pt x="2115286" y="1293515"/>
                  <a:pt x="1963593" y="1225126"/>
                  <a:pt x="1771193" y="1264920"/>
                </a:cubicBezTo>
                <a:cubicBezTo>
                  <a:pt x="1578793" y="1304714"/>
                  <a:pt x="1400563" y="1226500"/>
                  <a:pt x="1203503" y="1264920"/>
                </a:cubicBezTo>
                <a:cubicBezTo>
                  <a:pt x="1006443" y="1303340"/>
                  <a:pt x="780544" y="1213387"/>
                  <a:pt x="658520" y="1264920"/>
                </a:cubicBezTo>
                <a:cubicBezTo>
                  <a:pt x="536496" y="1316453"/>
                  <a:pt x="299005" y="1206620"/>
                  <a:pt x="0" y="1264920"/>
                </a:cubicBezTo>
                <a:cubicBezTo>
                  <a:pt x="-39849" y="1162006"/>
                  <a:pt x="21025" y="1066217"/>
                  <a:pt x="0" y="881228"/>
                </a:cubicBezTo>
                <a:cubicBezTo>
                  <a:pt x="-21025" y="696239"/>
                  <a:pt x="48931" y="557620"/>
                  <a:pt x="0" y="434289"/>
                </a:cubicBezTo>
                <a:cubicBezTo>
                  <a:pt x="-48931" y="310958"/>
                  <a:pt x="23874" y="132955"/>
                  <a:pt x="0" y="0"/>
                </a:cubicBezTo>
                <a:close/>
              </a:path>
            </a:pathLst>
          </a:custGeom>
          <a:noFill/>
          <a:ln>
            <a:solidFill>
              <a:srgbClr val="92D050"/>
            </a:solidFill>
            <a:extLst>
              <a:ext uri="{C807C97D-BFC1-408E-A445-0C87EB9F89A2}">
                <ask:lineSketchStyleProps xmlns:ask="http://schemas.microsoft.com/office/drawing/2018/sketchyshapes" sd="320828729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33FB2E3-1754-7728-F81C-87630C1F206E}"/>
              </a:ext>
            </a:extLst>
          </p:cNvPr>
          <p:cNvSpPr txBox="1"/>
          <p:nvPr/>
        </p:nvSpPr>
        <p:spPr>
          <a:xfrm>
            <a:off x="9441180" y="5105400"/>
            <a:ext cx="1912621" cy="1197700"/>
          </a:xfrm>
          <a:prstGeom prst="rect">
            <a:avLst/>
          </a:prstGeom>
          <a:noFill/>
        </p:spPr>
        <p:txBody>
          <a:bodyPr wrap="square" rtlCol="0">
            <a:spAutoFit/>
          </a:bodyPr>
          <a:lstStyle/>
          <a:p>
            <a:pPr algn="just">
              <a:lnSpc>
                <a:spcPct val="150000"/>
              </a:lnSpc>
            </a:pPr>
            <a:r>
              <a:rPr lang="en-US" sz="1600" dirty="0">
                <a:solidFill>
                  <a:srgbClr val="000000"/>
                </a:solidFill>
              </a:rPr>
              <a:t>Druid Branch</a:t>
            </a:r>
          </a:p>
          <a:p>
            <a:pPr algn="just">
              <a:lnSpc>
                <a:spcPct val="150000"/>
              </a:lnSpc>
            </a:pPr>
            <a:r>
              <a:rPr lang="en-US" sz="1600" dirty="0">
                <a:solidFill>
                  <a:srgbClr val="000000"/>
                </a:solidFill>
              </a:rPr>
              <a:t>Beasts Branch</a:t>
            </a:r>
          </a:p>
          <a:p>
            <a:pPr algn="just">
              <a:lnSpc>
                <a:spcPct val="150000"/>
              </a:lnSpc>
            </a:pPr>
            <a:r>
              <a:rPr lang="en-US" sz="1600" dirty="0">
                <a:solidFill>
                  <a:srgbClr val="000000"/>
                </a:solidFill>
              </a:rPr>
              <a:t>Wild Shape Feature</a:t>
            </a:r>
          </a:p>
        </p:txBody>
      </p:sp>
    </p:spTree>
    <p:extLst>
      <p:ext uri="{BB962C8B-B14F-4D97-AF65-F5344CB8AC3E}">
        <p14:creationId xmlns:p14="http://schemas.microsoft.com/office/powerpoint/2010/main" val="369945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0083-9E2A-1252-7E68-47D78453766B}"/>
              </a:ext>
            </a:extLst>
          </p:cNvPr>
          <p:cNvSpPr>
            <a:spLocks noGrp="1"/>
          </p:cNvSpPr>
          <p:nvPr>
            <p:ph type="title"/>
          </p:nvPr>
        </p:nvSpPr>
        <p:spPr/>
        <p:txBody>
          <a:bodyPr>
            <a:normAutofit/>
          </a:bodyPr>
          <a:lstStyle/>
          <a:p>
            <a:r>
              <a:rPr lang="en-US" sz="3200" dirty="0">
                <a:latin typeface="Copperplate Gothic Light" panose="020E0507020206020404" pitchFamily="34" charset="0"/>
              </a:rPr>
              <a:t>SPRINT 4 FORECAST</a:t>
            </a:r>
          </a:p>
        </p:txBody>
      </p:sp>
      <p:sp>
        <p:nvSpPr>
          <p:cNvPr id="4" name="Content Placeholder 3">
            <a:extLst>
              <a:ext uri="{FF2B5EF4-FFF2-40B4-BE49-F238E27FC236}">
                <a16:creationId xmlns:a16="http://schemas.microsoft.com/office/drawing/2014/main" id="{C697D2A6-E87C-A929-6DF7-4E8CF484A34B}"/>
              </a:ext>
            </a:extLst>
          </p:cNvPr>
          <p:cNvSpPr>
            <a:spLocks noGrp="1"/>
          </p:cNvSpPr>
          <p:nvPr>
            <p:ph sz="half" idx="2"/>
          </p:nvPr>
        </p:nvSpPr>
        <p:spPr>
          <a:xfrm>
            <a:off x="6475143" y="2005011"/>
            <a:ext cx="5135665" cy="4371975"/>
          </a:xfrm>
        </p:spPr>
        <p:txBody>
          <a:bodyPr>
            <a:normAutofit/>
          </a:bodyPr>
          <a:lstStyle/>
          <a:p>
            <a:r>
              <a:rPr lang="en-US" sz="2000" dirty="0">
                <a:solidFill>
                  <a:srgbClr val="2D3B45"/>
                </a:solidFill>
                <a:latin typeface="Lato Extended"/>
              </a:rPr>
              <a:t>Continue building the character sheet template in the player’s dashboard</a:t>
            </a:r>
          </a:p>
          <a:p>
            <a:pPr lvl="1"/>
            <a:r>
              <a:rPr lang="en-US" sz="1800" dirty="0">
                <a:solidFill>
                  <a:srgbClr val="2D3B45"/>
                </a:solidFill>
                <a:latin typeface="Lato Extended"/>
              </a:rPr>
              <a:t>Initiative</a:t>
            </a:r>
          </a:p>
          <a:p>
            <a:pPr lvl="1"/>
            <a:r>
              <a:rPr lang="en-US" sz="1800" dirty="0">
                <a:solidFill>
                  <a:srgbClr val="2D3B45"/>
                </a:solidFill>
                <a:latin typeface="Lato Extended"/>
              </a:rPr>
              <a:t>Armor class</a:t>
            </a:r>
          </a:p>
          <a:p>
            <a:pPr lvl="1"/>
            <a:r>
              <a:rPr lang="en-US" sz="1800" dirty="0">
                <a:solidFill>
                  <a:srgbClr val="2D3B45"/>
                </a:solidFill>
                <a:latin typeface="Lato Extended"/>
              </a:rPr>
              <a:t>Hit Points</a:t>
            </a:r>
          </a:p>
          <a:p>
            <a:r>
              <a:rPr lang="en-US" sz="2000" dirty="0">
                <a:solidFill>
                  <a:srgbClr val="2D3B45"/>
                </a:solidFill>
                <a:latin typeface="Lato Extended"/>
              </a:rPr>
              <a:t>Introduce beasts as a type of creature that the players will encounter</a:t>
            </a:r>
          </a:p>
          <a:p>
            <a:r>
              <a:rPr lang="en-US" sz="2000" dirty="0">
                <a:solidFill>
                  <a:srgbClr val="2D3B45"/>
                </a:solidFill>
                <a:latin typeface="Lato Extended"/>
              </a:rPr>
              <a:t>Provide additional details for the beasts that can be used for Wild Shape</a:t>
            </a:r>
          </a:p>
          <a:p>
            <a:pPr marL="0" indent="0">
              <a:buNone/>
            </a:pPr>
            <a:endParaRPr lang="en-US" sz="2000" dirty="0"/>
          </a:p>
        </p:txBody>
      </p:sp>
      <p:sp>
        <p:nvSpPr>
          <p:cNvPr id="9" name="Rectangle: Beveled 8">
            <a:extLst>
              <a:ext uri="{FF2B5EF4-FFF2-40B4-BE49-F238E27FC236}">
                <a16:creationId xmlns:a16="http://schemas.microsoft.com/office/drawing/2014/main" id="{93B8A875-AC5D-FEB4-D346-0A1E6A8880AC}"/>
              </a:ext>
            </a:extLst>
          </p:cNvPr>
          <p:cNvSpPr/>
          <p:nvPr/>
        </p:nvSpPr>
        <p:spPr>
          <a:xfrm>
            <a:off x="5289257" y="3688078"/>
            <a:ext cx="1005840" cy="1005840"/>
          </a:xfrm>
          <a:prstGeom prst="bevel">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accent6"/>
                </a:solidFill>
              </a:rPr>
              <a:t>11 points</a:t>
            </a:r>
          </a:p>
        </p:txBody>
      </p:sp>
      <p:pic>
        <p:nvPicPr>
          <p:cNvPr id="5" name="Picture 4">
            <a:extLst>
              <a:ext uri="{FF2B5EF4-FFF2-40B4-BE49-F238E27FC236}">
                <a16:creationId xmlns:a16="http://schemas.microsoft.com/office/drawing/2014/main" id="{F6448F6F-5095-D7EC-E0C4-702178F849B8}"/>
              </a:ext>
            </a:extLst>
          </p:cNvPr>
          <p:cNvPicPr>
            <a:picLocks noChangeAspect="1"/>
          </p:cNvPicPr>
          <p:nvPr/>
        </p:nvPicPr>
        <p:blipFill>
          <a:blip r:embed="rId3"/>
          <a:stretch>
            <a:fillRect/>
          </a:stretch>
        </p:blipFill>
        <p:spPr>
          <a:xfrm>
            <a:off x="1418581" y="2005011"/>
            <a:ext cx="3571875" cy="4371975"/>
          </a:xfrm>
          <a:prstGeom prst="rect">
            <a:avLst/>
          </a:prstGeom>
        </p:spPr>
      </p:pic>
    </p:spTree>
    <p:extLst>
      <p:ext uri="{BB962C8B-B14F-4D97-AF65-F5344CB8AC3E}">
        <p14:creationId xmlns:p14="http://schemas.microsoft.com/office/powerpoint/2010/main" val="1213217814"/>
      </p:ext>
    </p:extLst>
  </p:cSld>
  <p:clrMapOvr>
    <a:masterClrMapping/>
  </p:clrMapOvr>
</p:sld>
</file>

<file path=ppt/theme/theme1.xml><?xml version="1.0" encoding="utf-8"?>
<a:theme xmlns:a="http://schemas.openxmlformats.org/drawingml/2006/main" name="Dividend">
  <a:themeElements>
    <a:clrScheme name="Custom 3">
      <a:dk1>
        <a:srgbClr val="51702E"/>
      </a:dk1>
      <a:lt1>
        <a:sysClr val="window" lastClr="FFFFFF"/>
      </a:lt1>
      <a:dk2>
        <a:srgbClr val="3C5422"/>
      </a:dk2>
      <a:lt2>
        <a:srgbClr val="EBEBEB"/>
      </a:lt2>
      <a:accent1>
        <a:srgbClr val="5B7D33"/>
      </a:accent1>
      <a:accent2>
        <a:srgbClr val="724C26"/>
      </a:accent2>
      <a:accent3>
        <a:srgbClr val="7AA845"/>
      </a:accent3>
      <a:accent4>
        <a:srgbClr val="E0C1A3"/>
      </a:accent4>
      <a:accent5>
        <a:srgbClr val="A2C777"/>
      </a:accent5>
      <a:accent6>
        <a:srgbClr val="51702E"/>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466</TotalTime>
  <Words>1021</Words>
  <Application>Microsoft Office PowerPoint</Application>
  <PresentationFormat>Widescreen</PresentationFormat>
  <Paragraphs>111</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Copperplate Gothic Light</vt:lpstr>
      <vt:lpstr>Gill Sans MT</vt:lpstr>
      <vt:lpstr>Lato Extended</vt:lpstr>
      <vt:lpstr>Wingdings 2</vt:lpstr>
      <vt:lpstr>Dividend</vt:lpstr>
      <vt:lpstr>Sprint Review</vt:lpstr>
      <vt:lpstr>WELCOME</vt:lpstr>
      <vt:lpstr>agile dungeon trekking application</vt:lpstr>
      <vt:lpstr>STAKEHOLDERS &amp; USERS</vt:lpstr>
      <vt:lpstr>PRODUCT DEMONSTRATION</vt:lpstr>
      <vt:lpstr>break for demo</vt:lpstr>
      <vt:lpstr>fEEDBACK</vt:lpstr>
      <vt:lpstr>PowerPoint Presentation</vt:lpstr>
      <vt:lpstr>SPRINT 4 FORECAST</vt:lpstr>
      <vt:lpstr>sneak peek</vt:lpstr>
      <vt:lpstr>Thank You, stakeholders &amp; scrum team!</vt:lpstr>
      <vt:lpstr>back-up charts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 2022 Sprint REview</dc:title>
  <dc:creator>Kelly Robertson</dc:creator>
  <cp:lastModifiedBy>Michael Reekie</cp:lastModifiedBy>
  <cp:revision>3</cp:revision>
  <dcterms:created xsi:type="dcterms:W3CDTF">2022-12-05T22:51:16Z</dcterms:created>
  <dcterms:modified xsi:type="dcterms:W3CDTF">2022-12-12T18:48:17Z</dcterms:modified>
</cp:coreProperties>
</file>