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72"/>
  </p:notesMasterIdLst>
  <p:handoutMasterIdLst>
    <p:handoutMasterId r:id="rId73"/>
  </p:handoutMasterIdLst>
  <p:sldIdLst>
    <p:sldId id="341" r:id="rId2"/>
    <p:sldId id="342" r:id="rId3"/>
    <p:sldId id="343" r:id="rId4"/>
    <p:sldId id="344" r:id="rId5"/>
    <p:sldId id="540" r:id="rId6"/>
    <p:sldId id="541" r:id="rId7"/>
    <p:sldId id="542" r:id="rId8"/>
    <p:sldId id="543" r:id="rId9"/>
    <p:sldId id="547" r:id="rId10"/>
    <p:sldId id="616" r:id="rId11"/>
    <p:sldId id="617" r:id="rId12"/>
    <p:sldId id="355" r:id="rId13"/>
    <p:sldId id="356" r:id="rId14"/>
    <p:sldId id="357" r:id="rId15"/>
    <p:sldId id="358" r:id="rId16"/>
    <p:sldId id="359" r:id="rId17"/>
    <p:sldId id="360" r:id="rId18"/>
    <p:sldId id="361" r:id="rId19"/>
    <p:sldId id="538" r:id="rId20"/>
    <p:sldId id="362" r:id="rId21"/>
    <p:sldId id="553" r:id="rId22"/>
    <p:sldId id="363" r:id="rId23"/>
    <p:sldId id="364" r:id="rId24"/>
    <p:sldId id="365" r:id="rId25"/>
    <p:sldId id="366" r:id="rId26"/>
    <p:sldId id="367" r:id="rId27"/>
    <p:sldId id="368" r:id="rId28"/>
    <p:sldId id="369" r:id="rId29"/>
    <p:sldId id="370" r:id="rId30"/>
    <p:sldId id="371" r:id="rId31"/>
    <p:sldId id="372" r:id="rId32"/>
    <p:sldId id="572" r:id="rId33"/>
    <p:sldId id="573" r:id="rId34"/>
    <p:sldId id="574" r:id="rId35"/>
    <p:sldId id="575" r:id="rId36"/>
    <p:sldId id="576" r:id="rId37"/>
    <p:sldId id="577" r:id="rId38"/>
    <p:sldId id="578" r:id="rId39"/>
    <p:sldId id="579" r:id="rId40"/>
    <p:sldId id="580" r:id="rId41"/>
    <p:sldId id="581" r:id="rId42"/>
    <p:sldId id="582" r:id="rId43"/>
    <p:sldId id="583" r:id="rId44"/>
    <p:sldId id="584" r:id="rId45"/>
    <p:sldId id="585" r:id="rId46"/>
    <p:sldId id="586" r:id="rId47"/>
    <p:sldId id="587" r:id="rId48"/>
    <p:sldId id="588" r:id="rId49"/>
    <p:sldId id="589" r:id="rId50"/>
    <p:sldId id="590" r:id="rId51"/>
    <p:sldId id="591" r:id="rId52"/>
    <p:sldId id="592" r:id="rId53"/>
    <p:sldId id="593" r:id="rId54"/>
    <p:sldId id="594" r:id="rId55"/>
    <p:sldId id="595" r:id="rId56"/>
    <p:sldId id="596" r:id="rId57"/>
    <p:sldId id="597" r:id="rId58"/>
    <p:sldId id="598" r:id="rId59"/>
    <p:sldId id="599" r:id="rId60"/>
    <p:sldId id="600" r:id="rId61"/>
    <p:sldId id="601" r:id="rId62"/>
    <p:sldId id="602" r:id="rId63"/>
    <p:sldId id="603" r:id="rId64"/>
    <p:sldId id="604" r:id="rId65"/>
    <p:sldId id="605" r:id="rId66"/>
    <p:sldId id="606" r:id="rId67"/>
    <p:sldId id="607" r:id="rId68"/>
    <p:sldId id="608" r:id="rId69"/>
    <p:sldId id="609" r:id="rId70"/>
    <p:sldId id="610" r:id="rId7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1902A2"/>
    <a:srgbClr val="9BA301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 autoAdjust="0"/>
    <p:restoredTop sz="94660"/>
  </p:normalViewPr>
  <p:slideViewPr>
    <p:cSldViewPr>
      <p:cViewPr varScale="1">
        <p:scale>
          <a:sx n="73" d="100"/>
          <a:sy n="73" d="100"/>
        </p:scale>
        <p:origin x="-129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07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4" tIns="48522" rIns="97044" bIns="48522" numCol="1" anchor="t" anchorCtr="0" compatLnSpc="1">
            <a:prstTxWarp prst="textNoShape">
              <a:avLst/>
            </a:prstTxWarp>
          </a:bodyPr>
          <a:lstStyle>
            <a:lvl1pPr defTabSz="971550" eaLnBrk="1" hangingPunct="1">
              <a:defRPr sz="13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4" tIns="48522" rIns="97044" bIns="48522" numCol="1" anchor="t" anchorCtr="0" compatLnSpc="1">
            <a:prstTxWarp prst="textNoShape">
              <a:avLst/>
            </a:prstTxWarp>
          </a:bodyPr>
          <a:lstStyle>
            <a:lvl1pPr algn="r" defTabSz="971550" eaLnBrk="1" hangingPunct="1">
              <a:defRPr sz="13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144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4" tIns="48522" rIns="97044" bIns="48522" numCol="1" anchor="b" anchorCtr="0" compatLnSpc="1">
            <a:prstTxWarp prst="textNoShape">
              <a:avLst/>
            </a:prstTxWarp>
          </a:bodyPr>
          <a:lstStyle>
            <a:lvl1pPr defTabSz="971550" eaLnBrk="1" hangingPunct="1">
              <a:defRPr sz="13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144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4" tIns="48522" rIns="97044" bIns="48522" numCol="1" anchor="b" anchorCtr="0" compatLnSpc="1">
            <a:prstTxWarp prst="textNoShape">
              <a:avLst/>
            </a:prstTxWarp>
          </a:bodyPr>
          <a:lstStyle>
            <a:lvl1pPr algn="r" defTabSz="971550" eaLnBrk="1" hangingPunct="1">
              <a:defRPr sz="1300">
                <a:latin typeface="Times New Roman" pitchFamily="18" charset="0"/>
              </a:defRPr>
            </a:lvl1pPr>
          </a:lstStyle>
          <a:p>
            <a:fld id="{554524D6-50BD-42AC-AC2C-B4548667A05A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4" tIns="48522" rIns="97044" bIns="48522" numCol="1" anchor="t" anchorCtr="0" compatLnSpc="1">
            <a:prstTxWarp prst="textNoShape">
              <a:avLst/>
            </a:prstTxWarp>
          </a:bodyPr>
          <a:lstStyle>
            <a:lvl1pPr defTabSz="971550" eaLnBrk="1" hangingPunct="1">
              <a:defRPr sz="13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1638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4" tIns="48522" rIns="97044" bIns="48522" numCol="1" anchor="t" anchorCtr="0" compatLnSpc="1">
            <a:prstTxWarp prst="textNoShape">
              <a:avLst/>
            </a:prstTxWarp>
          </a:bodyPr>
          <a:lstStyle>
            <a:lvl1pPr algn="r" defTabSz="971550" eaLnBrk="1" hangingPunct="1">
              <a:defRPr sz="13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16388" name="Rectangle 1028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4" tIns="48522" rIns="97044" bIns="485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39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4" tIns="48522" rIns="97044" bIns="48522" numCol="1" anchor="b" anchorCtr="0" compatLnSpc="1">
            <a:prstTxWarp prst="textNoShape">
              <a:avLst/>
            </a:prstTxWarp>
          </a:bodyPr>
          <a:lstStyle>
            <a:lvl1pPr defTabSz="971550" eaLnBrk="1" hangingPunct="1">
              <a:defRPr sz="13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1639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4" tIns="48522" rIns="97044" bIns="48522" numCol="1" anchor="b" anchorCtr="0" compatLnSpc="1">
            <a:prstTxWarp prst="textNoShape">
              <a:avLst/>
            </a:prstTxWarp>
          </a:bodyPr>
          <a:lstStyle>
            <a:lvl1pPr algn="r" defTabSz="971550" eaLnBrk="1" hangingPunct="1">
              <a:defRPr sz="1300">
                <a:latin typeface="Times New Roman" pitchFamily="18" charset="0"/>
              </a:defRPr>
            </a:lvl1pPr>
          </a:lstStyle>
          <a:p>
            <a:fld id="{355FC45D-8AAB-406E-A3FE-FD576A678DDF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B63890-C71D-4DB3-A262-EE27EFB22A34}" type="slidenum">
              <a:rPr lang="en-GB"/>
              <a:pPr/>
              <a:t>35</a:t>
            </a:fld>
            <a:endParaRPr lang="en-GB"/>
          </a:p>
        </p:txBody>
      </p:sp>
      <p:sp>
        <p:nvSpPr>
          <p:cNvPr id="44134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Effective</a:t>
            </a:r>
            <a:r>
              <a:rPr lang="en-US"/>
              <a:t>—The completeness and accuracy with which users achieve their goals. </a:t>
            </a:r>
          </a:p>
          <a:p>
            <a:r>
              <a:rPr lang="en-US" b="1"/>
              <a:t>Efficient</a:t>
            </a:r>
            <a:r>
              <a:rPr lang="en-US"/>
              <a:t>—The speed (with accuracy) with which this work can be done.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B3F5CB-C628-49C1-82A2-8D477D0EA460}" type="slidenum">
              <a:rPr lang="en-GB"/>
              <a:pPr/>
              <a:t>65</a:t>
            </a:fld>
            <a:endParaRPr lang="en-GB"/>
          </a:p>
        </p:txBody>
      </p:sp>
      <p:sp>
        <p:nvSpPr>
          <p:cNvPr id="48128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5655" tIns="46988" rIns="95655" bIns="4698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45EBEA-E395-4070-9EB6-CABAAF950519}" type="slidenum">
              <a:rPr lang="en-GB"/>
              <a:pPr/>
              <a:t>66</a:t>
            </a:fld>
            <a:endParaRPr lang="en-GB"/>
          </a:p>
        </p:txBody>
      </p:sp>
      <p:sp>
        <p:nvSpPr>
          <p:cNvPr id="4833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87DF1D-985F-41D2-A2B8-B77A7D1EB094}" type="slidenum">
              <a:rPr lang="en-GB"/>
              <a:pPr/>
              <a:t>67</a:t>
            </a:fld>
            <a:endParaRPr lang="en-GB"/>
          </a:p>
        </p:txBody>
      </p:sp>
      <p:sp>
        <p:nvSpPr>
          <p:cNvPr id="48537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5655" tIns="46988" rIns="95655" bIns="4698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2EA93F-3C7C-4DC1-9C3F-E0E40D5510E5}" type="slidenum">
              <a:rPr lang="en-GB"/>
              <a:pPr/>
              <a:t>68</a:t>
            </a:fld>
            <a:endParaRPr lang="en-GB"/>
          </a:p>
        </p:txBody>
      </p:sp>
      <p:sp>
        <p:nvSpPr>
          <p:cNvPr id="48742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5655" tIns="46988" rIns="95655" bIns="4698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D25E49-4445-43C8-A770-22A5E032B078}" type="slidenum">
              <a:rPr lang="en-GB"/>
              <a:pPr/>
              <a:t>47</a:t>
            </a:fld>
            <a:endParaRPr lang="en-GB"/>
          </a:p>
        </p:txBody>
      </p:sp>
      <p:sp>
        <p:nvSpPr>
          <p:cNvPr id="4546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CDB7B6-2BAE-4070-A451-53CF968B938D}" type="slidenum">
              <a:rPr lang="en-GB"/>
              <a:pPr/>
              <a:t>48</a:t>
            </a:fld>
            <a:endParaRPr lang="en-GB"/>
          </a:p>
        </p:txBody>
      </p:sp>
      <p:sp>
        <p:nvSpPr>
          <p:cNvPr id="4567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8EA914-1BDB-441F-AAEB-ACC46BF8058E}" type="slidenum">
              <a:rPr lang="en-GB"/>
              <a:pPr/>
              <a:t>49</a:t>
            </a:fld>
            <a:endParaRPr lang="en-GB"/>
          </a:p>
        </p:txBody>
      </p:sp>
      <p:sp>
        <p:nvSpPr>
          <p:cNvPr id="4587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C8FB68-F962-41B7-A064-9BDB1687629B}" type="slidenum">
              <a:rPr lang="en-GB"/>
              <a:pPr/>
              <a:t>56</a:t>
            </a:fld>
            <a:endParaRPr lang="en-GB"/>
          </a:p>
        </p:txBody>
      </p:sp>
      <p:sp>
        <p:nvSpPr>
          <p:cNvPr id="4669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6CD80A-5DAA-4A66-BD80-067F9D3BF00A}" type="slidenum">
              <a:rPr lang="en-GB"/>
              <a:pPr/>
              <a:t>58</a:t>
            </a:fld>
            <a:endParaRPr lang="en-GB"/>
          </a:p>
        </p:txBody>
      </p:sp>
      <p:sp>
        <p:nvSpPr>
          <p:cNvPr id="4700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5529A2-6030-4245-9D87-EBF7FEE3DF03}" type="slidenum">
              <a:rPr lang="en-GB"/>
              <a:pPr/>
              <a:t>59</a:t>
            </a:fld>
            <a:endParaRPr lang="en-GB"/>
          </a:p>
        </p:txBody>
      </p:sp>
      <p:sp>
        <p:nvSpPr>
          <p:cNvPr id="4720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2F88D-68CF-4268-8229-C6F632205D94}" type="slidenum">
              <a:rPr lang="en-GB"/>
              <a:pPr/>
              <a:t>60</a:t>
            </a:fld>
            <a:endParaRPr lang="en-GB"/>
          </a:p>
        </p:txBody>
      </p:sp>
      <p:sp>
        <p:nvSpPr>
          <p:cNvPr id="4741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725DB1-5C1E-4AE9-A970-E0951E4EC859}" type="slidenum">
              <a:rPr lang="en-GB"/>
              <a:pPr/>
              <a:t>63</a:t>
            </a:fld>
            <a:endParaRPr lang="en-GB"/>
          </a:p>
        </p:txBody>
      </p:sp>
      <p:sp>
        <p:nvSpPr>
          <p:cNvPr id="4782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Freeform 2"/>
          <p:cNvSpPr>
            <a:spLocks/>
          </p:cNvSpPr>
          <p:nvPr/>
        </p:nvSpPr>
        <p:spPr bwMode="blackWhite">
          <a:xfrm>
            <a:off x="20638" y="12700"/>
            <a:ext cx="8896350" cy="6780213"/>
          </a:xfrm>
          <a:custGeom>
            <a:avLst/>
            <a:gdLst/>
            <a:ahLst/>
            <a:cxnLst>
              <a:cxn ang="0">
                <a:pos x="2822" y="0"/>
              </a:cxn>
              <a:cxn ang="0">
                <a:pos x="0" y="975"/>
              </a:cxn>
              <a:cxn ang="0">
                <a:pos x="2169" y="3619"/>
              </a:cxn>
              <a:cxn ang="0">
                <a:pos x="3985" y="1125"/>
              </a:cxn>
              <a:cxn ang="0">
                <a:pos x="2822" y="0"/>
              </a:cxn>
              <a:cxn ang="0">
                <a:pos x="2822" y="0"/>
              </a:cxn>
            </a:cxnLst>
            <a:rect l="0" t="0" r="r" b="b"/>
            <a:pathLst>
              <a:path w="3985" h="3619">
                <a:moveTo>
                  <a:pt x="2822" y="0"/>
                </a:moveTo>
                <a:lnTo>
                  <a:pt x="0" y="975"/>
                </a:lnTo>
                <a:lnTo>
                  <a:pt x="2169" y="3619"/>
                </a:lnTo>
                <a:lnTo>
                  <a:pt x="3985" y="1125"/>
                </a:lnTo>
                <a:lnTo>
                  <a:pt x="2822" y="0"/>
                </a:lnTo>
                <a:lnTo>
                  <a:pt x="28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511300"/>
            <a:ext cx="6400800" cy="2273300"/>
          </a:xfrm>
          <a:effectLst>
            <a:outerShdw dist="45791" dir="2021404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3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9400" y="4051300"/>
            <a:ext cx="6032500" cy="1003300"/>
          </a:xfrm>
        </p:spPr>
        <p:txBody>
          <a:bodyPr/>
          <a:lstStyle>
            <a:lvl1pPr marL="0" indent="0" algn="ctr">
              <a:buFontTx/>
              <a:buNone/>
              <a:defRPr sz="28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93221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8B1B6E9-69F9-475F-BE4F-FF2405AE856D}" type="datetime1">
              <a:rPr lang="en-GB"/>
              <a:pPr/>
              <a:t>15/09/2011</a:t>
            </a:fld>
            <a:endParaRPr lang="en-US"/>
          </a:p>
        </p:txBody>
      </p:sp>
      <p:sp>
        <p:nvSpPr>
          <p:cNvPr id="393222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University of Colombo School of Computing 2006</a:t>
            </a:r>
          </a:p>
        </p:txBody>
      </p:sp>
      <p:sp>
        <p:nvSpPr>
          <p:cNvPr id="393223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BAE3410-8BF1-4B27-A0FC-D957E7A7B256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93224" name="Group 8"/>
          <p:cNvGrpSpPr>
            <a:grpSpLocks/>
          </p:cNvGrpSpPr>
          <p:nvPr/>
        </p:nvGrpSpPr>
        <p:grpSpPr bwMode="auto">
          <a:xfrm>
            <a:off x="195263" y="234950"/>
            <a:ext cx="3787775" cy="1778000"/>
            <a:chOff x="123" y="148"/>
            <a:chExt cx="2386" cy="1120"/>
          </a:xfrm>
        </p:grpSpPr>
        <p:sp>
          <p:nvSpPr>
            <p:cNvPr id="393225" name="Freeform 9"/>
            <p:cNvSpPr>
              <a:spLocks/>
            </p:cNvSpPr>
            <p:nvPr userDrawn="1"/>
          </p:nvSpPr>
          <p:spPr bwMode="auto">
            <a:xfrm>
              <a:off x="177" y="177"/>
              <a:ext cx="2250" cy="1017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3226" name="Freeform 10"/>
            <p:cNvSpPr>
              <a:spLocks/>
            </p:cNvSpPr>
            <p:nvPr userDrawn="1"/>
          </p:nvSpPr>
          <p:spPr bwMode="auto">
            <a:xfrm>
              <a:off x="166" y="261"/>
              <a:ext cx="2244" cy="100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3227" name="Freeform 11"/>
            <p:cNvSpPr>
              <a:spLocks/>
            </p:cNvSpPr>
            <p:nvPr userDrawn="1"/>
          </p:nvSpPr>
          <p:spPr bwMode="auto">
            <a:xfrm>
              <a:off x="474" y="344"/>
              <a:ext cx="1488" cy="919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3228" name="Group 12"/>
            <p:cNvGrpSpPr>
              <a:grpSpLocks/>
            </p:cNvGrpSpPr>
            <p:nvPr userDrawn="1"/>
          </p:nvGrpSpPr>
          <p:grpSpPr bwMode="auto">
            <a:xfrm>
              <a:off x="123" y="148"/>
              <a:ext cx="2386" cy="1081"/>
              <a:chOff x="123" y="148"/>
              <a:chExt cx="2386" cy="1081"/>
            </a:xfrm>
          </p:grpSpPr>
          <p:sp>
            <p:nvSpPr>
              <p:cNvPr id="393229" name="Freeform 13"/>
              <p:cNvSpPr>
                <a:spLocks/>
              </p:cNvSpPr>
              <p:nvPr userDrawn="1"/>
            </p:nvSpPr>
            <p:spPr bwMode="auto">
              <a:xfrm>
                <a:off x="2005" y="934"/>
                <a:ext cx="212" cy="214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230" name="Freeform 14"/>
              <p:cNvSpPr>
                <a:spLocks/>
              </p:cNvSpPr>
              <p:nvPr userDrawn="1"/>
            </p:nvSpPr>
            <p:spPr bwMode="auto">
              <a:xfrm>
                <a:off x="123" y="148"/>
                <a:ext cx="2386" cy="108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231" name="Freeform 15"/>
              <p:cNvSpPr>
                <a:spLocks/>
              </p:cNvSpPr>
              <p:nvPr userDrawn="1"/>
            </p:nvSpPr>
            <p:spPr bwMode="auto">
              <a:xfrm>
                <a:off x="324" y="158"/>
                <a:ext cx="1686" cy="614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232" name="Freeform 16"/>
              <p:cNvSpPr>
                <a:spLocks/>
              </p:cNvSpPr>
              <p:nvPr userDrawn="1"/>
            </p:nvSpPr>
            <p:spPr bwMode="auto">
              <a:xfrm>
                <a:off x="409" y="251"/>
                <a:ext cx="227" cy="410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233" name="Freeform 17"/>
              <p:cNvSpPr>
                <a:spLocks/>
              </p:cNvSpPr>
              <p:nvPr userDrawn="1"/>
            </p:nvSpPr>
            <p:spPr bwMode="auto">
              <a:xfrm>
                <a:off x="846" y="536"/>
                <a:ext cx="691" cy="36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93234" name="Group 18"/>
          <p:cNvGrpSpPr>
            <a:grpSpLocks/>
          </p:cNvGrpSpPr>
          <p:nvPr/>
        </p:nvGrpSpPr>
        <p:grpSpPr bwMode="auto">
          <a:xfrm>
            <a:off x="7915275" y="4368800"/>
            <a:ext cx="742950" cy="1058863"/>
            <a:chOff x="4986" y="2752"/>
            <a:chExt cx="468" cy="667"/>
          </a:xfrm>
        </p:grpSpPr>
        <p:sp>
          <p:nvSpPr>
            <p:cNvPr id="393235" name="Freeform 19"/>
            <p:cNvSpPr>
              <a:spLocks/>
            </p:cNvSpPr>
            <p:nvPr userDrawn="1"/>
          </p:nvSpPr>
          <p:spPr bwMode="auto">
            <a:xfrm rot="7320404">
              <a:off x="4909" y="2936"/>
              <a:ext cx="629" cy="293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3236" name="Freeform 20"/>
            <p:cNvSpPr>
              <a:spLocks/>
            </p:cNvSpPr>
            <p:nvPr userDrawn="1"/>
          </p:nvSpPr>
          <p:spPr bwMode="auto">
            <a:xfrm rot="7320404">
              <a:off x="4893" y="2923"/>
              <a:ext cx="627" cy="290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3237" name="Freeform 21"/>
            <p:cNvSpPr>
              <a:spLocks/>
            </p:cNvSpPr>
            <p:nvPr userDrawn="1"/>
          </p:nvSpPr>
          <p:spPr bwMode="auto">
            <a:xfrm rot="7320404">
              <a:off x="5000" y="2912"/>
              <a:ext cx="416" cy="265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3238" name="Group 22"/>
            <p:cNvGrpSpPr>
              <a:grpSpLocks/>
            </p:cNvGrpSpPr>
            <p:nvPr userDrawn="1"/>
          </p:nvGrpSpPr>
          <p:grpSpPr bwMode="auto">
            <a:xfrm>
              <a:off x="4986" y="2752"/>
              <a:ext cx="468" cy="667"/>
              <a:chOff x="4986" y="2752"/>
              <a:chExt cx="468" cy="667"/>
            </a:xfrm>
          </p:grpSpPr>
          <p:sp>
            <p:nvSpPr>
              <p:cNvPr id="393239" name="Freeform 23"/>
              <p:cNvSpPr>
                <a:spLocks/>
              </p:cNvSpPr>
              <p:nvPr userDrawn="1"/>
            </p:nvSpPr>
            <p:spPr bwMode="auto">
              <a:xfrm rot="7320404">
                <a:off x="4987" y="3190"/>
                <a:ext cx="59" cy="61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240" name="Freeform 24"/>
              <p:cNvSpPr>
                <a:spLocks/>
              </p:cNvSpPr>
              <p:nvPr userDrawn="1"/>
            </p:nvSpPr>
            <p:spPr bwMode="auto">
              <a:xfrm rot="7320404">
                <a:off x="4887" y="2930"/>
                <a:ext cx="667" cy="31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241" name="Freeform 25"/>
              <p:cNvSpPr>
                <a:spLocks/>
              </p:cNvSpPr>
              <p:nvPr userDrawn="1"/>
            </p:nvSpPr>
            <p:spPr bwMode="auto">
              <a:xfrm rot="7320404">
                <a:off x="5062" y="2997"/>
                <a:ext cx="472" cy="176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242" name="Freeform 26"/>
              <p:cNvSpPr>
                <a:spLocks/>
              </p:cNvSpPr>
              <p:nvPr userDrawn="1"/>
            </p:nvSpPr>
            <p:spPr bwMode="auto">
              <a:xfrm rot="7320404">
                <a:off x="5363" y="2874"/>
                <a:ext cx="63" cy="118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243" name="Freeform 27"/>
              <p:cNvSpPr>
                <a:spLocks/>
              </p:cNvSpPr>
              <p:nvPr userDrawn="1"/>
            </p:nvSpPr>
            <p:spPr bwMode="auto">
              <a:xfrm rot="7320404">
                <a:off x="5136" y="3000"/>
                <a:ext cx="193" cy="10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93244" name="Freeform 28"/>
          <p:cNvSpPr>
            <a:spLocks/>
          </p:cNvSpPr>
          <p:nvPr/>
        </p:nvSpPr>
        <p:spPr bwMode="auto">
          <a:xfrm>
            <a:off x="901700" y="5054600"/>
            <a:ext cx="6807200" cy="728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256"/>
              </a:cxn>
              <a:cxn ang="0">
                <a:pos x="1560" y="144"/>
              </a:cxn>
              <a:cxn ang="0">
                <a:pos x="1856" y="376"/>
              </a:cxn>
              <a:cxn ang="0">
                <a:pos x="2344" y="152"/>
              </a:cxn>
              <a:cxn ang="0">
                <a:pos x="3536" y="456"/>
              </a:cxn>
              <a:cxn ang="0">
                <a:pos x="4288" y="136"/>
              </a:cxn>
            </a:cxnLst>
            <a:rect l="0" t="0" r="r" b="b"/>
            <a:pathLst>
              <a:path w="4288" h="459">
                <a:moveTo>
                  <a:pt x="0" y="0"/>
                </a:moveTo>
                <a:cubicBezTo>
                  <a:pt x="136" y="43"/>
                  <a:pt x="556" y="232"/>
                  <a:pt x="816" y="256"/>
                </a:cubicBezTo>
                <a:cubicBezTo>
                  <a:pt x="1076" y="280"/>
                  <a:pt x="1387" y="124"/>
                  <a:pt x="1560" y="144"/>
                </a:cubicBezTo>
                <a:cubicBezTo>
                  <a:pt x="1733" y="164"/>
                  <a:pt x="1725" y="375"/>
                  <a:pt x="1856" y="376"/>
                </a:cubicBezTo>
                <a:cubicBezTo>
                  <a:pt x="1987" y="377"/>
                  <a:pt x="2064" y="139"/>
                  <a:pt x="2344" y="152"/>
                </a:cubicBezTo>
                <a:cubicBezTo>
                  <a:pt x="2624" y="165"/>
                  <a:pt x="3212" y="459"/>
                  <a:pt x="3536" y="456"/>
                </a:cubicBezTo>
                <a:cubicBezTo>
                  <a:pt x="3860" y="453"/>
                  <a:pt x="4165" y="188"/>
                  <a:pt x="4288" y="136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3245" name="Freeform 29"/>
          <p:cNvSpPr>
            <a:spLocks/>
          </p:cNvSpPr>
          <p:nvPr/>
        </p:nvSpPr>
        <p:spPr bwMode="auto">
          <a:xfrm>
            <a:off x="4076700" y="1930400"/>
            <a:ext cx="889000" cy="381000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280" y="144"/>
              </a:cxn>
              <a:cxn ang="0">
                <a:pos x="448" y="16"/>
              </a:cxn>
              <a:cxn ang="0">
                <a:pos x="560" y="240"/>
              </a:cxn>
            </a:cxnLst>
            <a:rect l="0" t="0" r="r" b="b"/>
            <a:pathLst>
              <a:path w="560" h="240">
                <a:moveTo>
                  <a:pt x="0" y="32"/>
                </a:moveTo>
                <a:cubicBezTo>
                  <a:pt x="102" y="89"/>
                  <a:pt x="205" y="147"/>
                  <a:pt x="280" y="144"/>
                </a:cubicBezTo>
                <a:cubicBezTo>
                  <a:pt x="355" y="141"/>
                  <a:pt x="401" y="0"/>
                  <a:pt x="448" y="16"/>
                </a:cubicBezTo>
                <a:cubicBezTo>
                  <a:pt x="495" y="32"/>
                  <a:pt x="541" y="201"/>
                  <a:pt x="560" y="240"/>
                </a:cubicBezTo>
              </a:path>
            </a:pathLst>
          </a:custGeom>
          <a:noFill/>
          <a:ln w="114300" cmpd="sng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839B09-E82A-43D5-BB1E-717F0CC1EC4B}" type="datetime1">
              <a:rPr lang="en-GB"/>
              <a:pPr/>
              <a:t>15/09/2011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University of Colombo School of Computing 2006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80A924-01B7-4657-9366-D7B228B7C5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1750" y="152400"/>
            <a:ext cx="200025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584835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52AECE-B146-43F2-83C5-1C3C2358BA72}" type="datetime1">
              <a:rPr lang="en-GB"/>
              <a:pPr/>
              <a:t>15/09/2011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University of Colombo School of Computing 2006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5342E-7AB5-4F19-A3F4-8E60CC3E9A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1600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381000" y="1828800"/>
            <a:ext cx="3924300" cy="43434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57700" y="1828800"/>
            <a:ext cx="39243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4A4DF6A-D071-4F5E-8A87-BC6AC4D8EBA4}" type="datetime1">
              <a:rPr lang="en-GB"/>
              <a:pPr/>
              <a:t>15/09/2011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56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University of Colombo School of Computing 2006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183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3731427-2929-46E3-82B8-D438A7AA20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1600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828800"/>
            <a:ext cx="39243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457700" y="1828800"/>
            <a:ext cx="3924300" cy="43434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1903003-AC0E-4267-A194-552236A9E16A}" type="datetime1">
              <a:rPr lang="en-GB"/>
              <a:pPr/>
              <a:t>15/09/2011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56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University of Colombo School of Computing 2006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183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A26405B-0B5C-4853-9005-569D2CAE9B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81000" y="152400"/>
            <a:ext cx="8001000" cy="601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371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3690AA9-BADE-4BE0-B3FC-22C290CB68D8}" type="datetime1">
              <a:rPr lang="en-GB"/>
              <a:pPr/>
              <a:t>15/09/2011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56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University of Colombo School of Computing 2006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183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DB7E1BD-20BB-4F45-8BDA-7A9160E4C3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201319-479C-4060-A383-6AF78AE33038}" type="datetime1">
              <a:rPr lang="en-GB"/>
              <a:pPr/>
              <a:t>15/09/2011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University of Colombo School of Computing 2006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911938-323A-4E9F-A260-FE5180B74C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67477E-9A87-49C2-9F58-A608CEEA134F}" type="datetime1">
              <a:rPr lang="en-GB"/>
              <a:pPr/>
              <a:t>15/09/2011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University of Colombo School of Computing 2006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B39472-E691-42C8-9810-6512D72CD8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39243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57700" y="1828800"/>
            <a:ext cx="39243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EE01BB-5DD2-4268-9DA6-F28DF4724A2C}" type="datetime1">
              <a:rPr lang="en-GB"/>
              <a:pPr/>
              <a:t>15/09/2011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University of Colombo School of Computing 2006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03C84E-2C01-4E0E-99BC-436E6CEEC4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3CD30D-DF22-406B-B8CF-41E3103D9CF6}" type="datetime1">
              <a:rPr lang="en-GB"/>
              <a:pPr/>
              <a:t>15/09/2011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University of Colombo School of Computing 2006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0DEAEC-390B-43B4-A8E4-59A3B1DBC87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94D748-2424-48B6-BC36-C9975874824B}" type="datetime1">
              <a:rPr lang="en-GB"/>
              <a:pPr/>
              <a:t>15/09/2011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University of Colombo School of Computing 2006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9CAF16-3BA5-4793-A36E-208AF44EC5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E8F503-B11C-4E50-AFA2-E1E3DA750010}" type="datetime1">
              <a:rPr lang="en-GB"/>
              <a:pPr/>
              <a:t>15/09/2011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University of Colombo School of Computing 2006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6A911B-482F-4141-BEAE-EAC4CAEFB4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35068F-6554-4078-9471-698368943960}" type="datetime1">
              <a:rPr lang="en-GB"/>
              <a:pPr/>
              <a:t>15/09/2011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University of Colombo School of Computing 2006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EE00F9-57E3-49F1-AEC1-7961FF5EDB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465CFF-9698-4719-8D1D-A2EFF0D66874}" type="datetime1">
              <a:rPr lang="en-GB"/>
              <a:pPr/>
              <a:t>15/09/2011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University of Colombo School of Computing 2006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7E5EBF-A19F-4605-86BD-BE836A2EB8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68707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921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001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9219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04D36C67-5934-4825-AC79-443464A8D0B3}" type="datetime1">
              <a:rPr lang="en-GB"/>
              <a:pPr/>
              <a:t>15/09/2011</a:t>
            </a:fld>
            <a:endParaRPr lang="en-US"/>
          </a:p>
        </p:txBody>
      </p:sp>
      <p:sp>
        <p:nvSpPr>
          <p:cNvPr id="39219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56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r>
              <a:rPr lang="en-US"/>
              <a:t>University of Colombo School of Computing 2006</a:t>
            </a:r>
          </a:p>
        </p:txBody>
      </p:sp>
      <p:sp>
        <p:nvSpPr>
          <p:cNvPr id="3921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F0E36A6E-D9EF-483D-8067-3E15EE9A619E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92202" name="Group 10"/>
          <p:cNvGrpSpPr>
            <a:grpSpLocks/>
          </p:cNvGrpSpPr>
          <p:nvPr/>
        </p:nvGrpSpPr>
        <p:grpSpPr bwMode="auto">
          <a:xfrm>
            <a:off x="7938" y="6248400"/>
            <a:ext cx="982662" cy="538163"/>
            <a:chOff x="5" y="3490"/>
            <a:chExt cx="1124" cy="785"/>
          </a:xfrm>
        </p:grpSpPr>
        <p:sp>
          <p:nvSpPr>
            <p:cNvPr id="392203" name="Freeform 11"/>
            <p:cNvSpPr>
              <a:spLocks/>
            </p:cNvSpPr>
            <p:nvPr userDrawn="1"/>
          </p:nvSpPr>
          <p:spPr bwMode="auto">
            <a:xfrm>
              <a:off x="24" y="3505"/>
              <a:ext cx="1089" cy="649"/>
            </a:xfrm>
            <a:custGeom>
              <a:avLst/>
              <a:gdLst/>
              <a:ahLst/>
              <a:cxnLst>
                <a:cxn ang="0">
                  <a:pos x="1587" y="1260"/>
                </a:cxn>
                <a:cxn ang="0">
                  <a:pos x="1420" y="1106"/>
                </a:cxn>
                <a:cxn ang="0">
                  <a:pos x="1331" y="477"/>
                </a:cxn>
                <a:cxn ang="0">
                  <a:pos x="2139" y="330"/>
                </a:cxn>
                <a:cxn ang="0">
                  <a:pos x="2177" y="203"/>
                </a:cxn>
                <a:cxn ang="0">
                  <a:pos x="2099" y="100"/>
                </a:cxn>
                <a:cxn ang="0">
                  <a:pos x="1276" y="211"/>
                </a:cxn>
                <a:cxn ang="0">
                  <a:pos x="1219" y="32"/>
                </a:cxn>
                <a:cxn ang="0">
                  <a:pos x="1085" y="0"/>
                </a:cxn>
                <a:cxn ang="0">
                  <a:pos x="958" y="28"/>
                </a:cxn>
                <a:cxn ang="0">
                  <a:pos x="888" y="106"/>
                </a:cxn>
                <a:cxn ang="0">
                  <a:pos x="937" y="285"/>
                </a:cxn>
                <a:cxn ang="0">
                  <a:pos x="660" y="441"/>
                </a:cxn>
                <a:cxn ang="0">
                  <a:pos x="983" y="473"/>
                </a:cxn>
                <a:cxn ang="0">
                  <a:pos x="1112" y="889"/>
                </a:cxn>
                <a:cxn ang="0">
                  <a:pos x="141" y="469"/>
                </a:cxn>
                <a:cxn ang="0">
                  <a:pos x="46" y="509"/>
                </a:cxn>
                <a:cxn ang="0">
                  <a:pos x="0" y="636"/>
                </a:cxn>
                <a:cxn ang="0">
                  <a:pos x="55" y="779"/>
                </a:cxn>
                <a:cxn ang="0">
                  <a:pos x="1139" y="1288"/>
                </a:cxn>
                <a:cxn ang="0">
                  <a:pos x="1378" y="1256"/>
                </a:cxn>
                <a:cxn ang="0">
                  <a:pos x="1570" y="1298"/>
                </a:cxn>
                <a:cxn ang="0">
                  <a:pos x="1587" y="1260"/>
                </a:cxn>
                <a:cxn ang="0">
                  <a:pos x="1587" y="1260"/>
                </a:cxn>
              </a:cxnLst>
              <a:rect l="0" t="0" r="r" b="b"/>
              <a:pathLst>
                <a:path w="2177" h="1298">
                  <a:moveTo>
                    <a:pt x="1587" y="1260"/>
                  </a:moveTo>
                  <a:lnTo>
                    <a:pt x="1420" y="1106"/>
                  </a:lnTo>
                  <a:lnTo>
                    <a:pt x="1331" y="477"/>
                  </a:lnTo>
                  <a:lnTo>
                    <a:pt x="2139" y="330"/>
                  </a:lnTo>
                  <a:lnTo>
                    <a:pt x="2177" y="203"/>
                  </a:lnTo>
                  <a:lnTo>
                    <a:pt x="2099" y="100"/>
                  </a:lnTo>
                  <a:lnTo>
                    <a:pt x="1276" y="211"/>
                  </a:lnTo>
                  <a:lnTo>
                    <a:pt x="1219" y="32"/>
                  </a:lnTo>
                  <a:lnTo>
                    <a:pt x="1085" y="0"/>
                  </a:lnTo>
                  <a:lnTo>
                    <a:pt x="958" y="28"/>
                  </a:lnTo>
                  <a:lnTo>
                    <a:pt x="888" y="106"/>
                  </a:lnTo>
                  <a:lnTo>
                    <a:pt x="937" y="285"/>
                  </a:lnTo>
                  <a:lnTo>
                    <a:pt x="660" y="441"/>
                  </a:lnTo>
                  <a:lnTo>
                    <a:pt x="983" y="473"/>
                  </a:lnTo>
                  <a:lnTo>
                    <a:pt x="1112" y="889"/>
                  </a:lnTo>
                  <a:lnTo>
                    <a:pt x="141" y="469"/>
                  </a:lnTo>
                  <a:lnTo>
                    <a:pt x="46" y="509"/>
                  </a:lnTo>
                  <a:lnTo>
                    <a:pt x="0" y="636"/>
                  </a:lnTo>
                  <a:lnTo>
                    <a:pt x="55" y="779"/>
                  </a:lnTo>
                  <a:lnTo>
                    <a:pt x="1139" y="1288"/>
                  </a:lnTo>
                  <a:lnTo>
                    <a:pt x="1378" y="1256"/>
                  </a:lnTo>
                  <a:lnTo>
                    <a:pt x="1570" y="1298"/>
                  </a:lnTo>
                  <a:lnTo>
                    <a:pt x="1587" y="1260"/>
                  </a:lnTo>
                  <a:lnTo>
                    <a:pt x="1587" y="1260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204" name="Freeform 12"/>
            <p:cNvSpPr>
              <a:spLocks/>
            </p:cNvSpPr>
            <p:nvPr userDrawn="1"/>
          </p:nvSpPr>
          <p:spPr bwMode="auto">
            <a:xfrm>
              <a:off x="1022" y="3582"/>
              <a:ext cx="71" cy="129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20" y="0"/>
                </a:cxn>
                <a:cxn ang="0">
                  <a:pos x="143" y="233"/>
                </a:cxn>
                <a:cxn ang="0">
                  <a:pos x="8" y="258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143" h="258">
                  <a:moveTo>
                    <a:pt x="0" y="7"/>
                  </a:moveTo>
                  <a:lnTo>
                    <a:pt x="120" y="0"/>
                  </a:lnTo>
                  <a:lnTo>
                    <a:pt x="143" y="233"/>
                  </a:lnTo>
                  <a:lnTo>
                    <a:pt x="8" y="258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205" name="Freeform 13"/>
            <p:cNvSpPr>
              <a:spLocks/>
            </p:cNvSpPr>
            <p:nvPr userDrawn="1"/>
          </p:nvSpPr>
          <p:spPr bwMode="auto">
            <a:xfrm>
              <a:off x="20" y="3774"/>
              <a:ext cx="792" cy="410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206" name="Freeform 14"/>
            <p:cNvSpPr>
              <a:spLocks/>
            </p:cNvSpPr>
            <p:nvPr userDrawn="1"/>
          </p:nvSpPr>
          <p:spPr bwMode="auto">
            <a:xfrm>
              <a:off x="129" y="3808"/>
              <a:ext cx="525" cy="374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207" name="Freeform 15"/>
            <p:cNvSpPr>
              <a:spLocks/>
            </p:cNvSpPr>
            <p:nvPr userDrawn="1"/>
          </p:nvSpPr>
          <p:spPr bwMode="auto">
            <a:xfrm>
              <a:off x="485" y="3532"/>
              <a:ext cx="135" cy="121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160" y="0"/>
                </a:cxn>
                <a:cxn ang="0">
                  <a:pos x="251" y="36"/>
                </a:cxn>
                <a:cxn ang="0">
                  <a:pos x="272" y="139"/>
                </a:cxn>
                <a:cxn ang="0">
                  <a:pos x="164" y="146"/>
                </a:cxn>
                <a:cxn ang="0">
                  <a:pos x="32" y="241"/>
                </a:cxn>
                <a:cxn ang="0">
                  <a:pos x="0" y="28"/>
                </a:cxn>
                <a:cxn ang="0">
                  <a:pos x="0" y="28"/>
                </a:cxn>
              </a:cxnLst>
              <a:rect l="0" t="0" r="r" b="b"/>
              <a:pathLst>
                <a:path w="272" h="241">
                  <a:moveTo>
                    <a:pt x="0" y="28"/>
                  </a:moveTo>
                  <a:lnTo>
                    <a:pt x="160" y="0"/>
                  </a:lnTo>
                  <a:lnTo>
                    <a:pt x="251" y="36"/>
                  </a:lnTo>
                  <a:lnTo>
                    <a:pt x="272" y="139"/>
                  </a:lnTo>
                  <a:lnTo>
                    <a:pt x="164" y="146"/>
                  </a:lnTo>
                  <a:lnTo>
                    <a:pt x="32" y="241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208" name="Freeform 16"/>
            <p:cNvSpPr>
              <a:spLocks/>
            </p:cNvSpPr>
            <p:nvPr userDrawn="1"/>
          </p:nvSpPr>
          <p:spPr bwMode="auto">
            <a:xfrm>
              <a:off x="641" y="4163"/>
              <a:ext cx="76" cy="112"/>
            </a:xfrm>
            <a:custGeom>
              <a:avLst/>
              <a:gdLst/>
              <a:ahLst/>
              <a:cxnLst>
                <a:cxn ang="0">
                  <a:pos x="152" y="4"/>
                </a:cxn>
                <a:cxn ang="0">
                  <a:pos x="152" y="224"/>
                </a:cxn>
                <a:cxn ang="0">
                  <a:pos x="0" y="8"/>
                </a:cxn>
                <a:cxn ang="0">
                  <a:pos x="72" y="0"/>
                </a:cxn>
                <a:cxn ang="0">
                  <a:pos x="152" y="4"/>
                </a:cxn>
                <a:cxn ang="0">
                  <a:pos x="152" y="4"/>
                </a:cxn>
              </a:cxnLst>
              <a:rect l="0" t="0" r="r" b="b"/>
              <a:pathLst>
                <a:path w="152" h="224">
                  <a:moveTo>
                    <a:pt x="152" y="4"/>
                  </a:moveTo>
                  <a:lnTo>
                    <a:pt x="152" y="224"/>
                  </a:lnTo>
                  <a:lnTo>
                    <a:pt x="0" y="8"/>
                  </a:lnTo>
                  <a:lnTo>
                    <a:pt x="72" y="0"/>
                  </a:lnTo>
                  <a:lnTo>
                    <a:pt x="152" y="4"/>
                  </a:lnTo>
                  <a:lnTo>
                    <a:pt x="152" y="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209" name="Freeform 17"/>
            <p:cNvSpPr>
              <a:spLocks/>
            </p:cNvSpPr>
            <p:nvPr userDrawn="1"/>
          </p:nvSpPr>
          <p:spPr bwMode="auto">
            <a:xfrm>
              <a:off x="504" y="3607"/>
              <a:ext cx="193" cy="383"/>
            </a:xfrm>
            <a:custGeom>
              <a:avLst/>
              <a:gdLst/>
              <a:ahLst/>
              <a:cxnLst>
                <a:cxn ang="0">
                  <a:pos x="0" y="80"/>
                </a:cxn>
                <a:cxn ang="0">
                  <a:pos x="87" y="0"/>
                </a:cxn>
                <a:cxn ang="0">
                  <a:pos x="232" y="6"/>
                </a:cxn>
                <a:cxn ang="0">
                  <a:pos x="386" y="764"/>
                </a:cxn>
                <a:cxn ang="0">
                  <a:pos x="279" y="720"/>
                </a:cxn>
                <a:cxn ang="0">
                  <a:pos x="152" y="677"/>
                </a:cxn>
                <a:cxn ang="0">
                  <a:pos x="0" y="80"/>
                </a:cxn>
                <a:cxn ang="0">
                  <a:pos x="0" y="80"/>
                </a:cxn>
              </a:cxnLst>
              <a:rect l="0" t="0" r="r" b="b"/>
              <a:pathLst>
                <a:path w="386" h="764">
                  <a:moveTo>
                    <a:pt x="0" y="80"/>
                  </a:moveTo>
                  <a:lnTo>
                    <a:pt x="87" y="0"/>
                  </a:lnTo>
                  <a:lnTo>
                    <a:pt x="232" y="6"/>
                  </a:lnTo>
                  <a:lnTo>
                    <a:pt x="386" y="764"/>
                  </a:lnTo>
                  <a:lnTo>
                    <a:pt x="279" y="720"/>
                  </a:lnTo>
                  <a:lnTo>
                    <a:pt x="152" y="677"/>
                  </a:lnTo>
                  <a:lnTo>
                    <a:pt x="0" y="8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210" name="Freeform 18"/>
            <p:cNvSpPr>
              <a:spLocks/>
            </p:cNvSpPr>
            <p:nvPr userDrawn="1"/>
          </p:nvSpPr>
          <p:spPr bwMode="auto">
            <a:xfrm>
              <a:off x="668" y="3590"/>
              <a:ext cx="364" cy="174"/>
            </a:xfrm>
            <a:custGeom>
              <a:avLst/>
              <a:gdLst/>
              <a:ahLst/>
              <a:cxnLst>
                <a:cxn ang="0">
                  <a:pos x="692" y="0"/>
                </a:cxn>
                <a:cxn ang="0">
                  <a:pos x="0" y="106"/>
                </a:cxn>
                <a:cxn ang="0">
                  <a:pos x="28" y="348"/>
                </a:cxn>
                <a:cxn ang="0">
                  <a:pos x="715" y="237"/>
                </a:cxn>
                <a:cxn ang="0">
                  <a:pos x="728" y="43"/>
                </a:cxn>
                <a:cxn ang="0">
                  <a:pos x="692" y="0"/>
                </a:cxn>
                <a:cxn ang="0">
                  <a:pos x="692" y="0"/>
                </a:cxn>
              </a:cxnLst>
              <a:rect l="0" t="0" r="r" b="b"/>
              <a:pathLst>
                <a:path w="728" h="348">
                  <a:moveTo>
                    <a:pt x="692" y="0"/>
                  </a:moveTo>
                  <a:lnTo>
                    <a:pt x="0" y="106"/>
                  </a:lnTo>
                  <a:lnTo>
                    <a:pt x="28" y="348"/>
                  </a:lnTo>
                  <a:lnTo>
                    <a:pt x="715" y="237"/>
                  </a:lnTo>
                  <a:lnTo>
                    <a:pt x="728" y="43"/>
                  </a:lnTo>
                  <a:lnTo>
                    <a:pt x="692" y="0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211" name="Freeform 19"/>
            <p:cNvSpPr>
              <a:spLocks/>
            </p:cNvSpPr>
            <p:nvPr userDrawn="1"/>
          </p:nvSpPr>
          <p:spPr bwMode="auto">
            <a:xfrm>
              <a:off x="347" y="3693"/>
              <a:ext cx="156" cy="67"/>
            </a:xfrm>
            <a:custGeom>
              <a:avLst/>
              <a:gdLst/>
              <a:ahLst/>
              <a:cxnLst>
                <a:cxn ang="0">
                  <a:pos x="272" y="0"/>
                </a:cxn>
                <a:cxn ang="0">
                  <a:pos x="0" y="78"/>
                </a:cxn>
                <a:cxn ang="0">
                  <a:pos x="312" y="135"/>
                </a:cxn>
                <a:cxn ang="0">
                  <a:pos x="272" y="0"/>
                </a:cxn>
                <a:cxn ang="0">
                  <a:pos x="272" y="0"/>
                </a:cxn>
              </a:cxnLst>
              <a:rect l="0" t="0" r="r" b="b"/>
              <a:pathLst>
                <a:path w="312" h="135">
                  <a:moveTo>
                    <a:pt x="272" y="0"/>
                  </a:moveTo>
                  <a:lnTo>
                    <a:pt x="0" y="78"/>
                  </a:lnTo>
                  <a:lnTo>
                    <a:pt x="312" y="135"/>
                  </a:lnTo>
                  <a:lnTo>
                    <a:pt x="272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2212" name="Group 20"/>
            <p:cNvGrpSpPr>
              <a:grpSpLocks/>
            </p:cNvGrpSpPr>
            <p:nvPr userDrawn="1"/>
          </p:nvGrpSpPr>
          <p:grpSpPr bwMode="auto">
            <a:xfrm>
              <a:off x="5" y="3490"/>
              <a:ext cx="1124" cy="780"/>
              <a:chOff x="5" y="3490"/>
              <a:chExt cx="1124" cy="780"/>
            </a:xfrm>
          </p:grpSpPr>
          <p:grpSp>
            <p:nvGrpSpPr>
              <p:cNvPr id="392213" name="Group 21"/>
              <p:cNvGrpSpPr>
                <a:grpSpLocks/>
              </p:cNvGrpSpPr>
              <p:nvPr userDrawn="1"/>
            </p:nvGrpSpPr>
            <p:grpSpPr bwMode="auto">
              <a:xfrm>
                <a:off x="499" y="3562"/>
                <a:ext cx="548" cy="708"/>
                <a:chOff x="499" y="3562"/>
                <a:chExt cx="548" cy="708"/>
              </a:xfrm>
            </p:grpSpPr>
            <p:sp>
              <p:nvSpPr>
                <p:cNvPr id="392214" name="Freeform 22"/>
                <p:cNvSpPr>
                  <a:spLocks/>
                </p:cNvSpPr>
                <p:nvPr userDrawn="1"/>
              </p:nvSpPr>
              <p:spPr bwMode="auto">
                <a:xfrm>
                  <a:off x="499" y="3587"/>
                  <a:ext cx="157" cy="87"/>
                </a:xfrm>
                <a:custGeom>
                  <a:avLst/>
                  <a:gdLst/>
                  <a:ahLst/>
                  <a:cxnLst>
                    <a:cxn ang="0">
                      <a:pos x="0" y="107"/>
                    </a:cxn>
                    <a:cxn ang="0">
                      <a:pos x="114" y="10"/>
                    </a:cxn>
                    <a:cxn ang="0">
                      <a:pos x="213" y="0"/>
                    </a:cxn>
                    <a:cxn ang="0">
                      <a:pos x="292" y="27"/>
                    </a:cxn>
                    <a:cxn ang="0">
                      <a:pos x="313" y="91"/>
                    </a:cxn>
                    <a:cxn ang="0">
                      <a:pos x="167" y="67"/>
                    </a:cxn>
                    <a:cxn ang="0">
                      <a:pos x="74" y="101"/>
                    </a:cxn>
                    <a:cxn ang="0">
                      <a:pos x="13" y="175"/>
                    </a:cxn>
                    <a:cxn ang="0">
                      <a:pos x="0" y="107"/>
                    </a:cxn>
                    <a:cxn ang="0">
                      <a:pos x="0" y="107"/>
                    </a:cxn>
                  </a:cxnLst>
                  <a:rect l="0" t="0" r="r" b="b"/>
                  <a:pathLst>
                    <a:path w="313" h="175">
                      <a:moveTo>
                        <a:pt x="0" y="107"/>
                      </a:moveTo>
                      <a:lnTo>
                        <a:pt x="114" y="10"/>
                      </a:lnTo>
                      <a:lnTo>
                        <a:pt x="213" y="0"/>
                      </a:lnTo>
                      <a:lnTo>
                        <a:pt x="292" y="27"/>
                      </a:lnTo>
                      <a:lnTo>
                        <a:pt x="313" y="91"/>
                      </a:lnTo>
                      <a:lnTo>
                        <a:pt x="167" y="67"/>
                      </a:lnTo>
                      <a:lnTo>
                        <a:pt x="74" y="101"/>
                      </a:lnTo>
                      <a:lnTo>
                        <a:pt x="13" y="175"/>
                      </a:lnTo>
                      <a:lnTo>
                        <a:pt x="0" y="107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2215" name="Freeform 23"/>
                <p:cNvSpPr>
                  <a:spLocks/>
                </p:cNvSpPr>
                <p:nvPr userDrawn="1"/>
              </p:nvSpPr>
              <p:spPr bwMode="auto">
                <a:xfrm>
                  <a:off x="636" y="4137"/>
                  <a:ext cx="115" cy="133"/>
                </a:xfrm>
                <a:custGeom>
                  <a:avLst/>
                  <a:gdLst/>
                  <a:ahLst/>
                  <a:cxnLst>
                    <a:cxn ang="0">
                      <a:pos x="0" y="40"/>
                    </a:cxn>
                    <a:cxn ang="0">
                      <a:pos x="160" y="266"/>
                    </a:cxn>
                    <a:cxn ang="0">
                      <a:pos x="230" y="251"/>
                    </a:cxn>
                    <a:cxn ang="0">
                      <a:pos x="223" y="17"/>
                    </a:cxn>
                    <a:cxn ang="0">
                      <a:pos x="166" y="0"/>
                    </a:cxn>
                    <a:cxn ang="0">
                      <a:pos x="179" y="197"/>
                    </a:cxn>
                    <a:cxn ang="0">
                      <a:pos x="71" y="4"/>
                    </a:cxn>
                    <a:cxn ang="0">
                      <a:pos x="0" y="40"/>
                    </a:cxn>
                    <a:cxn ang="0">
                      <a:pos x="0" y="40"/>
                    </a:cxn>
                  </a:cxnLst>
                  <a:rect l="0" t="0" r="r" b="b"/>
                  <a:pathLst>
                    <a:path w="230" h="266">
                      <a:moveTo>
                        <a:pt x="0" y="40"/>
                      </a:moveTo>
                      <a:lnTo>
                        <a:pt x="160" y="266"/>
                      </a:lnTo>
                      <a:lnTo>
                        <a:pt x="230" y="251"/>
                      </a:lnTo>
                      <a:lnTo>
                        <a:pt x="223" y="17"/>
                      </a:lnTo>
                      <a:lnTo>
                        <a:pt x="166" y="0"/>
                      </a:lnTo>
                      <a:lnTo>
                        <a:pt x="179" y="197"/>
                      </a:lnTo>
                      <a:lnTo>
                        <a:pt x="71" y="4"/>
                      </a:lnTo>
                      <a:lnTo>
                        <a:pt x="0" y="40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2216" name="Freeform 24"/>
                <p:cNvSpPr>
                  <a:spLocks/>
                </p:cNvSpPr>
                <p:nvPr userDrawn="1"/>
              </p:nvSpPr>
              <p:spPr bwMode="auto">
                <a:xfrm>
                  <a:off x="1004" y="3562"/>
                  <a:ext cx="43" cy="117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36" y="93"/>
                    </a:cxn>
                    <a:cxn ang="0">
                      <a:pos x="44" y="154"/>
                    </a:cxn>
                    <a:cxn ang="0">
                      <a:pos x="27" y="234"/>
                    </a:cxn>
                    <a:cxn ang="0">
                      <a:pos x="80" y="220"/>
                    </a:cxn>
                    <a:cxn ang="0">
                      <a:pos x="87" y="116"/>
                    </a:cxn>
                    <a:cxn ang="0">
                      <a:pos x="46" y="0"/>
                    </a:cxn>
                    <a:cxn ang="0">
                      <a:pos x="0" y="1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87" h="234">
                      <a:moveTo>
                        <a:pt x="0" y="19"/>
                      </a:moveTo>
                      <a:lnTo>
                        <a:pt x="36" y="93"/>
                      </a:lnTo>
                      <a:lnTo>
                        <a:pt x="44" y="154"/>
                      </a:lnTo>
                      <a:lnTo>
                        <a:pt x="27" y="234"/>
                      </a:lnTo>
                      <a:lnTo>
                        <a:pt x="80" y="220"/>
                      </a:lnTo>
                      <a:lnTo>
                        <a:pt x="87" y="116"/>
                      </a:lnTo>
                      <a:lnTo>
                        <a:pt x="46" y="0"/>
                      </a:lnTo>
                      <a:lnTo>
                        <a:pt x="0" y="1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2217" name="Freeform 25"/>
              <p:cNvSpPr>
                <a:spLocks/>
              </p:cNvSpPr>
              <p:nvPr userDrawn="1"/>
            </p:nvSpPr>
            <p:spPr bwMode="auto">
              <a:xfrm>
                <a:off x="76" y="3732"/>
                <a:ext cx="595" cy="250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218" name="Freeform 26"/>
              <p:cNvSpPr>
                <a:spLocks/>
              </p:cNvSpPr>
              <p:nvPr userDrawn="1"/>
            </p:nvSpPr>
            <p:spPr bwMode="auto">
              <a:xfrm>
                <a:off x="260" y="3886"/>
                <a:ext cx="244" cy="148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219" name="Freeform 27"/>
              <p:cNvSpPr>
                <a:spLocks/>
              </p:cNvSpPr>
              <p:nvPr userDrawn="1"/>
            </p:nvSpPr>
            <p:spPr bwMode="auto">
              <a:xfrm>
                <a:off x="565" y="3680"/>
                <a:ext cx="107" cy="23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91" y="25"/>
                  </a:cxn>
                  <a:cxn ang="0">
                    <a:pos x="80" y="192"/>
                  </a:cxn>
                  <a:cxn ang="0">
                    <a:pos x="106" y="327"/>
                  </a:cxn>
                  <a:cxn ang="0">
                    <a:pos x="213" y="451"/>
                  </a:cxn>
                  <a:cxn ang="0">
                    <a:pos x="97" y="478"/>
                  </a:cxn>
                  <a:cxn ang="0">
                    <a:pos x="30" y="344"/>
                  </a:cxn>
                  <a:cxn ang="0">
                    <a:pos x="0" y="57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213" h="478">
                    <a:moveTo>
                      <a:pt x="24" y="0"/>
                    </a:moveTo>
                    <a:lnTo>
                      <a:pt x="91" y="25"/>
                    </a:lnTo>
                    <a:lnTo>
                      <a:pt x="80" y="192"/>
                    </a:lnTo>
                    <a:lnTo>
                      <a:pt x="106" y="327"/>
                    </a:lnTo>
                    <a:lnTo>
                      <a:pt x="213" y="451"/>
                    </a:lnTo>
                    <a:lnTo>
                      <a:pt x="97" y="478"/>
                    </a:lnTo>
                    <a:lnTo>
                      <a:pt x="30" y="344"/>
                    </a:lnTo>
                    <a:lnTo>
                      <a:pt x="0" y="57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92220" name="Group 28"/>
              <p:cNvGrpSpPr>
                <a:grpSpLocks/>
              </p:cNvGrpSpPr>
              <p:nvPr userDrawn="1"/>
            </p:nvGrpSpPr>
            <p:grpSpPr bwMode="auto">
              <a:xfrm>
                <a:off x="5" y="3490"/>
                <a:ext cx="1124" cy="678"/>
                <a:chOff x="5" y="3490"/>
                <a:chExt cx="1124" cy="678"/>
              </a:xfrm>
            </p:grpSpPr>
            <p:sp>
              <p:nvSpPr>
                <p:cNvPr id="392221" name="Freeform 29"/>
                <p:cNvSpPr>
                  <a:spLocks/>
                </p:cNvSpPr>
                <p:nvPr userDrawn="1"/>
              </p:nvSpPr>
              <p:spPr bwMode="auto">
                <a:xfrm>
                  <a:off x="669" y="4048"/>
                  <a:ext cx="75" cy="87"/>
                </a:xfrm>
                <a:custGeom>
                  <a:avLst/>
                  <a:gdLst/>
                  <a:ahLst/>
                  <a:cxnLst>
                    <a:cxn ang="0">
                      <a:pos x="110" y="0"/>
                    </a:cxn>
                    <a:cxn ang="0">
                      <a:pos x="40" y="66"/>
                    </a:cxn>
                    <a:cxn ang="0">
                      <a:pos x="0" y="173"/>
                    </a:cxn>
                    <a:cxn ang="0">
                      <a:pos x="80" y="160"/>
                    </a:cxn>
                    <a:cxn ang="0">
                      <a:pos x="103" y="84"/>
                    </a:cxn>
                    <a:cxn ang="0">
                      <a:pos x="150" y="27"/>
                    </a:cxn>
                    <a:cxn ang="0">
                      <a:pos x="110" y="0"/>
                    </a:cxn>
                    <a:cxn ang="0">
                      <a:pos x="110" y="0"/>
                    </a:cxn>
                  </a:cxnLst>
                  <a:rect l="0" t="0" r="r" b="b"/>
                  <a:pathLst>
                    <a:path w="150" h="173">
                      <a:moveTo>
                        <a:pt x="110" y="0"/>
                      </a:moveTo>
                      <a:lnTo>
                        <a:pt x="40" y="66"/>
                      </a:lnTo>
                      <a:lnTo>
                        <a:pt x="0" y="173"/>
                      </a:lnTo>
                      <a:lnTo>
                        <a:pt x="80" y="160"/>
                      </a:lnTo>
                      <a:lnTo>
                        <a:pt x="103" y="84"/>
                      </a:lnTo>
                      <a:lnTo>
                        <a:pt x="150" y="27"/>
                      </a:lnTo>
                      <a:lnTo>
                        <a:pt x="110" y="0"/>
                      </a:lnTo>
                      <a:lnTo>
                        <a:pt x="11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2222" name="Freeform 30"/>
                <p:cNvSpPr>
                  <a:spLocks/>
                </p:cNvSpPr>
                <p:nvPr userDrawn="1"/>
              </p:nvSpPr>
              <p:spPr bwMode="auto">
                <a:xfrm>
                  <a:off x="5" y="3728"/>
                  <a:ext cx="842" cy="440"/>
                </a:xfrm>
                <a:custGeom>
                  <a:avLst/>
                  <a:gdLst/>
                  <a:ahLst/>
                  <a:cxnLst>
                    <a:cxn ang="0">
                      <a:pos x="156" y="0"/>
                    </a:cxn>
                    <a:cxn ang="0">
                      <a:pos x="63" y="52"/>
                    </a:cxn>
                    <a:cxn ang="0">
                      <a:pos x="0" y="208"/>
                    </a:cxn>
                    <a:cxn ang="0">
                      <a:pos x="67" y="358"/>
                    </a:cxn>
                    <a:cxn ang="0">
                      <a:pos x="1182" y="867"/>
                    </a:cxn>
                    <a:cxn ang="0">
                      <a:pos x="1422" y="835"/>
                    </a:cxn>
                    <a:cxn ang="0">
                      <a:pos x="1616" y="880"/>
                    </a:cxn>
                    <a:cxn ang="0">
                      <a:pos x="1684" y="808"/>
                    </a:cxn>
                    <a:cxn ang="0">
                      <a:pos x="1502" y="664"/>
                    </a:cxn>
                    <a:cxn ang="0">
                      <a:pos x="1428" y="512"/>
                    </a:cxn>
                    <a:cxn ang="0">
                      <a:pos x="1369" y="527"/>
                    </a:cxn>
                    <a:cxn ang="0">
                      <a:pos x="1439" y="664"/>
                    </a:cxn>
                    <a:cxn ang="0">
                      <a:pos x="1578" y="810"/>
                    </a:cxn>
                    <a:cxn ang="0">
                      <a:pos x="1413" y="787"/>
                    </a:cxn>
                    <a:cxn ang="0">
                      <a:pos x="1219" y="814"/>
                    </a:cxn>
                    <a:cxn ang="0">
                      <a:pos x="1255" y="650"/>
                    </a:cxn>
                    <a:cxn ang="0">
                      <a:pos x="1338" y="538"/>
                    </a:cxn>
                    <a:cxn ang="0">
                      <a:pos x="1241" y="552"/>
                    </a:cxn>
                    <a:cxn ang="0">
                      <a:pos x="1165" y="658"/>
                    </a:cxn>
                    <a:cxn ang="0">
                      <a:pos x="1139" y="791"/>
                    </a:cxn>
                    <a:cxn ang="0">
                      <a:pos x="107" y="310"/>
                    </a:cxn>
                    <a:cxn ang="0">
                      <a:pos x="80" y="215"/>
                    </a:cxn>
                    <a:cxn ang="0">
                      <a:pos x="103" y="95"/>
                    </a:cxn>
                    <a:cxn ang="0">
                      <a:pos x="217" y="0"/>
                    </a:cxn>
                    <a:cxn ang="0">
                      <a:pos x="156" y="0"/>
                    </a:cxn>
                    <a:cxn ang="0">
                      <a:pos x="156" y="0"/>
                    </a:cxn>
                  </a:cxnLst>
                  <a:rect l="0" t="0" r="r" b="b"/>
                  <a:pathLst>
                    <a:path w="1684" h="880">
                      <a:moveTo>
                        <a:pt x="156" y="0"/>
                      </a:moveTo>
                      <a:lnTo>
                        <a:pt x="63" y="52"/>
                      </a:lnTo>
                      <a:lnTo>
                        <a:pt x="0" y="208"/>
                      </a:lnTo>
                      <a:lnTo>
                        <a:pt x="67" y="358"/>
                      </a:lnTo>
                      <a:lnTo>
                        <a:pt x="1182" y="867"/>
                      </a:lnTo>
                      <a:lnTo>
                        <a:pt x="1422" y="835"/>
                      </a:lnTo>
                      <a:lnTo>
                        <a:pt x="1616" y="880"/>
                      </a:lnTo>
                      <a:lnTo>
                        <a:pt x="1684" y="808"/>
                      </a:lnTo>
                      <a:lnTo>
                        <a:pt x="1502" y="664"/>
                      </a:lnTo>
                      <a:lnTo>
                        <a:pt x="1428" y="512"/>
                      </a:lnTo>
                      <a:lnTo>
                        <a:pt x="1369" y="527"/>
                      </a:lnTo>
                      <a:lnTo>
                        <a:pt x="1439" y="664"/>
                      </a:lnTo>
                      <a:lnTo>
                        <a:pt x="1578" y="810"/>
                      </a:lnTo>
                      <a:lnTo>
                        <a:pt x="1413" y="787"/>
                      </a:lnTo>
                      <a:lnTo>
                        <a:pt x="1219" y="814"/>
                      </a:lnTo>
                      <a:lnTo>
                        <a:pt x="1255" y="650"/>
                      </a:lnTo>
                      <a:lnTo>
                        <a:pt x="1338" y="538"/>
                      </a:lnTo>
                      <a:lnTo>
                        <a:pt x="1241" y="552"/>
                      </a:lnTo>
                      <a:lnTo>
                        <a:pt x="1165" y="658"/>
                      </a:lnTo>
                      <a:lnTo>
                        <a:pt x="1139" y="791"/>
                      </a:lnTo>
                      <a:lnTo>
                        <a:pt x="107" y="310"/>
                      </a:lnTo>
                      <a:lnTo>
                        <a:pt x="80" y="215"/>
                      </a:lnTo>
                      <a:lnTo>
                        <a:pt x="103" y="95"/>
                      </a:lnTo>
                      <a:lnTo>
                        <a:pt x="217" y="0"/>
                      </a:lnTo>
                      <a:lnTo>
                        <a:pt x="156" y="0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2223" name="Freeform 31"/>
                <p:cNvSpPr>
                  <a:spLocks/>
                </p:cNvSpPr>
                <p:nvPr userDrawn="1"/>
              </p:nvSpPr>
              <p:spPr bwMode="auto">
                <a:xfrm>
                  <a:off x="106" y="3770"/>
                  <a:ext cx="80" cy="167"/>
                </a:xfrm>
                <a:custGeom>
                  <a:avLst/>
                  <a:gdLst/>
                  <a:ahLst/>
                  <a:cxnLst>
                    <a:cxn ang="0">
                      <a:pos x="116" y="0"/>
                    </a:cxn>
                    <a:cxn ang="0">
                      <a:pos x="19" y="106"/>
                    </a:cxn>
                    <a:cxn ang="0">
                      <a:pos x="0" y="230"/>
                    </a:cxn>
                    <a:cxn ang="0">
                      <a:pos x="33" y="314"/>
                    </a:cxn>
                    <a:cxn ang="0">
                      <a:pos x="94" y="335"/>
                    </a:cxn>
                    <a:cxn ang="0">
                      <a:pos x="76" y="154"/>
                    </a:cxn>
                    <a:cxn ang="0">
                      <a:pos x="160" y="17"/>
                    </a:cxn>
                    <a:cxn ang="0">
                      <a:pos x="116" y="0"/>
                    </a:cxn>
                    <a:cxn ang="0">
                      <a:pos x="116" y="0"/>
                    </a:cxn>
                  </a:cxnLst>
                  <a:rect l="0" t="0" r="r" b="b"/>
                  <a:pathLst>
                    <a:path w="160" h="335">
                      <a:moveTo>
                        <a:pt x="116" y="0"/>
                      </a:moveTo>
                      <a:lnTo>
                        <a:pt x="19" y="106"/>
                      </a:lnTo>
                      <a:lnTo>
                        <a:pt x="0" y="230"/>
                      </a:lnTo>
                      <a:lnTo>
                        <a:pt x="33" y="314"/>
                      </a:lnTo>
                      <a:lnTo>
                        <a:pt x="94" y="335"/>
                      </a:lnTo>
                      <a:lnTo>
                        <a:pt x="76" y="154"/>
                      </a:lnTo>
                      <a:lnTo>
                        <a:pt x="160" y="17"/>
                      </a:lnTo>
                      <a:lnTo>
                        <a:pt x="116" y="0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2224" name="Freeform 32"/>
                <p:cNvSpPr>
                  <a:spLocks/>
                </p:cNvSpPr>
                <p:nvPr userDrawn="1"/>
              </p:nvSpPr>
              <p:spPr bwMode="auto">
                <a:xfrm>
                  <a:off x="449" y="3490"/>
                  <a:ext cx="322" cy="594"/>
                </a:xfrm>
                <a:custGeom>
                  <a:avLst/>
                  <a:gdLst/>
                  <a:ahLst/>
                  <a:cxnLst>
                    <a:cxn ang="0">
                      <a:pos x="218" y="896"/>
                    </a:cxn>
                    <a:cxn ang="0">
                      <a:pos x="0" y="124"/>
                    </a:cxn>
                    <a:cxn ang="0">
                      <a:pos x="81" y="38"/>
                    </a:cxn>
                    <a:cxn ang="0">
                      <a:pos x="258" y="0"/>
                    </a:cxn>
                    <a:cxn ang="0">
                      <a:pos x="399" y="57"/>
                    </a:cxn>
                    <a:cxn ang="0">
                      <a:pos x="642" y="1188"/>
                    </a:cxn>
                    <a:cxn ang="0">
                      <a:pos x="555" y="1091"/>
                    </a:cxn>
                    <a:cxn ang="0">
                      <a:pos x="355" y="97"/>
                    </a:cxn>
                    <a:cxn ang="0">
                      <a:pos x="226" y="61"/>
                    </a:cxn>
                    <a:cxn ang="0">
                      <a:pos x="119" y="74"/>
                    </a:cxn>
                    <a:cxn ang="0">
                      <a:pos x="76" y="141"/>
                    </a:cxn>
                    <a:cxn ang="0">
                      <a:pos x="306" y="924"/>
                    </a:cxn>
                    <a:cxn ang="0">
                      <a:pos x="218" y="896"/>
                    </a:cxn>
                    <a:cxn ang="0">
                      <a:pos x="218" y="896"/>
                    </a:cxn>
                  </a:cxnLst>
                  <a:rect l="0" t="0" r="r" b="b"/>
                  <a:pathLst>
                    <a:path w="642" h="1188">
                      <a:moveTo>
                        <a:pt x="218" y="896"/>
                      </a:moveTo>
                      <a:lnTo>
                        <a:pt x="0" y="124"/>
                      </a:lnTo>
                      <a:lnTo>
                        <a:pt x="81" y="38"/>
                      </a:lnTo>
                      <a:lnTo>
                        <a:pt x="258" y="0"/>
                      </a:lnTo>
                      <a:lnTo>
                        <a:pt x="399" y="57"/>
                      </a:lnTo>
                      <a:lnTo>
                        <a:pt x="642" y="1188"/>
                      </a:lnTo>
                      <a:lnTo>
                        <a:pt x="555" y="1091"/>
                      </a:lnTo>
                      <a:lnTo>
                        <a:pt x="355" y="97"/>
                      </a:lnTo>
                      <a:lnTo>
                        <a:pt x="226" y="61"/>
                      </a:lnTo>
                      <a:lnTo>
                        <a:pt x="119" y="74"/>
                      </a:lnTo>
                      <a:lnTo>
                        <a:pt x="76" y="141"/>
                      </a:lnTo>
                      <a:lnTo>
                        <a:pt x="306" y="924"/>
                      </a:lnTo>
                      <a:lnTo>
                        <a:pt x="218" y="896"/>
                      </a:lnTo>
                      <a:lnTo>
                        <a:pt x="218" y="89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2225" name="Freeform 33"/>
                <p:cNvSpPr>
                  <a:spLocks/>
                </p:cNvSpPr>
                <p:nvPr userDrawn="1"/>
              </p:nvSpPr>
              <p:spPr bwMode="auto">
                <a:xfrm>
                  <a:off x="578" y="3650"/>
                  <a:ext cx="96" cy="252"/>
                </a:xfrm>
                <a:custGeom>
                  <a:avLst/>
                  <a:gdLst/>
                  <a:ahLst/>
                  <a:cxnLst>
                    <a:cxn ang="0">
                      <a:pos x="0" y="27"/>
                    </a:cxn>
                    <a:cxn ang="0">
                      <a:pos x="76" y="194"/>
                    </a:cxn>
                    <a:cxn ang="0">
                      <a:pos x="113" y="318"/>
                    </a:cxn>
                    <a:cxn ang="0">
                      <a:pos x="116" y="504"/>
                    </a:cxn>
                    <a:cxn ang="0">
                      <a:pos x="192" y="504"/>
                    </a:cxn>
                    <a:cxn ang="0">
                      <a:pos x="187" y="360"/>
                    </a:cxn>
                    <a:cxn ang="0">
                      <a:pos x="162" y="208"/>
                    </a:cxn>
                    <a:cxn ang="0">
                      <a:pos x="99" y="59"/>
                    </a:cxn>
                    <a:cxn ang="0">
                      <a:pos x="63" y="0"/>
                    </a:cxn>
                    <a:cxn ang="0">
                      <a:pos x="0" y="27"/>
                    </a:cxn>
                    <a:cxn ang="0">
                      <a:pos x="0" y="27"/>
                    </a:cxn>
                  </a:cxnLst>
                  <a:rect l="0" t="0" r="r" b="b"/>
                  <a:pathLst>
                    <a:path w="192" h="504">
                      <a:moveTo>
                        <a:pt x="0" y="27"/>
                      </a:moveTo>
                      <a:lnTo>
                        <a:pt x="76" y="194"/>
                      </a:lnTo>
                      <a:lnTo>
                        <a:pt x="113" y="318"/>
                      </a:lnTo>
                      <a:lnTo>
                        <a:pt x="116" y="504"/>
                      </a:lnTo>
                      <a:lnTo>
                        <a:pt x="192" y="504"/>
                      </a:lnTo>
                      <a:lnTo>
                        <a:pt x="187" y="360"/>
                      </a:lnTo>
                      <a:lnTo>
                        <a:pt x="162" y="208"/>
                      </a:lnTo>
                      <a:lnTo>
                        <a:pt x="99" y="59"/>
                      </a:lnTo>
                      <a:lnTo>
                        <a:pt x="63" y="0"/>
                      </a:lnTo>
                      <a:lnTo>
                        <a:pt x="0" y="27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2226" name="Freeform 34"/>
                <p:cNvSpPr>
                  <a:spLocks/>
                </p:cNvSpPr>
                <p:nvPr userDrawn="1"/>
              </p:nvSpPr>
              <p:spPr bwMode="auto">
                <a:xfrm>
                  <a:off x="328" y="3630"/>
                  <a:ext cx="195" cy="135"/>
                </a:xfrm>
                <a:custGeom>
                  <a:avLst/>
                  <a:gdLst/>
                  <a:ahLst/>
                  <a:cxnLst>
                    <a:cxn ang="0">
                      <a:pos x="297" y="0"/>
                    </a:cxn>
                    <a:cxn ang="0">
                      <a:pos x="257" y="17"/>
                    </a:cxn>
                    <a:cxn ang="0">
                      <a:pos x="253" y="66"/>
                    </a:cxn>
                    <a:cxn ang="0">
                      <a:pos x="0" y="169"/>
                    </a:cxn>
                    <a:cxn ang="0">
                      <a:pos x="0" y="222"/>
                    </a:cxn>
                    <a:cxn ang="0">
                      <a:pos x="284" y="226"/>
                    </a:cxn>
                    <a:cxn ang="0">
                      <a:pos x="320" y="269"/>
                    </a:cxn>
                    <a:cxn ang="0">
                      <a:pos x="390" y="266"/>
                    </a:cxn>
                    <a:cxn ang="0">
                      <a:pos x="383" y="190"/>
                    </a:cxn>
                    <a:cxn ang="0">
                      <a:pos x="116" y="176"/>
                    </a:cxn>
                    <a:cxn ang="0">
                      <a:pos x="333" y="89"/>
                    </a:cxn>
                    <a:cxn ang="0">
                      <a:pos x="297" y="0"/>
                    </a:cxn>
                    <a:cxn ang="0">
                      <a:pos x="297" y="0"/>
                    </a:cxn>
                  </a:cxnLst>
                  <a:rect l="0" t="0" r="r" b="b"/>
                  <a:pathLst>
                    <a:path w="390" h="269">
                      <a:moveTo>
                        <a:pt x="297" y="0"/>
                      </a:moveTo>
                      <a:lnTo>
                        <a:pt x="257" y="17"/>
                      </a:lnTo>
                      <a:lnTo>
                        <a:pt x="253" y="66"/>
                      </a:lnTo>
                      <a:lnTo>
                        <a:pt x="0" y="169"/>
                      </a:lnTo>
                      <a:lnTo>
                        <a:pt x="0" y="222"/>
                      </a:lnTo>
                      <a:lnTo>
                        <a:pt x="284" y="226"/>
                      </a:lnTo>
                      <a:lnTo>
                        <a:pt x="320" y="269"/>
                      </a:lnTo>
                      <a:lnTo>
                        <a:pt x="390" y="266"/>
                      </a:lnTo>
                      <a:lnTo>
                        <a:pt x="383" y="190"/>
                      </a:lnTo>
                      <a:lnTo>
                        <a:pt x="116" y="176"/>
                      </a:lnTo>
                      <a:lnTo>
                        <a:pt x="333" y="89"/>
                      </a:lnTo>
                      <a:lnTo>
                        <a:pt x="297" y="0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2227" name="Freeform 35"/>
                <p:cNvSpPr>
                  <a:spLocks/>
                </p:cNvSpPr>
                <p:nvPr userDrawn="1"/>
              </p:nvSpPr>
              <p:spPr bwMode="auto">
                <a:xfrm>
                  <a:off x="658" y="3538"/>
                  <a:ext cx="471" cy="212"/>
                </a:xfrm>
                <a:custGeom>
                  <a:avLst/>
                  <a:gdLst/>
                  <a:ahLst/>
                  <a:cxnLst>
                    <a:cxn ang="0">
                      <a:pos x="0" y="131"/>
                    </a:cxn>
                    <a:cxn ang="0">
                      <a:pos x="863" y="0"/>
                    </a:cxn>
                    <a:cxn ang="0">
                      <a:pos x="926" y="78"/>
                    </a:cxn>
                    <a:cxn ang="0">
                      <a:pos x="941" y="181"/>
                    </a:cxn>
                    <a:cxn ang="0">
                      <a:pos x="903" y="282"/>
                    </a:cxn>
                    <a:cxn ang="0">
                      <a:pos x="57" y="424"/>
                    </a:cxn>
                    <a:cxn ang="0">
                      <a:pos x="53" y="384"/>
                    </a:cxn>
                    <a:cxn ang="0">
                      <a:pos x="863" y="242"/>
                    </a:cxn>
                    <a:cxn ang="0">
                      <a:pos x="893" y="145"/>
                    </a:cxn>
                    <a:cxn ang="0">
                      <a:pos x="840" y="57"/>
                    </a:cxn>
                    <a:cxn ang="0">
                      <a:pos x="0" y="185"/>
                    </a:cxn>
                    <a:cxn ang="0">
                      <a:pos x="0" y="131"/>
                    </a:cxn>
                    <a:cxn ang="0">
                      <a:pos x="0" y="131"/>
                    </a:cxn>
                  </a:cxnLst>
                  <a:rect l="0" t="0" r="r" b="b"/>
                  <a:pathLst>
                    <a:path w="941" h="424">
                      <a:moveTo>
                        <a:pt x="0" y="131"/>
                      </a:moveTo>
                      <a:lnTo>
                        <a:pt x="863" y="0"/>
                      </a:lnTo>
                      <a:lnTo>
                        <a:pt x="926" y="78"/>
                      </a:lnTo>
                      <a:lnTo>
                        <a:pt x="941" y="181"/>
                      </a:lnTo>
                      <a:lnTo>
                        <a:pt x="903" y="282"/>
                      </a:lnTo>
                      <a:lnTo>
                        <a:pt x="57" y="424"/>
                      </a:lnTo>
                      <a:lnTo>
                        <a:pt x="53" y="384"/>
                      </a:lnTo>
                      <a:lnTo>
                        <a:pt x="863" y="242"/>
                      </a:lnTo>
                      <a:lnTo>
                        <a:pt x="893" y="145"/>
                      </a:lnTo>
                      <a:lnTo>
                        <a:pt x="840" y="57"/>
                      </a:lnTo>
                      <a:lnTo>
                        <a:pt x="0" y="185"/>
                      </a:lnTo>
                      <a:lnTo>
                        <a:pt x="0" y="131"/>
                      </a:lnTo>
                      <a:lnTo>
                        <a:pt x="0" y="1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2228" name="Freeform 36"/>
                <p:cNvSpPr>
                  <a:spLocks/>
                </p:cNvSpPr>
                <p:nvPr userDrawn="1"/>
              </p:nvSpPr>
              <p:spPr bwMode="auto">
                <a:xfrm>
                  <a:off x="717" y="3606"/>
                  <a:ext cx="245" cy="86"/>
                </a:xfrm>
                <a:custGeom>
                  <a:avLst/>
                  <a:gdLst/>
                  <a:ahLst/>
                  <a:cxnLst>
                    <a:cxn ang="0">
                      <a:pos x="0" y="126"/>
                    </a:cxn>
                    <a:cxn ang="0">
                      <a:pos x="66" y="173"/>
                    </a:cxn>
                    <a:cxn ang="0">
                      <a:pos x="222" y="166"/>
                    </a:cxn>
                    <a:cxn ang="0">
                      <a:pos x="418" y="116"/>
                    </a:cxn>
                    <a:cxn ang="0">
                      <a:pos x="488" y="42"/>
                    </a:cxn>
                    <a:cxn ang="0">
                      <a:pos x="443" y="2"/>
                    </a:cxn>
                    <a:cxn ang="0">
                      <a:pos x="253" y="0"/>
                    </a:cxn>
                    <a:cxn ang="0">
                      <a:pos x="110" y="12"/>
                    </a:cxn>
                    <a:cxn ang="0">
                      <a:pos x="15" y="76"/>
                    </a:cxn>
                    <a:cxn ang="0">
                      <a:pos x="112" y="95"/>
                    </a:cxn>
                    <a:cxn ang="0">
                      <a:pos x="275" y="53"/>
                    </a:cxn>
                    <a:cxn ang="0">
                      <a:pos x="416" y="53"/>
                    </a:cxn>
                    <a:cxn ang="0">
                      <a:pos x="268" y="110"/>
                    </a:cxn>
                    <a:cxn ang="0">
                      <a:pos x="142" y="126"/>
                    </a:cxn>
                    <a:cxn ang="0">
                      <a:pos x="0" y="126"/>
                    </a:cxn>
                    <a:cxn ang="0">
                      <a:pos x="0" y="126"/>
                    </a:cxn>
                  </a:cxnLst>
                  <a:rect l="0" t="0" r="r" b="b"/>
                  <a:pathLst>
                    <a:path w="488" h="173">
                      <a:moveTo>
                        <a:pt x="0" y="126"/>
                      </a:moveTo>
                      <a:lnTo>
                        <a:pt x="66" y="173"/>
                      </a:lnTo>
                      <a:lnTo>
                        <a:pt x="222" y="166"/>
                      </a:lnTo>
                      <a:lnTo>
                        <a:pt x="418" y="116"/>
                      </a:lnTo>
                      <a:lnTo>
                        <a:pt x="488" y="42"/>
                      </a:lnTo>
                      <a:lnTo>
                        <a:pt x="443" y="2"/>
                      </a:lnTo>
                      <a:lnTo>
                        <a:pt x="253" y="0"/>
                      </a:lnTo>
                      <a:lnTo>
                        <a:pt x="110" y="12"/>
                      </a:lnTo>
                      <a:lnTo>
                        <a:pt x="15" y="76"/>
                      </a:lnTo>
                      <a:lnTo>
                        <a:pt x="112" y="95"/>
                      </a:lnTo>
                      <a:lnTo>
                        <a:pt x="275" y="53"/>
                      </a:lnTo>
                      <a:lnTo>
                        <a:pt x="416" y="53"/>
                      </a:lnTo>
                      <a:lnTo>
                        <a:pt x="268" y="110"/>
                      </a:lnTo>
                      <a:lnTo>
                        <a:pt x="142" y="126"/>
                      </a:lnTo>
                      <a:lnTo>
                        <a:pt x="0" y="126"/>
                      </a:lnTo>
                      <a:lnTo>
                        <a:pt x="0" y="1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92229" name="Group 37"/>
          <p:cNvGrpSpPr>
            <a:grpSpLocks/>
          </p:cNvGrpSpPr>
          <p:nvPr/>
        </p:nvGrpSpPr>
        <p:grpSpPr bwMode="auto">
          <a:xfrm>
            <a:off x="8680450" y="2116138"/>
            <a:ext cx="385763" cy="4308475"/>
            <a:chOff x="5468" y="1333"/>
            <a:chExt cx="243" cy="2714"/>
          </a:xfrm>
        </p:grpSpPr>
        <p:sp>
          <p:nvSpPr>
            <p:cNvPr id="392230" name="Freeform 38"/>
            <p:cNvSpPr>
              <a:spLocks/>
            </p:cNvSpPr>
            <p:nvPr userDrawn="1"/>
          </p:nvSpPr>
          <p:spPr bwMode="auto">
            <a:xfrm flipH="1">
              <a:off x="5468" y="2620"/>
              <a:ext cx="205" cy="1427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231" name="Freeform 39"/>
            <p:cNvSpPr>
              <a:spLocks/>
            </p:cNvSpPr>
            <p:nvPr userDrawn="1"/>
          </p:nvSpPr>
          <p:spPr bwMode="auto">
            <a:xfrm flipH="1">
              <a:off x="5506" y="1333"/>
              <a:ext cx="205" cy="1633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2245" name="Group 53"/>
          <p:cNvGrpSpPr>
            <a:grpSpLocks/>
          </p:cNvGrpSpPr>
          <p:nvPr userDrawn="1"/>
        </p:nvGrpSpPr>
        <p:grpSpPr bwMode="auto">
          <a:xfrm>
            <a:off x="8458200" y="914400"/>
            <a:ext cx="1038225" cy="1087438"/>
            <a:chOff x="4609" y="57"/>
            <a:chExt cx="1373" cy="1204"/>
          </a:xfrm>
        </p:grpSpPr>
        <p:sp>
          <p:nvSpPr>
            <p:cNvPr id="392194" name="Freeform 2"/>
            <p:cNvSpPr>
              <a:spLocks/>
            </p:cNvSpPr>
            <p:nvPr/>
          </p:nvSpPr>
          <p:spPr bwMode="auto">
            <a:xfrm rot="-3172564">
              <a:off x="4900" y="-10"/>
              <a:ext cx="732" cy="1313"/>
            </a:xfrm>
            <a:custGeom>
              <a:avLst/>
              <a:gdLst/>
              <a:ahLst/>
              <a:cxnLst>
                <a:cxn ang="0">
                  <a:pos x="2903" y="433"/>
                </a:cxn>
                <a:cxn ang="0">
                  <a:pos x="2565" y="80"/>
                </a:cxn>
                <a:cxn ang="0">
                  <a:pos x="2241" y="0"/>
                </a:cxn>
                <a:cxn ang="0">
                  <a:pos x="110" y="2811"/>
                </a:cxn>
                <a:cxn ang="0">
                  <a:pos x="110" y="3228"/>
                </a:cxn>
                <a:cxn ang="0">
                  <a:pos x="0" y="3631"/>
                </a:cxn>
                <a:cxn ang="0">
                  <a:pos x="72" y="3686"/>
                </a:cxn>
                <a:cxn ang="0">
                  <a:pos x="441" y="3355"/>
                </a:cxn>
                <a:cxn ang="0">
                  <a:pos x="740" y="3228"/>
                </a:cxn>
                <a:cxn ang="0">
                  <a:pos x="2903" y="433"/>
                </a:cxn>
                <a:cxn ang="0">
                  <a:pos x="2903" y="433"/>
                </a:cxn>
              </a:cxnLst>
              <a:rect l="0" t="0" r="r" b="b"/>
              <a:pathLst>
                <a:path w="2903" h="3686">
                  <a:moveTo>
                    <a:pt x="2903" y="433"/>
                  </a:moveTo>
                  <a:lnTo>
                    <a:pt x="2565" y="80"/>
                  </a:lnTo>
                  <a:lnTo>
                    <a:pt x="2241" y="0"/>
                  </a:lnTo>
                  <a:lnTo>
                    <a:pt x="110" y="2811"/>
                  </a:lnTo>
                  <a:lnTo>
                    <a:pt x="110" y="3228"/>
                  </a:lnTo>
                  <a:lnTo>
                    <a:pt x="0" y="3631"/>
                  </a:lnTo>
                  <a:lnTo>
                    <a:pt x="72" y="3686"/>
                  </a:lnTo>
                  <a:lnTo>
                    <a:pt x="441" y="3355"/>
                  </a:lnTo>
                  <a:lnTo>
                    <a:pt x="740" y="3228"/>
                  </a:lnTo>
                  <a:lnTo>
                    <a:pt x="2903" y="433"/>
                  </a:lnTo>
                  <a:lnTo>
                    <a:pt x="2903" y="4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200" name="Freeform 8"/>
            <p:cNvSpPr>
              <a:spLocks/>
            </p:cNvSpPr>
            <p:nvPr/>
          </p:nvSpPr>
          <p:spPr bwMode="auto">
            <a:xfrm rot="-3172564">
              <a:off x="4955" y="15"/>
              <a:ext cx="734" cy="1321"/>
            </a:xfrm>
            <a:custGeom>
              <a:avLst/>
              <a:gdLst/>
              <a:ahLst/>
              <a:cxnLst>
                <a:cxn ang="0">
                  <a:pos x="2293" y="0"/>
                </a:cxn>
                <a:cxn ang="0">
                  <a:pos x="130" y="2835"/>
                </a:cxn>
                <a:cxn ang="0">
                  <a:pos x="131" y="3201"/>
                </a:cxn>
                <a:cxn ang="0">
                  <a:pos x="0" y="3633"/>
                </a:cxn>
                <a:cxn ang="0">
                  <a:pos x="50" y="3703"/>
                </a:cxn>
                <a:cxn ang="0">
                  <a:pos x="422" y="3352"/>
                </a:cxn>
                <a:cxn ang="0">
                  <a:pos x="763" y="3220"/>
                </a:cxn>
                <a:cxn ang="0">
                  <a:pos x="2911" y="428"/>
                </a:cxn>
                <a:cxn ang="0">
                  <a:pos x="2589" y="96"/>
                </a:cxn>
                <a:cxn ang="0">
                  <a:pos x="2293" y="0"/>
                </a:cxn>
                <a:cxn ang="0">
                  <a:pos x="2293" y="0"/>
                </a:cxn>
              </a:cxnLst>
              <a:rect l="0" t="0" r="r" b="b"/>
              <a:pathLst>
                <a:path w="2911" h="3703">
                  <a:moveTo>
                    <a:pt x="2293" y="0"/>
                  </a:moveTo>
                  <a:lnTo>
                    <a:pt x="130" y="2835"/>
                  </a:lnTo>
                  <a:lnTo>
                    <a:pt x="131" y="3201"/>
                  </a:lnTo>
                  <a:lnTo>
                    <a:pt x="0" y="3633"/>
                  </a:lnTo>
                  <a:lnTo>
                    <a:pt x="50" y="3703"/>
                  </a:lnTo>
                  <a:lnTo>
                    <a:pt x="422" y="3352"/>
                  </a:lnTo>
                  <a:lnTo>
                    <a:pt x="763" y="3220"/>
                  </a:lnTo>
                  <a:lnTo>
                    <a:pt x="2911" y="428"/>
                  </a:lnTo>
                  <a:lnTo>
                    <a:pt x="2589" y="96"/>
                  </a:lnTo>
                  <a:lnTo>
                    <a:pt x="2293" y="0"/>
                  </a:lnTo>
                  <a:lnTo>
                    <a:pt x="2293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201" name="Freeform 9"/>
            <p:cNvSpPr>
              <a:spLocks/>
            </p:cNvSpPr>
            <p:nvPr/>
          </p:nvSpPr>
          <p:spPr bwMode="auto">
            <a:xfrm rot="-3172564">
              <a:off x="4933" y="121"/>
              <a:ext cx="646" cy="990"/>
            </a:xfrm>
            <a:custGeom>
              <a:avLst/>
              <a:gdLst/>
              <a:ahLst/>
              <a:cxnLst>
                <a:cxn ang="0">
                  <a:pos x="0" y="2485"/>
                </a:cxn>
                <a:cxn ang="0">
                  <a:pos x="432" y="2553"/>
                </a:cxn>
                <a:cxn ang="0">
                  <a:pos x="736" y="2777"/>
                </a:cxn>
                <a:cxn ang="0">
                  <a:pos x="2561" y="399"/>
                </a:cxn>
                <a:cxn ang="0">
                  <a:pos x="2118" y="82"/>
                </a:cxn>
                <a:cxn ang="0">
                  <a:pos x="1898" y="0"/>
                </a:cxn>
                <a:cxn ang="0">
                  <a:pos x="0" y="2485"/>
                </a:cxn>
                <a:cxn ang="0">
                  <a:pos x="0" y="2485"/>
                </a:cxn>
              </a:cxnLst>
              <a:rect l="0" t="0" r="r" b="b"/>
              <a:pathLst>
                <a:path w="2561" h="2777">
                  <a:moveTo>
                    <a:pt x="0" y="2485"/>
                  </a:moveTo>
                  <a:lnTo>
                    <a:pt x="432" y="2553"/>
                  </a:lnTo>
                  <a:lnTo>
                    <a:pt x="736" y="2777"/>
                  </a:lnTo>
                  <a:lnTo>
                    <a:pt x="2561" y="399"/>
                  </a:lnTo>
                  <a:lnTo>
                    <a:pt x="2118" y="82"/>
                  </a:lnTo>
                  <a:lnTo>
                    <a:pt x="1898" y="0"/>
                  </a:lnTo>
                  <a:lnTo>
                    <a:pt x="0" y="2485"/>
                  </a:lnTo>
                  <a:lnTo>
                    <a:pt x="0" y="248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2232" name="Group 40"/>
            <p:cNvGrpSpPr>
              <a:grpSpLocks/>
            </p:cNvGrpSpPr>
            <p:nvPr/>
          </p:nvGrpSpPr>
          <p:grpSpPr bwMode="auto">
            <a:xfrm>
              <a:off x="4610" y="57"/>
              <a:ext cx="1344" cy="1204"/>
              <a:chOff x="4610" y="57"/>
              <a:chExt cx="1344" cy="1204"/>
            </a:xfrm>
          </p:grpSpPr>
          <p:grpSp>
            <p:nvGrpSpPr>
              <p:cNvPr id="392233" name="Group 41"/>
              <p:cNvGrpSpPr>
                <a:grpSpLocks/>
              </p:cNvGrpSpPr>
              <p:nvPr userDrawn="1"/>
            </p:nvGrpSpPr>
            <p:grpSpPr bwMode="auto">
              <a:xfrm>
                <a:off x="4610" y="57"/>
                <a:ext cx="1344" cy="1204"/>
                <a:chOff x="4610" y="57"/>
                <a:chExt cx="1344" cy="1204"/>
              </a:xfrm>
            </p:grpSpPr>
            <p:sp>
              <p:nvSpPr>
                <p:cNvPr id="392234" name="Freeform 42"/>
                <p:cNvSpPr>
                  <a:spLocks/>
                </p:cNvSpPr>
                <p:nvPr userDrawn="1"/>
              </p:nvSpPr>
              <p:spPr bwMode="auto">
                <a:xfrm rot="-3172564">
                  <a:off x="5430" y="1086"/>
                  <a:ext cx="62" cy="288"/>
                </a:xfrm>
                <a:custGeom>
                  <a:avLst/>
                  <a:gdLst/>
                  <a:ahLst/>
                  <a:cxnLst>
                    <a:cxn ang="0">
                      <a:pos x="123" y="9"/>
                    </a:cxn>
                    <a:cxn ang="0">
                      <a:pos x="131" y="342"/>
                    </a:cxn>
                    <a:cxn ang="0">
                      <a:pos x="0" y="806"/>
                    </a:cxn>
                    <a:cxn ang="0">
                      <a:pos x="79" y="789"/>
                    </a:cxn>
                    <a:cxn ang="0">
                      <a:pos x="218" y="376"/>
                    </a:cxn>
                    <a:cxn ang="0">
                      <a:pos x="245" y="0"/>
                    </a:cxn>
                    <a:cxn ang="0">
                      <a:pos x="123" y="9"/>
                    </a:cxn>
                    <a:cxn ang="0">
                      <a:pos x="123" y="9"/>
                    </a:cxn>
                  </a:cxnLst>
                  <a:rect l="0" t="0" r="r" b="b"/>
                  <a:pathLst>
                    <a:path w="245" h="806">
                      <a:moveTo>
                        <a:pt x="123" y="9"/>
                      </a:moveTo>
                      <a:lnTo>
                        <a:pt x="131" y="342"/>
                      </a:lnTo>
                      <a:lnTo>
                        <a:pt x="0" y="806"/>
                      </a:lnTo>
                      <a:lnTo>
                        <a:pt x="79" y="789"/>
                      </a:lnTo>
                      <a:lnTo>
                        <a:pt x="218" y="376"/>
                      </a:lnTo>
                      <a:lnTo>
                        <a:pt x="245" y="0"/>
                      </a:lnTo>
                      <a:lnTo>
                        <a:pt x="123" y="9"/>
                      </a:lnTo>
                      <a:lnTo>
                        <a:pt x="123" y="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92235" name="Group 43"/>
                <p:cNvGrpSpPr>
                  <a:grpSpLocks/>
                </p:cNvGrpSpPr>
                <p:nvPr userDrawn="1"/>
              </p:nvGrpSpPr>
              <p:grpSpPr bwMode="auto">
                <a:xfrm>
                  <a:off x="4610" y="57"/>
                  <a:ext cx="1344" cy="985"/>
                  <a:chOff x="4610" y="57"/>
                  <a:chExt cx="1344" cy="985"/>
                </a:xfrm>
              </p:grpSpPr>
              <p:sp>
                <p:nvSpPr>
                  <p:cNvPr id="392236" name="Freeform 44"/>
                  <p:cNvSpPr>
                    <a:spLocks/>
                  </p:cNvSpPr>
                  <p:nvPr userDrawn="1"/>
                </p:nvSpPr>
                <p:spPr bwMode="auto">
                  <a:xfrm rot="-3172564">
                    <a:off x="4966" y="71"/>
                    <a:ext cx="153" cy="125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98" y="184"/>
                      </a:cxn>
                      <a:cxn ang="0">
                        <a:pos x="500" y="349"/>
                      </a:cxn>
                      <a:cxn ang="0">
                        <a:pos x="604" y="140"/>
                      </a:cxn>
                      <a:cxn ang="0">
                        <a:pos x="359" y="9"/>
                      </a:cxn>
                      <a:cxn ang="0">
                        <a:pos x="464" y="184"/>
                      </a:cxn>
                      <a:cxn ang="0">
                        <a:pos x="131" y="17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604" h="349">
                        <a:moveTo>
                          <a:pt x="0" y="0"/>
                        </a:moveTo>
                        <a:lnTo>
                          <a:pt x="298" y="184"/>
                        </a:lnTo>
                        <a:lnTo>
                          <a:pt x="500" y="349"/>
                        </a:lnTo>
                        <a:lnTo>
                          <a:pt x="604" y="140"/>
                        </a:lnTo>
                        <a:lnTo>
                          <a:pt x="359" y="9"/>
                        </a:lnTo>
                        <a:lnTo>
                          <a:pt x="464" y="184"/>
                        </a:lnTo>
                        <a:lnTo>
                          <a:pt x="131" y="17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2237" name="Freeform 45"/>
                  <p:cNvSpPr>
                    <a:spLocks/>
                  </p:cNvSpPr>
                  <p:nvPr userDrawn="1"/>
                </p:nvSpPr>
                <p:spPr bwMode="auto">
                  <a:xfrm rot="-3172564">
                    <a:off x="5048" y="332"/>
                    <a:ext cx="269" cy="438"/>
                  </a:xfrm>
                  <a:custGeom>
                    <a:avLst/>
                    <a:gdLst/>
                    <a:ahLst/>
                    <a:cxnLst>
                      <a:cxn ang="0">
                        <a:pos x="741" y="129"/>
                      </a:cxn>
                      <a:cxn ang="0">
                        <a:pos x="485" y="352"/>
                      </a:cxn>
                      <a:cxn ang="0">
                        <a:pos x="163" y="762"/>
                      </a:cxn>
                      <a:cxn ang="0">
                        <a:pos x="0" y="1101"/>
                      </a:cxn>
                      <a:cxn ang="0">
                        <a:pos x="59" y="1230"/>
                      </a:cxn>
                      <a:cxn ang="0">
                        <a:pos x="262" y="1201"/>
                      </a:cxn>
                      <a:cxn ang="0">
                        <a:pos x="578" y="914"/>
                      </a:cxn>
                      <a:cxn ang="0">
                        <a:pos x="876" y="534"/>
                      </a:cxn>
                      <a:cxn ang="0">
                        <a:pos x="1034" y="270"/>
                      </a:cxn>
                      <a:cxn ang="0">
                        <a:pos x="1064" y="84"/>
                      </a:cxn>
                      <a:cxn ang="0">
                        <a:pos x="977" y="0"/>
                      </a:cxn>
                      <a:cxn ang="0">
                        <a:pos x="836" y="65"/>
                      </a:cxn>
                      <a:cxn ang="0">
                        <a:pos x="969" y="107"/>
                      </a:cxn>
                      <a:cxn ang="0">
                        <a:pos x="876" y="352"/>
                      </a:cxn>
                      <a:cxn ang="0">
                        <a:pos x="690" y="656"/>
                      </a:cxn>
                      <a:cxn ang="0">
                        <a:pos x="350" y="1008"/>
                      </a:cxn>
                      <a:cxn ang="0">
                        <a:pos x="116" y="1114"/>
                      </a:cxn>
                      <a:cxn ang="0">
                        <a:pos x="135" y="943"/>
                      </a:cxn>
                      <a:cxn ang="0">
                        <a:pos x="437" y="504"/>
                      </a:cxn>
                      <a:cxn ang="0">
                        <a:pos x="831" y="118"/>
                      </a:cxn>
                      <a:cxn ang="0">
                        <a:pos x="741" y="129"/>
                      </a:cxn>
                      <a:cxn ang="0">
                        <a:pos x="741" y="129"/>
                      </a:cxn>
                    </a:cxnLst>
                    <a:rect l="0" t="0" r="r" b="b"/>
                    <a:pathLst>
                      <a:path w="1064" h="1230">
                        <a:moveTo>
                          <a:pt x="741" y="129"/>
                        </a:moveTo>
                        <a:lnTo>
                          <a:pt x="485" y="352"/>
                        </a:lnTo>
                        <a:lnTo>
                          <a:pt x="163" y="762"/>
                        </a:lnTo>
                        <a:lnTo>
                          <a:pt x="0" y="1101"/>
                        </a:lnTo>
                        <a:lnTo>
                          <a:pt x="59" y="1230"/>
                        </a:lnTo>
                        <a:lnTo>
                          <a:pt x="262" y="1201"/>
                        </a:lnTo>
                        <a:lnTo>
                          <a:pt x="578" y="914"/>
                        </a:lnTo>
                        <a:lnTo>
                          <a:pt x="876" y="534"/>
                        </a:lnTo>
                        <a:lnTo>
                          <a:pt x="1034" y="270"/>
                        </a:lnTo>
                        <a:lnTo>
                          <a:pt x="1064" y="84"/>
                        </a:lnTo>
                        <a:lnTo>
                          <a:pt x="977" y="0"/>
                        </a:lnTo>
                        <a:lnTo>
                          <a:pt x="836" y="65"/>
                        </a:lnTo>
                        <a:lnTo>
                          <a:pt x="969" y="107"/>
                        </a:lnTo>
                        <a:lnTo>
                          <a:pt x="876" y="352"/>
                        </a:lnTo>
                        <a:lnTo>
                          <a:pt x="690" y="656"/>
                        </a:lnTo>
                        <a:lnTo>
                          <a:pt x="350" y="1008"/>
                        </a:lnTo>
                        <a:lnTo>
                          <a:pt x="116" y="1114"/>
                        </a:lnTo>
                        <a:lnTo>
                          <a:pt x="135" y="943"/>
                        </a:lnTo>
                        <a:lnTo>
                          <a:pt x="437" y="504"/>
                        </a:lnTo>
                        <a:lnTo>
                          <a:pt x="831" y="118"/>
                        </a:lnTo>
                        <a:lnTo>
                          <a:pt x="741" y="129"/>
                        </a:lnTo>
                        <a:lnTo>
                          <a:pt x="741" y="129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2238" name="Freeform 46"/>
                  <p:cNvSpPr>
                    <a:spLocks/>
                  </p:cNvSpPr>
                  <p:nvPr userDrawn="1"/>
                </p:nvSpPr>
                <p:spPr bwMode="auto">
                  <a:xfrm rot="-3172564">
                    <a:off x="4858" y="182"/>
                    <a:ext cx="505" cy="898"/>
                  </a:xfrm>
                  <a:custGeom>
                    <a:avLst/>
                    <a:gdLst/>
                    <a:ahLst/>
                    <a:cxnLst>
                      <a:cxn ang="0">
                        <a:pos x="1941" y="0"/>
                      </a:cxn>
                      <a:cxn ang="0">
                        <a:pos x="0" y="2521"/>
                      </a:cxn>
                      <a:cxn ang="0">
                        <a:pos x="192" y="2450"/>
                      </a:cxn>
                      <a:cxn ang="0">
                        <a:pos x="2002" y="61"/>
                      </a:cxn>
                      <a:cxn ang="0">
                        <a:pos x="1941" y="0"/>
                      </a:cxn>
                      <a:cxn ang="0">
                        <a:pos x="1941" y="0"/>
                      </a:cxn>
                    </a:cxnLst>
                    <a:rect l="0" t="0" r="r" b="b"/>
                    <a:pathLst>
                      <a:path w="2002" h="2521">
                        <a:moveTo>
                          <a:pt x="1941" y="0"/>
                        </a:moveTo>
                        <a:lnTo>
                          <a:pt x="0" y="2521"/>
                        </a:lnTo>
                        <a:lnTo>
                          <a:pt x="192" y="2450"/>
                        </a:lnTo>
                        <a:lnTo>
                          <a:pt x="2002" y="61"/>
                        </a:lnTo>
                        <a:lnTo>
                          <a:pt x="1941" y="0"/>
                        </a:lnTo>
                        <a:lnTo>
                          <a:pt x="194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2239" name="Freeform 47"/>
                  <p:cNvSpPr>
                    <a:spLocks/>
                  </p:cNvSpPr>
                  <p:nvPr userDrawn="1"/>
                </p:nvSpPr>
                <p:spPr bwMode="auto">
                  <a:xfrm rot="-3172564">
                    <a:off x="4903" y="-19"/>
                    <a:ext cx="758" cy="1344"/>
                  </a:xfrm>
                  <a:custGeom>
                    <a:avLst/>
                    <a:gdLst/>
                    <a:ahLst/>
                    <a:cxnLst>
                      <a:cxn ang="0">
                        <a:pos x="95" y="2844"/>
                      </a:cxn>
                      <a:cxn ang="0">
                        <a:pos x="394" y="2834"/>
                      </a:cxn>
                      <a:cxn ang="0">
                        <a:pos x="821" y="3009"/>
                      </a:cxn>
                      <a:cxn ang="0">
                        <a:pos x="681" y="2817"/>
                      </a:cxn>
                      <a:cxn ang="0">
                        <a:pos x="367" y="2703"/>
                      </a:cxn>
                      <a:cxn ang="0">
                        <a:pos x="637" y="2720"/>
                      </a:cxn>
                      <a:cxn ang="0">
                        <a:pos x="979" y="2870"/>
                      </a:cxn>
                      <a:cxn ang="0">
                        <a:pos x="2859" y="420"/>
                      </a:cxn>
                      <a:cxn ang="0">
                        <a:pos x="2578" y="148"/>
                      </a:cxn>
                      <a:cxn ang="0">
                        <a:pos x="2308" y="0"/>
                      </a:cxn>
                      <a:cxn ang="0">
                        <a:pos x="2692" y="78"/>
                      </a:cxn>
                      <a:cxn ang="0">
                        <a:pos x="3007" y="428"/>
                      </a:cxn>
                      <a:cxn ang="0">
                        <a:pos x="831" y="3273"/>
                      </a:cxn>
                      <a:cxn ang="0">
                        <a:pos x="481" y="3412"/>
                      </a:cxn>
                      <a:cxn ang="0">
                        <a:pos x="105" y="3771"/>
                      </a:cxn>
                      <a:cxn ang="0">
                        <a:pos x="0" y="3667"/>
                      </a:cxn>
                      <a:cxn ang="0">
                        <a:pos x="131" y="3631"/>
                      </a:cxn>
                      <a:cxn ang="0">
                        <a:pos x="376" y="3385"/>
                      </a:cxn>
                      <a:cxn ang="0">
                        <a:pos x="165" y="3273"/>
                      </a:cxn>
                      <a:cxn ang="0">
                        <a:pos x="165" y="3176"/>
                      </a:cxn>
                      <a:cxn ang="0">
                        <a:pos x="411" y="3298"/>
                      </a:cxn>
                      <a:cxn ang="0">
                        <a:pos x="411" y="3186"/>
                      </a:cxn>
                      <a:cxn ang="0">
                        <a:pos x="603" y="3220"/>
                      </a:cxn>
                      <a:cxn ang="0">
                        <a:pos x="428" y="3079"/>
                      </a:cxn>
                      <a:cxn ang="0">
                        <a:pos x="629" y="3062"/>
                      </a:cxn>
                      <a:cxn ang="0">
                        <a:pos x="95" y="2844"/>
                      </a:cxn>
                      <a:cxn ang="0">
                        <a:pos x="95" y="2844"/>
                      </a:cxn>
                    </a:cxnLst>
                    <a:rect l="0" t="0" r="r" b="b"/>
                    <a:pathLst>
                      <a:path w="3007" h="3771">
                        <a:moveTo>
                          <a:pt x="95" y="2844"/>
                        </a:moveTo>
                        <a:lnTo>
                          <a:pt x="394" y="2834"/>
                        </a:lnTo>
                        <a:lnTo>
                          <a:pt x="821" y="3009"/>
                        </a:lnTo>
                        <a:lnTo>
                          <a:pt x="681" y="2817"/>
                        </a:lnTo>
                        <a:lnTo>
                          <a:pt x="367" y="2703"/>
                        </a:lnTo>
                        <a:lnTo>
                          <a:pt x="637" y="2720"/>
                        </a:lnTo>
                        <a:lnTo>
                          <a:pt x="979" y="2870"/>
                        </a:lnTo>
                        <a:lnTo>
                          <a:pt x="2859" y="420"/>
                        </a:lnTo>
                        <a:lnTo>
                          <a:pt x="2578" y="148"/>
                        </a:lnTo>
                        <a:lnTo>
                          <a:pt x="2308" y="0"/>
                        </a:lnTo>
                        <a:lnTo>
                          <a:pt x="2692" y="78"/>
                        </a:lnTo>
                        <a:lnTo>
                          <a:pt x="3007" y="428"/>
                        </a:lnTo>
                        <a:lnTo>
                          <a:pt x="831" y="3273"/>
                        </a:lnTo>
                        <a:lnTo>
                          <a:pt x="481" y="3412"/>
                        </a:lnTo>
                        <a:lnTo>
                          <a:pt x="105" y="3771"/>
                        </a:lnTo>
                        <a:lnTo>
                          <a:pt x="0" y="3667"/>
                        </a:lnTo>
                        <a:lnTo>
                          <a:pt x="131" y="3631"/>
                        </a:lnTo>
                        <a:lnTo>
                          <a:pt x="376" y="3385"/>
                        </a:lnTo>
                        <a:lnTo>
                          <a:pt x="165" y="3273"/>
                        </a:lnTo>
                        <a:lnTo>
                          <a:pt x="165" y="3176"/>
                        </a:lnTo>
                        <a:lnTo>
                          <a:pt x="411" y="3298"/>
                        </a:lnTo>
                        <a:lnTo>
                          <a:pt x="411" y="3186"/>
                        </a:lnTo>
                        <a:lnTo>
                          <a:pt x="603" y="3220"/>
                        </a:lnTo>
                        <a:lnTo>
                          <a:pt x="428" y="3079"/>
                        </a:lnTo>
                        <a:lnTo>
                          <a:pt x="629" y="3062"/>
                        </a:lnTo>
                        <a:lnTo>
                          <a:pt x="95" y="2844"/>
                        </a:lnTo>
                        <a:lnTo>
                          <a:pt x="95" y="2844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2240" name="Freeform 48"/>
                  <p:cNvSpPr>
                    <a:spLocks/>
                  </p:cNvSpPr>
                  <p:nvPr userDrawn="1"/>
                </p:nvSpPr>
                <p:spPr bwMode="auto">
                  <a:xfrm rot="-3172564">
                    <a:off x="5297" y="897"/>
                    <a:ext cx="169" cy="122"/>
                  </a:xfrm>
                  <a:custGeom>
                    <a:avLst/>
                    <a:gdLst/>
                    <a:ahLst/>
                    <a:cxnLst>
                      <a:cxn ang="0">
                        <a:pos x="0" y="80"/>
                      </a:cxn>
                      <a:cxn ang="0">
                        <a:pos x="255" y="106"/>
                      </a:cxn>
                      <a:cxn ang="0">
                        <a:pos x="639" y="342"/>
                      </a:cxn>
                      <a:cxn ang="0">
                        <a:pos x="673" y="289"/>
                      </a:cxn>
                      <a:cxn ang="0">
                        <a:pos x="447" y="114"/>
                      </a:cxn>
                      <a:cxn ang="0">
                        <a:pos x="26" y="0"/>
                      </a:cxn>
                      <a:cxn ang="0">
                        <a:pos x="0" y="80"/>
                      </a:cxn>
                      <a:cxn ang="0">
                        <a:pos x="0" y="80"/>
                      </a:cxn>
                    </a:cxnLst>
                    <a:rect l="0" t="0" r="r" b="b"/>
                    <a:pathLst>
                      <a:path w="673" h="342">
                        <a:moveTo>
                          <a:pt x="0" y="80"/>
                        </a:moveTo>
                        <a:lnTo>
                          <a:pt x="255" y="106"/>
                        </a:lnTo>
                        <a:lnTo>
                          <a:pt x="639" y="342"/>
                        </a:lnTo>
                        <a:lnTo>
                          <a:pt x="673" y="289"/>
                        </a:lnTo>
                        <a:lnTo>
                          <a:pt x="447" y="114"/>
                        </a:lnTo>
                        <a:lnTo>
                          <a:pt x="26" y="0"/>
                        </a:lnTo>
                        <a:lnTo>
                          <a:pt x="0" y="80"/>
                        </a:lnTo>
                        <a:lnTo>
                          <a:pt x="0" y="8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2241" name="Freeform 49"/>
                  <p:cNvSpPr>
                    <a:spLocks/>
                  </p:cNvSpPr>
                  <p:nvPr userDrawn="1"/>
                </p:nvSpPr>
                <p:spPr bwMode="auto">
                  <a:xfrm rot="-3172564">
                    <a:off x="5253" y="806"/>
                    <a:ext cx="181" cy="144"/>
                  </a:xfrm>
                  <a:custGeom>
                    <a:avLst/>
                    <a:gdLst/>
                    <a:ahLst/>
                    <a:cxnLst>
                      <a:cxn ang="0">
                        <a:pos x="0" y="78"/>
                      </a:cxn>
                      <a:cxn ang="0">
                        <a:pos x="340" y="148"/>
                      </a:cxn>
                      <a:cxn ang="0">
                        <a:pos x="638" y="403"/>
                      </a:cxn>
                      <a:cxn ang="0">
                        <a:pos x="716" y="296"/>
                      </a:cxn>
                      <a:cxn ang="0">
                        <a:pos x="420" y="114"/>
                      </a:cxn>
                      <a:cxn ang="0">
                        <a:pos x="70" y="0"/>
                      </a:cxn>
                      <a:cxn ang="0">
                        <a:pos x="0" y="78"/>
                      </a:cxn>
                      <a:cxn ang="0">
                        <a:pos x="0" y="78"/>
                      </a:cxn>
                    </a:cxnLst>
                    <a:rect l="0" t="0" r="r" b="b"/>
                    <a:pathLst>
                      <a:path w="716" h="403">
                        <a:moveTo>
                          <a:pt x="0" y="78"/>
                        </a:moveTo>
                        <a:lnTo>
                          <a:pt x="340" y="148"/>
                        </a:lnTo>
                        <a:lnTo>
                          <a:pt x="638" y="403"/>
                        </a:lnTo>
                        <a:lnTo>
                          <a:pt x="716" y="296"/>
                        </a:lnTo>
                        <a:lnTo>
                          <a:pt x="420" y="114"/>
                        </a:lnTo>
                        <a:lnTo>
                          <a:pt x="70" y="0"/>
                        </a:lnTo>
                        <a:lnTo>
                          <a:pt x="0" y="78"/>
                        </a:lnTo>
                        <a:lnTo>
                          <a:pt x="0" y="7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2242" name="Freeform 50"/>
                  <p:cNvSpPr>
                    <a:spLocks/>
                  </p:cNvSpPr>
                  <p:nvPr userDrawn="1"/>
                </p:nvSpPr>
                <p:spPr bwMode="auto">
                  <a:xfrm rot="-3172564">
                    <a:off x="4985" y="210"/>
                    <a:ext cx="181" cy="147"/>
                  </a:xfrm>
                  <a:custGeom>
                    <a:avLst/>
                    <a:gdLst/>
                    <a:ahLst/>
                    <a:cxnLst>
                      <a:cxn ang="0">
                        <a:pos x="0" y="78"/>
                      </a:cxn>
                      <a:cxn ang="0">
                        <a:pos x="316" y="139"/>
                      </a:cxn>
                      <a:cxn ang="0">
                        <a:pos x="649" y="411"/>
                      </a:cxn>
                      <a:cxn ang="0">
                        <a:pos x="717" y="314"/>
                      </a:cxn>
                      <a:cxn ang="0">
                        <a:pos x="394" y="87"/>
                      </a:cxn>
                      <a:cxn ang="0">
                        <a:pos x="54" y="0"/>
                      </a:cxn>
                      <a:cxn ang="0">
                        <a:pos x="0" y="78"/>
                      </a:cxn>
                      <a:cxn ang="0">
                        <a:pos x="0" y="78"/>
                      </a:cxn>
                    </a:cxnLst>
                    <a:rect l="0" t="0" r="r" b="b"/>
                    <a:pathLst>
                      <a:path w="717" h="411">
                        <a:moveTo>
                          <a:pt x="0" y="78"/>
                        </a:moveTo>
                        <a:lnTo>
                          <a:pt x="316" y="139"/>
                        </a:lnTo>
                        <a:lnTo>
                          <a:pt x="649" y="411"/>
                        </a:lnTo>
                        <a:lnTo>
                          <a:pt x="717" y="314"/>
                        </a:lnTo>
                        <a:lnTo>
                          <a:pt x="394" y="87"/>
                        </a:lnTo>
                        <a:lnTo>
                          <a:pt x="54" y="0"/>
                        </a:lnTo>
                        <a:lnTo>
                          <a:pt x="0" y="78"/>
                        </a:lnTo>
                        <a:lnTo>
                          <a:pt x="0" y="7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2243" name="Freeform 51"/>
                  <p:cNvSpPr>
                    <a:spLocks/>
                  </p:cNvSpPr>
                  <p:nvPr userDrawn="1"/>
                </p:nvSpPr>
                <p:spPr bwMode="auto">
                  <a:xfrm rot="-3172564">
                    <a:off x="4948" y="142"/>
                    <a:ext cx="179" cy="138"/>
                  </a:xfrm>
                  <a:custGeom>
                    <a:avLst/>
                    <a:gdLst/>
                    <a:ahLst/>
                    <a:cxnLst>
                      <a:cxn ang="0">
                        <a:pos x="0" y="88"/>
                      </a:cxn>
                      <a:cxn ang="0">
                        <a:pos x="272" y="131"/>
                      </a:cxn>
                      <a:cxn ang="0">
                        <a:pos x="665" y="386"/>
                      </a:cxn>
                      <a:cxn ang="0">
                        <a:pos x="709" y="308"/>
                      </a:cxn>
                      <a:cxn ang="0">
                        <a:pos x="306" y="53"/>
                      </a:cxn>
                      <a:cxn ang="0">
                        <a:pos x="43" y="0"/>
                      </a:cxn>
                      <a:cxn ang="0">
                        <a:pos x="0" y="88"/>
                      </a:cxn>
                      <a:cxn ang="0">
                        <a:pos x="0" y="88"/>
                      </a:cxn>
                    </a:cxnLst>
                    <a:rect l="0" t="0" r="r" b="b"/>
                    <a:pathLst>
                      <a:path w="709" h="386">
                        <a:moveTo>
                          <a:pt x="0" y="88"/>
                        </a:moveTo>
                        <a:lnTo>
                          <a:pt x="272" y="131"/>
                        </a:lnTo>
                        <a:lnTo>
                          <a:pt x="665" y="386"/>
                        </a:lnTo>
                        <a:lnTo>
                          <a:pt x="709" y="308"/>
                        </a:lnTo>
                        <a:lnTo>
                          <a:pt x="306" y="53"/>
                        </a:lnTo>
                        <a:lnTo>
                          <a:pt x="43" y="0"/>
                        </a:lnTo>
                        <a:lnTo>
                          <a:pt x="0" y="88"/>
                        </a:lnTo>
                        <a:lnTo>
                          <a:pt x="0" y="8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92244" name="Line 52"/>
              <p:cNvSpPr>
                <a:spLocks noChangeShapeType="1"/>
              </p:cNvSpPr>
              <p:nvPr userDrawn="1"/>
            </p:nvSpPr>
            <p:spPr bwMode="auto">
              <a:xfrm>
                <a:off x="4870" y="84"/>
                <a:ext cx="42" cy="96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eit.com/alertbox/" TargetMode="External"/><Relationship Id="rId2" Type="http://schemas.openxmlformats.org/officeDocument/2006/relationships/hyperlink" Target="http://www.cs.umd.edu/hcil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bgsu.edu/maner/domains/Formeval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eit.com/papers/heuristic/heuristic_list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useit.com/papers/heuristic/heuristic_evaluation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www.noldus.com/lab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0A81-5F85-4E2A-9F0A-F0CA4D2A6EF2}" type="slidenum">
              <a:rPr lang="en-US"/>
              <a:pPr/>
              <a:t>1</a:t>
            </a:fld>
            <a:endParaRPr lang="en-US"/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Evaluating Web Sites</a:t>
            </a:r>
            <a:endParaRPr lang="en-GB" baseline="30000"/>
          </a:p>
        </p:txBody>
      </p:sp>
      <p:sp>
        <p:nvSpPr>
          <p:cNvPr id="17101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60875" y="1828800"/>
            <a:ext cx="3921125" cy="4343400"/>
          </a:xfrm>
        </p:spPr>
        <p:txBody>
          <a:bodyPr/>
          <a:lstStyle/>
          <a:p>
            <a:r>
              <a:rPr lang="en-US" sz="2400"/>
              <a:t>The Internet provides a rich source of information, however</a:t>
            </a:r>
          </a:p>
          <a:p>
            <a:pPr lvl="1"/>
            <a:r>
              <a:rPr lang="en-US" sz="2000"/>
              <a:t>Although it is tempting to think that everything is on the Internet, it is not</a:t>
            </a:r>
          </a:p>
          <a:p>
            <a:pPr lvl="1"/>
            <a:r>
              <a:rPr lang="en-US" sz="2000"/>
              <a:t>There are many Web sites with inaccurate, confusing and misleading information</a:t>
            </a:r>
            <a:endParaRPr lang="en-GB" sz="2000"/>
          </a:p>
        </p:txBody>
      </p:sp>
      <p:pic>
        <p:nvPicPr>
          <p:cNvPr id="171013" name="Picture 5" descr="evaluate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66800" y="2154238"/>
            <a:ext cx="3810000" cy="4073525"/>
          </a:xfr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497C-B5BA-47BF-B72F-D0A844A97EBF}" type="slidenum">
              <a:rPr lang="en-US"/>
              <a:pPr/>
              <a:t>10</a:t>
            </a:fld>
            <a:endParaRPr lang="en-US"/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Attributes of Information Quality</a:t>
            </a:r>
          </a:p>
        </p:txBody>
      </p:sp>
      <p:graphicFrame>
        <p:nvGraphicFramePr>
          <p:cNvPr id="506883" name="Object 3"/>
          <p:cNvGraphicFramePr>
            <a:graphicFrameLocks noChangeAspect="1"/>
          </p:cNvGraphicFramePr>
          <p:nvPr>
            <p:ph type="body" idx="1"/>
          </p:nvPr>
        </p:nvGraphicFramePr>
        <p:xfrm>
          <a:off x="1689100" y="1828800"/>
          <a:ext cx="5384800" cy="4343400"/>
        </p:xfrm>
        <a:graphic>
          <a:graphicData uri="http://schemas.openxmlformats.org/presentationml/2006/ole">
            <p:oleObj spid="_x0000_s506883" name="Image" r:id="rId3" imgW="5210025" imgH="4727144" progId="Photoshop.Image.5">
              <p:embed/>
            </p:oleObj>
          </a:graphicData>
        </a:graphic>
      </p:graphicFrame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8877-D966-45A5-A915-364B44C861D5}" type="slidenum">
              <a:rPr lang="en-US"/>
              <a:pPr/>
              <a:t>11</a:t>
            </a:fld>
            <a:endParaRPr lang="en-US"/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07908" name="Group 4"/>
          <p:cNvGrpSpPr>
            <a:grpSpLocks/>
          </p:cNvGrpSpPr>
          <p:nvPr/>
        </p:nvGrpSpPr>
        <p:grpSpPr bwMode="auto">
          <a:xfrm>
            <a:off x="0" y="0"/>
            <a:ext cx="9144000" cy="6840538"/>
            <a:chOff x="1824" y="1289"/>
            <a:chExt cx="3216" cy="2645"/>
          </a:xfrm>
        </p:grpSpPr>
        <p:pic>
          <p:nvPicPr>
            <p:cNvPr id="507909" name="Picture 5" descr="Fig01-02"/>
            <p:cNvPicPr>
              <a:picLocks noChangeAspect="1" noChangeArrowheads="1"/>
            </p:cNvPicPr>
            <p:nvPr/>
          </p:nvPicPr>
          <p:blipFill>
            <a:blip r:embed="rId2"/>
            <a:srcRect l="5946" r="7242" b="10320"/>
            <a:stretch>
              <a:fillRect/>
            </a:stretch>
          </p:blipFill>
          <p:spPr bwMode="auto">
            <a:xfrm>
              <a:off x="1824" y="1289"/>
              <a:ext cx="3216" cy="2503"/>
            </a:xfrm>
            <a:prstGeom prst="rect">
              <a:avLst/>
            </a:prstGeom>
            <a:noFill/>
          </p:spPr>
        </p:pic>
        <p:sp>
          <p:nvSpPr>
            <p:cNvPr id="507910" name="Text Box 6"/>
            <p:cNvSpPr txBox="1">
              <a:spLocks noChangeArrowheads="1"/>
            </p:cNvSpPr>
            <p:nvPr/>
          </p:nvSpPr>
          <p:spPr bwMode="white">
            <a:xfrm>
              <a:off x="1824" y="3792"/>
              <a:ext cx="3216" cy="1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b="1">
                <a:latin typeface="Times New Roman" pitchFamily="18" charset="0"/>
              </a:endParaRPr>
            </a:p>
          </p:txBody>
        </p:sp>
      </p:grpSp>
      <p:sp>
        <p:nvSpPr>
          <p:cNvPr id="507911" name="Rectangle 7"/>
          <p:cNvSpPr>
            <a:spLocks noChangeArrowheads="1"/>
          </p:cNvSpPr>
          <p:nvPr/>
        </p:nvSpPr>
        <p:spPr bwMode="auto">
          <a:xfrm>
            <a:off x="0" y="6553200"/>
            <a:ext cx="1066800" cy="3048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D66E-63A0-4980-A51D-FFADC0EA4158}" type="slidenum">
              <a:rPr lang="en-US"/>
              <a:pPr/>
              <a:t>12</a:t>
            </a:fld>
            <a:endParaRPr lang="en-US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Site Usability</a:t>
            </a:r>
            <a:endParaRPr lang="en-GB" baseline="30000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460875" y="1828800"/>
            <a:ext cx="3921125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“From whence we came”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Early Web sites simply provided information and often did not include e-mail addresses; those who did did not have enough staff to respond to the email</a:t>
            </a:r>
          </a:p>
          <a:p>
            <a:pPr lvl="1">
              <a:lnSpc>
                <a:spcPct val="90000"/>
              </a:lnSpc>
            </a:pPr>
            <a:endParaRPr lang="en-GB" sz="2400"/>
          </a:p>
        </p:txBody>
      </p:sp>
      <p:pic>
        <p:nvPicPr>
          <p:cNvPr id="185348" name="Picture 4" descr="child01b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87400" y="1828800"/>
            <a:ext cx="3109913" cy="434340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1B2B-E0A2-44CC-9581-5ED7D01C5EE2}" type="slidenum">
              <a:rPr lang="en-US"/>
              <a:pPr/>
              <a:t>13</a:t>
            </a:fld>
            <a:endParaRPr lang="en-US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Site Usability Cont’d</a:t>
            </a:r>
            <a:endParaRPr lang="en-GB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 visitor should be given access to the:</a:t>
            </a:r>
          </a:p>
          <a:p>
            <a:pPr lvl="1">
              <a:lnSpc>
                <a:spcPct val="90000"/>
              </a:lnSpc>
            </a:pPr>
            <a:r>
              <a:rPr lang="en-US"/>
              <a:t>organisation’s history, </a:t>
            </a:r>
          </a:p>
          <a:p>
            <a:pPr lvl="1">
              <a:lnSpc>
                <a:spcPct val="90000"/>
              </a:lnSpc>
            </a:pPr>
            <a:r>
              <a:rPr lang="en-US"/>
              <a:t>A statement of objectives/mission statement</a:t>
            </a:r>
          </a:p>
          <a:p>
            <a:pPr lvl="1">
              <a:lnSpc>
                <a:spcPct val="90000"/>
              </a:lnSpc>
            </a:pPr>
            <a:r>
              <a:rPr lang="en-US"/>
              <a:t>Information about products or services</a:t>
            </a:r>
          </a:p>
          <a:p>
            <a:pPr lvl="1">
              <a:lnSpc>
                <a:spcPct val="90000"/>
              </a:lnSpc>
            </a:pPr>
            <a:r>
              <a:rPr lang="en-US"/>
              <a:t>A way to communicate with the organisation</a:t>
            </a:r>
          </a:p>
          <a:p>
            <a:pPr>
              <a:lnSpc>
                <a:spcPct val="90000"/>
              </a:lnSpc>
            </a:pPr>
            <a:r>
              <a:rPr lang="en-US"/>
              <a:t>Every visitor to a Web site is a potential customer</a:t>
            </a:r>
          </a:p>
          <a:p>
            <a:pPr lvl="1">
              <a:lnSpc>
                <a:spcPct val="90000"/>
              </a:lnSpc>
            </a:pPr>
            <a:r>
              <a:rPr lang="en-US"/>
              <a:t>It is difficult to meet all the needs of visitors</a:t>
            </a:r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7409B-2D7E-4C76-8442-D9AC21443D80}" type="slidenum">
              <a:rPr lang="en-US"/>
              <a:pPr/>
              <a:t>14</a:t>
            </a:fld>
            <a:endParaRPr lang="en-US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Site Usability Cont’d</a:t>
            </a:r>
            <a:endParaRPr lang="en-GB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Some of the motivations of visitors include:</a:t>
            </a:r>
          </a:p>
          <a:p>
            <a:pPr lvl="1">
              <a:lnSpc>
                <a:spcPct val="90000"/>
              </a:lnSpc>
            </a:pPr>
            <a:r>
              <a:rPr lang="en-US"/>
              <a:t>Learning about products and services</a:t>
            </a:r>
          </a:p>
          <a:p>
            <a:pPr lvl="1">
              <a:lnSpc>
                <a:spcPct val="90000"/>
              </a:lnSpc>
            </a:pPr>
            <a:r>
              <a:rPr lang="en-US"/>
              <a:t>Buying products or services</a:t>
            </a:r>
          </a:p>
          <a:p>
            <a:pPr lvl="1">
              <a:lnSpc>
                <a:spcPct val="90000"/>
              </a:lnSpc>
            </a:pPr>
            <a:r>
              <a:rPr lang="en-US"/>
              <a:t>Obtaining general company information</a:t>
            </a:r>
          </a:p>
          <a:p>
            <a:pPr lvl="1">
              <a:lnSpc>
                <a:spcPct val="90000"/>
              </a:lnSpc>
            </a:pPr>
            <a:r>
              <a:rPr lang="en-US"/>
              <a:t>Identification of the management team and their contact information</a:t>
            </a:r>
          </a:p>
          <a:p>
            <a:pPr lvl="1">
              <a:lnSpc>
                <a:spcPct val="90000"/>
              </a:lnSpc>
            </a:pPr>
            <a:r>
              <a:rPr lang="en-US"/>
              <a:t>Obtaining company financial information in order to make investment decisions</a:t>
            </a:r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6294-CBCF-451C-9242-ADE81ABADDD3}" type="slidenum">
              <a:rPr lang="en-US"/>
              <a:pPr/>
              <a:t>15</a:t>
            </a:fld>
            <a:endParaRPr lang="en-US"/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Site Usability Cont’d</a:t>
            </a:r>
            <a:endParaRPr lang="en-GB"/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b="1"/>
              <a:t>Meeting Visitors Needs</a:t>
            </a:r>
          </a:p>
          <a:p>
            <a:r>
              <a:rPr lang="en-US" sz="2800"/>
              <a:t>To meet the needs of Web site visitors you must consider:</a:t>
            </a:r>
          </a:p>
          <a:p>
            <a:pPr lvl="1"/>
            <a:r>
              <a:rPr lang="en-US" sz="2400"/>
              <a:t>The expectation level and experience when they enter your site</a:t>
            </a:r>
          </a:p>
          <a:p>
            <a:pPr lvl="1"/>
            <a:r>
              <a:rPr lang="en-US" sz="2400"/>
              <a:t>The communication channel used to connect and the bandwidth</a:t>
            </a:r>
          </a:p>
          <a:p>
            <a:pPr lvl="1"/>
            <a:r>
              <a:rPr lang="en-US" sz="2400"/>
              <a:t>The web browser used</a:t>
            </a:r>
          </a:p>
          <a:p>
            <a:pPr lvl="1"/>
            <a:r>
              <a:rPr lang="en-US" sz="2400"/>
              <a:t>The add-ins available for the browser being used</a:t>
            </a:r>
            <a:endParaRPr lang="en-GB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4BEA-4FF3-4624-A08C-E54810A5EB03}" type="slidenum">
              <a:rPr lang="en-US"/>
              <a:pPr/>
              <a:t>16</a:t>
            </a:fld>
            <a:endParaRPr lang="en-US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Site Usability Cont’d</a:t>
            </a:r>
            <a:endParaRPr lang="en-GB"/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b="1"/>
              <a:t>Build Flexible Web sites</a:t>
            </a:r>
          </a:p>
          <a:p>
            <a:pPr>
              <a:lnSpc>
                <a:spcPct val="90000"/>
              </a:lnSpc>
            </a:pPr>
            <a:r>
              <a:rPr lang="en-US" sz="2800"/>
              <a:t>Separate version with and without frames</a:t>
            </a:r>
          </a:p>
          <a:p>
            <a:pPr>
              <a:lnSpc>
                <a:spcPct val="90000"/>
              </a:lnSpc>
            </a:pPr>
            <a:r>
              <a:rPr lang="en-US" sz="2800"/>
              <a:t>Text-only versions (for visually impaired people who use special browser software)</a:t>
            </a:r>
          </a:p>
          <a:p>
            <a:pPr>
              <a:lnSpc>
                <a:spcPct val="90000"/>
              </a:lnSpc>
            </a:pPr>
            <a:r>
              <a:rPr lang="en-US" sz="2800"/>
              <a:t>Get user the option to download smaller versions of graphics</a:t>
            </a:r>
          </a:p>
          <a:p>
            <a:pPr>
              <a:lnSpc>
                <a:spcPct val="90000"/>
              </a:lnSpc>
            </a:pPr>
            <a:r>
              <a:rPr lang="en-US" sz="2800"/>
              <a:t>If audio or video clips included, give user the option to select the connection type (so that adjustments may be made for bandwidth)</a:t>
            </a:r>
          </a:p>
          <a:p>
            <a:pPr>
              <a:lnSpc>
                <a:spcPct val="90000"/>
              </a:lnSpc>
            </a:pPr>
            <a:endParaRPr lang="en-GB"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BABE-E1B2-4811-87B1-61A625F4137F}" type="slidenum">
              <a:rPr lang="en-US"/>
              <a:pPr/>
              <a:t>17</a:t>
            </a:fld>
            <a:endParaRPr lang="en-US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Site Usability Cont’d</a:t>
            </a:r>
            <a:endParaRPr lang="en-GB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/>
              <a:t>Build Flexible Web sites Cont’d</a:t>
            </a:r>
          </a:p>
          <a:p>
            <a:r>
              <a:rPr lang="en-US"/>
              <a:t>Let users select the level of detail, viewing format and download format</a:t>
            </a:r>
          </a:p>
          <a:p>
            <a:r>
              <a:rPr lang="en-US"/>
              <a:t>Offer visitors multiple information formats (e.g. HTML, PDF or Excel spreadsheet for financial data)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53C13-C96F-48C3-8226-CE9631A0E288}" type="slidenum">
              <a:rPr lang="en-US"/>
              <a:pPr/>
              <a:t>18</a:t>
            </a:fld>
            <a:endParaRPr lang="en-US"/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Site Usability Cont’d</a:t>
            </a:r>
            <a:endParaRPr lang="en-GB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001000" cy="4343400"/>
          </a:xfrm>
        </p:spPr>
        <p:txBody>
          <a:bodyPr/>
          <a:lstStyle/>
          <a:p>
            <a:pPr>
              <a:buFontTx/>
              <a:buNone/>
            </a:pPr>
            <a:r>
              <a:rPr lang="en-US" b="1"/>
              <a:t>Macromedia Flash</a:t>
            </a:r>
          </a:p>
          <a:p>
            <a:r>
              <a:rPr lang="en-US"/>
              <a:t>There has been some controversy surrounding the use of Macromedia Flash:</a:t>
            </a:r>
          </a:p>
          <a:p>
            <a:pPr lvl="1"/>
            <a:r>
              <a:rPr lang="en-US"/>
              <a:t>The files (which are not rendered in HTML) take a long time to download, especially if you do not have a broadband connection- Continuous improvements made</a:t>
            </a:r>
          </a:p>
          <a:p>
            <a:pPr lvl="1"/>
            <a:r>
              <a:rPr lang="en-US"/>
              <a:t>Few major e-commerce sites use these type of animated graphics pages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C86F-2D55-4BA9-81DE-213FEA6A508E}" type="slidenum">
              <a:rPr lang="en-US"/>
              <a:pPr/>
              <a:t>19</a:t>
            </a:fld>
            <a:endParaRPr lang="en-US"/>
          </a:p>
        </p:txBody>
      </p:sp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Site Usability Cont’d</a:t>
            </a:r>
            <a:endParaRPr lang="en-GB"/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/>
              <a:t>Macromedia Flash Cont’d</a:t>
            </a:r>
          </a:p>
          <a:p>
            <a:pPr lvl="1"/>
            <a:r>
              <a:rPr lang="en-US"/>
              <a:t>Some tasks however do lend themselves to animation </a:t>
            </a:r>
          </a:p>
          <a:p>
            <a:pPr lvl="1"/>
            <a:r>
              <a:rPr lang="en-US"/>
              <a:t>One solution is to offer Flash or non-Flash pages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6A16-F961-42A1-AE63-88D23F24D083}" type="slidenum">
              <a:rPr lang="en-US"/>
              <a:pPr/>
              <a:t>2</a:t>
            </a:fld>
            <a:endParaRPr lang="en-US"/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Evaluating Web Sites Cont’d</a:t>
            </a:r>
            <a:endParaRPr lang="en-GB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Since there is no editor in charge of the Internet it is necessary to evaluate Web sites before using the information on them</a:t>
            </a:r>
          </a:p>
          <a:p>
            <a:r>
              <a:rPr lang="en-US"/>
              <a:t>Many criteria have been suggested in the literature for the evaluation of the credibility of an Internet source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5C596-6841-4016-A04C-08FA0E2ACFB4}" type="slidenum">
              <a:rPr lang="en-US"/>
              <a:pPr/>
              <a:t>20</a:t>
            </a:fld>
            <a:endParaRPr lang="en-US"/>
          </a:p>
        </p:txBody>
      </p:sp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Site Usability Cont’d</a:t>
            </a:r>
            <a:endParaRPr lang="en-GB"/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b="1"/>
              <a:t>Web Site Design Goals</a:t>
            </a:r>
          </a:p>
          <a:p>
            <a:r>
              <a:rPr lang="en-US" sz="2800"/>
              <a:t>A Web site developer should try to meet the following goals:</a:t>
            </a:r>
          </a:p>
          <a:p>
            <a:pPr lvl="1"/>
            <a:r>
              <a:rPr lang="en-US" sz="2400"/>
              <a:t>Provide easily accessible </a:t>
            </a:r>
            <a:r>
              <a:rPr lang="en-GB" sz="2400"/>
              <a:t>organisational</a:t>
            </a:r>
            <a:r>
              <a:rPr lang="en-US" sz="2400"/>
              <a:t> information</a:t>
            </a:r>
          </a:p>
          <a:p>
            <a:pPr lvl="1"/>
            <a:r>
              <a:rPr lang="en-US" sz="2400"/>
              <a:t>Provide a two-way communication link with the organisation</a:t>
            </a:r>
          </a:p>
          <a:p>
            <a:pPr lvl="1"/>
            <a:r>
              <a:rPr lang="en-US" sz="2400"/>
              <a:t>Encourage return visitors (e.g. announce upcoming content) and keep the attention of existing visitors</a:t>
            </a:r>
          </a:p>
          <a:p>
            <a:pPr lvl="1"/>
            <a:r>
              <a:rPr lang="en-US" sz="2400"/>
              <a:t>Provide full access to products and services</a:t>
            </a:r>
            <a:endParaRPr lang="en-GB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94B3-DD7F-4454-ACEE-3BD17D047034}" type="slidenum">
              <a:rPr lang="en-US"/>
              <a:pPr/>
              <a:t>21</a:t>
            </a:fld>
            <a:endParaRPr lang="en-US"/>
          </a:p>
        </p:txBody>
      </p:sp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Site Usability Cont’d</a:t>
            </a:r>
            <a:endParaRPr lang="en-GB"/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b="1"/>
              <a:t>Customer Trust and Loyalty</a:t>
            </a:r>
          </a:p>
          <a:p>
            <a:pPr>
              <a:lnSpc>
                <a:spcPct val="90000"/>
              </a:lnSpc>
            </a:pPr>
            <a:r>
              <a:rPr lang="en-US" sz="2800"/>
              <a:t>Customer trust/loyalty translates to return visits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 customer that purchases a product from a business and gets good service will begin to trust the business. Multiple good experiences leads to loyalty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A 5% increase in customer loyalty can yield 25-80% profit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7323F-36BA-494E-B497-EAAAFDC9B3EE}" type="slidenum">
              <a:rPr lang="en-US"/>
              <a:pPr/>
              <a:t>22</a:t>
            </a:fld>
            <a:endParaRPr lang="en-US"/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Site Usability Cont’d</a:t>
            </a:r>
            <a:endParaRPr lang="en-GB"/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b="1"/>
              <a:t>Customer Trust and Loyalty</a:t>
            </a:r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Customer service on E-commerce sites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Research indicates a rating between average to low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There is often a lack of integration between the call centres and the Web site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E-mail responsiveness is also an issue (slow or no replies to emails)</a:t>
            </a:r>
            <a:endParaRPr lang="en-GB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ED58-1BE4-4C15-855D-3234B75052AC}" type="slidenum">
              <a:rPr lang="en-US"/>
              <a:pPr/>
              <a:t>23</a:t>
            </a:fld>
            <a:endParaRPr lang="en-US"/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Site Usability Cont’d</a:t>
            </a:r>
            <a:endParaRPr lang="en-GB"/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b="1"/>
              <a:t>Usability Testing</a:t>
            </a:r>
          </a:p>
          <a:p>
            <a:pPr>
              <a:lnSpc>
                <a:spcPct val="90000"/>
              </a:lnSpc>
            </a:pPr>
            <a:r>
              <a:rPr lang="en-US" sz="2800"/>
              <a:t>Companies are only now performing usability testing on their Web sites</a:t>
            </a:r>
          </a:p>
          <a:p>
            <a:pPr>
              <a:lnSpc>
                <a:spcPct val="90000"/>
              </a:lnSpc>
            </a:pPr>
            <a:r>
              <a:rPr lang="en-US" sz="2800"/>
              <a:t>Average e-commerce sites frustrate up to 70% of their users (resulting in the user leaving the site without purchasing anything)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Sites are confusing or difficult to use</a:t>
            </a:r>
          </a:p>
          <a:p>
            <a:pPr>
              <a:lnSpc>
                <a:spcPct val="90000"/>
              </a:lnSpc>
            </a:pPr>
            <a:r>
              <a:rPr lang="en-US" sz="2800"/>
              <a:t>In many cases simple changes can improve the usability of the site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	(See </a:t>
            </a:r>
            <a:r>
              <a:rPr lang="en-GB" sz="1800">
                <a:hlinkClick r:id="rId2"/>
              </a:rPr>
              <a:t>http://www.cs.umd.edu/hcil/</a:t>
            </a:r>
            <a:r>
              <a:rPr lang="en-US" sz="1800"/>
              <a:t> and </a:t>
            </a:r>
            <a:r>
              <a:rPr lang="en-GB" sz="1800">
                <a:hlinkClick r:id="rId3"/>
              </a:rPr>
              <a:t>http://www.useit.com/alertbox/</a:t>
            </a:r>
            <a:r>
              <a:rPr lang="en-US" sz="1800"/>
              <a:t> for further details)</a:t>
            </a:r>
            <a:endParaRPr lang="en-GB"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FD70-D2D7-4398-BBE0-7632D162ED79}" type="slidenum">
              <a:rPr lang="en-US"/>
              <a:pPr/>
              <a:t>24</a:t>
            </a:fld>
            <a:endParaRPr lang="en-US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Site Usability Cont’d</a:t>
            </a:r>
            <a:endParaRPr lang="en-GB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b="1"/>
              <a:t>Customer-centric Web Design</a:t>
            </a:r>
          </a:p>
          <a:p>
            <a:pPr>
              <a:lnSpc>
                <a:spcPct val="90000"/>
              </a:lnSpc>
            </a:pPr>
            <a:r>
              <a:rPr lang="en-US" sz="2800"/>
              <a:t>The following guidelines serve to meet the needs of the customer (as opposed to any Web site visitor):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Arrange links in the way that a customer would use them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It should be possible to access information quickly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Keep product and service descriptions simple, do not over sell by including a lot of marketing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Keep the language simple and jargon free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GB"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CB3B-D1F2-43E2-9E32-B732A7EF2ECB}" type="slidenum">
              <a:rPr lang="en-US"/>
              <a:pPr/>
              <a:t>25</a:t>
            </a:fld>
            <a:endParaRPr lang="en-US"/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Site Usability Cont’d</a:t>
            </a:r>
            <a:endParaRPr lang="en-GB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/>
              <a:t>Customer-centric Web Design Cont’d</a:t>
            </a:r>
          </a:p>
          <a:p>
            <a:pPr lvl="1">
              <a:lnSpc>
                <a:spcPct val="90000"/>
              </a:lnSpc>
            </a:pPr>
            <a:r>
              <a:rPr lang="en-US"/>
              <a:t>The Web site should work with the oldest browser, running on the oldest computer at the lowest bandwidth</a:t>
            </a:r>
          </a:p>
          <a:p>
            <a:pPr lvl="2">
              <a:lnSpc>
                <a:spcPct val="90000"/>
              </a:lnSpc>
            </a:pPr>
            <a:r>
              <a:rPr lang="en-US"/>
              <a:t>This might mean several different versions of the Web site are required (what about the cost of updating content?)</a:t>
            </a:r>
          </a:p>
          <a:p>
            <a:pPr lvl="1">
              <a:lnSpc>
                <a:spcPct val="90000"/>
              </a:lnSpc>
            </a:pPr>
            <a:r>
              <a:rPr lang="en-US"/>
              <a:t>Label all navigational aids clearly</a:t>
            </a:r>
          </a:p>
          <a:p>
            <a:pPr lvl="1">
              <a:lnSpc>
                <a:spcPct val="90000"/>
              </a:lnSpc>
            </a:pPr>
            <a:r>
              <a:rPr lang="en-US"/>
              <a:t>Test text visibility on smaller monitors</a:t>
            </a:r>
            <a:endParaRPr lang="en-GB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82E1-553D-4A40-BA0E-8F17CB6FC379}" type="slidenum">
              <a:rPr lang="en-US"/>
              <a:pPr/>
              <a:t>26</a:t>
            </a:fld>
            <a:endParaRPr lang="en-US"/>
          </a:p>
        </p:txBody>
      </p:sp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Site Usability Cont’d</a:t>
            </a:r>
            <a:endParaRPr lang="en-GB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/>
              <a:t>Customer-centric Web Design Cont’d</a:t>
            </a:r>
          </a:p>
          <a:p>
            <a:pPr lvl="1"/>
            <a:r>
              <a:rPr lang="en-US"/>
              <a:t>Choose colour combinations that would not impair the vision of colour-blind visitors</a:t>
            </a:r>
          </a:p>
          <a:p>
            <a:pPr lvl="1"/>
            <a:r>
              <a:rPr lang="en-US"/>
              <a:t>Test the usability of your site using potential users</a:t>
            </a:r>
          </a:p>
          <a:p>
            <a:r>
              <a:rPr lang="en-US"/>
              <a:t>Always ensure that enough information has been provided for the customer otherwise they will go elsewhere. </a:t>
            </a:r>
            <a:endParaRPr lang="en-GB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812D-831A-43AA-A280-E043380C2084}" type="slidenum">
              <a:rPr lang="en-US"/>
              <a:pPr/>
              <a:t>27</a:t>
            </a:fld>
            <a:endParaRPr lang="en-US"/>
          </a:p>
        </p:txBody>
      </p:sp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Site Usability Cont’d</a:t>
            </a:r>
            <a:endParaRPr lang="en-GB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/>
              <a:t>Web site Response Times </a:t>
            </a:r>
            <a:r>
              <a:rPr lang="en-US"/>
              <a:t>The required response time for hypertext navigation is one second, therefore your Web pages should be no more than 3KB (assuming a 28.8kbps modem which most users have). </a:t>
            </a:r>
          </a:p>
          <a:p>
            <a:pPr>
              <a:lnSpc>
                <a:spcPct val="90000"/>
              </a:lnSpc>
            </a:pPr>
            <a:r>
              <a:rPr lang="en-US"/>
              <a:t>The above limitation rules out most graphics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i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C9B0-1B78-47C7-B4EA-BDEBEF765F50}" type="slidenum">
              <a:rPr lang="en-US"/>
              <a:pPr/>
              <a:t>28</a:t>
            </a:fld>
            <a:endParaRPr lang="en-US"/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Site Usability Cont’d</a:t>
            </a:r>
            <a:endParaRPr lang="en-GB"/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b="1"/>
              <a:t>Three Important Response Times</a:t>
            </a:r>
          </a:p>
          <a:p>
            <a:r>
              <a:rPr lang="en-US" sz="2800"/>
              <a:t>The basic advice on response times are:</a:t>
            </a:r>
          </a:p>
          <a:p>
            <a:pPr lvl="1"/>
            <a:r>
              <a:rPr lang="en-US" sz="2400"/>
              <a:t>0.1 seconds for a user to feel that a system is instantaneous</a:t>
            </a:r>
          </a:p>
          <a:p>
            <a:pPr lvl="1"/>
            <a:r>
              <a:rPr lang="en-US" sz="2400"/>
              <a:t>1.0 seconds for the user’s thought to remain uninterrupted</a:t>
            </a:r>
          </a:p>
          <a:p>
            <a:pPr lvl="1"/>
            <a:r>
              <a:rPr lang="en-US" sz="2400"/>
              <a:t>10 seconds for keeping a users attention</a:t>
            </a:r>
          </a:p>
          <a:p>
            <a:r>
              <a:rPr lang="en-US" sz="2800"/>
              <a:t>Generally, the response time should be as fast as possible</a:t>
            </a:r>
            <a:endParaRPr lang="en-US" sz="2400" i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4D96-ECE9-4A80-AC46-3CBEB00859EA}" type="slidenum">
              <a:rPr lang="en-US"/>
              <a:pPr/>
              <a:t>29</a:t>
            </a:fld>
            <a:endParaRPr lang="en-US"/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Site Usability Cont’d</a:t>
            </a:r>
            <a:endParaRPr lang="en-GB"/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b="1"/>
              <a:t>Continuous Feedback</a:t>
            </a:r>
          </a:p>
          <a:p>
            <a:pPr>
              <a:lnSpc>
                <a:spcPct val="90000"/>
              </a:lnSpc>
            </a:pPr>
            <a:r>
              <a:rPr lang="en-US" sz="2800"/>
              <a:t>When an immediate response is not possible continuous feedback should be provided</a:t>
            </a:r>
          </a:p>
          <a:p>
            <a:pPr>
              <a:lnSpc>
                <a:spcPct val="90000"/>
              </a:lnSpc>
            </a:pPr>
            <a:r>
              <a:rPr lang="en-US" sz="2800"/>
              <a:t>a percentage completed indicator?,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 if the operation takes more than 10 seconds, which has three advantages: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It assure the user that the system has not crashed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It indicates how long the user has to wait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It provides the user with something to look at, which makes the wait less painful (for this reason a graphic progress bar is far better than text)</a:t>
            </a:r>
            <a:endParaRPr lang="en-GB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E65-6F01-4D1E-9A26-A0276407514D}" type="slidenum">
              <a:rPr lang="en-US"/>
              <a:pPr/>
              <a:t>3</a:t>
            </a:fld>
            <a:endParaRPr lang="en-US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Evaluating Web Sites Cont’d</a:t>
            </a:r>
            <a:endParaRPr lang="en-GB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However the criteria that this course will adopt are:</a:t>
            </a:r>
            <a:endParaRPr lang="en-GB"/>
          </a:p>
          <a:p>
            <a:pPr lvl="1"/>
            <a:r>
              <a:rPr lang="en-US"/>
              <a:t>Authority</a:t>
            </a:r>
          </a:p>
          <a:p>
            <a:pPr lvl="1"/>
            <a:r>
              <a:rPr lang="en-US"/>
              <a:t>Accuracy</a:t>
            </a:r>
          </a:p>
          <a:p>
            <a:pPr lvl="1"/>
            <a:r>
              <a:rPr lang="en-US"/>
              <a:t>Objectivity</a:t>
            </a:r>
          </a:p>
          <a:p>
            <a:pPr lvl="1"/>
            <a:r>
              <a:rPr lang="en-US"/>
              <a:t>Currency</a:t>
            </a:r>
          </a:p>
          <a:p>
            <a:pPr lvl="1"/>
            <a:r>
              <a:rPr lang="en-US"/>
              <a:t>Coverage</a:t>
            </a:r>
            <a:endParaRPr lang="en-GB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B5EC-91CE-42FF-8EBD-7291C5E0285E}" type="slidenum">
              <a:rPr lang="en-US"/>
              <a:pPr/>
              <a:t>30</a:t>
            </a:fld>
            <a:endParaRPr lang="en-US"/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Site Usability Cont’d</a:t>
            </a:r>
            <a:endParaRPr lang="en-GB"/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b="1"/>
              <a:t>Continuous Feedback Cont’d</a:t>
            </a:r>
          </a:p>
          <a:p>
            <a:pPr>
              <a:lnSpc>
                <a:spcPct val="90000"/>
              </a:lnSpc>
            </a:pPr>
            <a:r>
              <a:rPr lang="en-US" sz="2800"/>
              <a:t>When the amount of work to be done by an operation is unknown a percentage completed indicator might be inappropriate</a:t>
            </a:r>
          </a:p>
          <a:p>
            <a:pPr>
              <a:lnSpc>
                <a:spcPct val="90000"/>
              </a:lnSpc>
            </a:pPr>
            <a:r>
              <a:rPr lang="en-US" sz="2800"/>
              <a:t>In this case a number of progress indicators are still available: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If an operation goes through a defined set of steps, these steps could be displayed as they are started and  completed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As a last resort progress indicator, such as dots printed on a status line or a spinning ball could be used – which indicates that the system is working</a:t>
            </a:r>
            <a:endParaRPr lang="en-GB"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1EA1-02CB-4B93-83AB-21EE59ADF2F9}" type="slidenum">
              <a:rPr lang="en-US"/>
              <a:pPr/>
              <a:t>31</a:t>
            </a:fld>
            <a:endParaRPr lang="en-US"/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Site Usability Cont’d</a:t>
            </a:r>
            <a:endParaRPr lang="en-GB"/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/>
              <a:t>Continuous Feedback Cont’d</a:t>
            </a:r>
          </a:p>
          <a:p>
            <a:r>
              <a:rPr lang="en-US"/>
              <a:t>For operations that complete within 2 – 10 seconds a percentage done indicator is unnecessary</a:t>
            </a:r>
          </a:p>
          <a:p>
            <a:endParaRPr lang="en-US"/>
          </a:p>
          <a:p>
            <a:endParaRPr lang="en-US"/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C975C-3B42-4239-B1F5-1435749B7F78}" type="slidenum">
              <a:rPr lang="en-US"/>
              <a:pPr/>
              <a:t>32</a:t>
            </a:fld>
            <a:endParaRPr lang="en-US"/>
          </a:p>
        </p:txBody>
      </p:sp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of Evaluation Experiments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Design of experiments</a:t>
            </a:r>
          </a:p>
          <a:p>
            <a:pPr lvl="1"/>
            <a:r>
              <a:rPr lang="en-US"/>
              <a:t>http://en.wikipedia.org/wiki/Design_of_Experiments </a:t>
            </a:r>
          </a:p>
          <a:p>
            <a:pPr lvl="1"/>
            <a:r>
              <a:rPr lang="en-US"/>
              <a:t>http://pages.cpsc.ucalgary.ca/~sheelagh/courses/481/4bPsych/psychopathology.pp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DDFF0-261A-4C04-9A74-9AA432D655C2}" type="slidenum">
              <a:rPr lang="en-US"/>
              <a:pPr/>
              <a:t>33</a:t>
            </a:fld>
            <a:endParaRPr lang="en-US"/>
          </a:p>
        </p:txBody>
      </p:sp>
      <p:pic>
        <p:nvPicPr>
          <p:cNvPr id="438274" name="Picture 2" descr="The Psychology of Everyday Thing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7038" y="0"/>
            <a:ext cx="4583112" cy="6858000"/>
          </a:xfrm>
          <a:prstGeom prst="rect">
            <a:avLst/>
          </a:prstGeom>
          <a:noFill/>
        </p:spPr>
      </p:pic>
      <p:sp>
        <p:nvSpPr>
          <p:cNvPr id="4382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Psychology of Everyday Things </a:t>
            </a:r>
          </a:p>
        </p:txBody>
      </p:sp>
      <p:sp>
        <p:nvSpPr>
          <p:cNvPr id="43827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Psychology of Everyday Things, Norman, D. A. (1988) </a:t>
            </a:r>
            <a:r>
              <a:rPr lang="en-US" b="1"/>
              <a:t>The Design of Everyday Things,</a:t>
            </a:r>
            <a:r>
              <a:rPr lang="en-US"/>
              <a:t> 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0C7E-6958-4B73-8114-F5789646FCA2}" type="slidenum">
              <a:rPr lang="en-US"/>
              <a:pPr/>
              <a:t>34</a:t>
            </a:fld>
            <a:endParaRPr lang="en-US"/>
          </a:p>
        </p:txBody>
      </p:sp>
      <p:sp>
        <p:nvSpPr>
          <p:cNvPr id="439298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endParaRPr lang="en-US" sz="44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439299" name="Rectangle 3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endParaRPr lang="en-US" sz="44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439300" name="Rectangle 4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endParaRPr lang="en-US" sz="44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439301" name="Rectangle 5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endParaRPr lang="en-US" sz="44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439302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533400"/>
            <a:ext cx="7772400" cy="1143000"/>
          </a:xfrm>
        </p:spPr>
        <p:txBody>
          <a:bodyPr/>
          <a:lstStyle/>
          <a:p>
            <a:r>
              <a:rPr lang="en-US" sz="4800" b="1"/>
              <a:t>User Interface Evaluation</a:t>
            </a:r>
          </a:p>
        </p:txBody>
      </p:sp>
      <p:sp>
        <p:nvSpPr>
          <p:cNvPr id="439303" name="Text Box 7"/>
          <p:cNvSpPr txBox="1">
            <a:spLocks noChangeArrowheads="1"/>
          </p:cNvSpPr>
          <p:nvPr/>
        </p:nvSpPr>
        <p:spPr bwMode="auto">
          <a:xfrm>
            <a:off x="609600" y="1963738"/>
            <a:ext cx="8229600" cy="497046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61963" indent="-461963" eaLnBrk="1" hangingPunct="1">
              <a:spcBef>
                <a:spcPct val="20000"/>
              </a:spcBef>
              <a:buFontTx/>
              <a:buChar char="•"/>
            </a:pPr>
            <a:r>
              <a:rPr lang="en-US" sz="4000">
                <a:latin typeface="Arial" charset="0"/>
              </a:rPr>
              <a:t>The purposes of </a:t>
            </a:r>
            <a:r>
              <a:rPr lang="en-US" sz="4000" b="1">
                <a:latin typeface="Arial" charset="0"/>
              </a:rPr>
              <a:t>evaluation</a:t>
            </a:r>
          </a:p>
          <a:p>
            <a:pPr marL="461963" indent="-461963" eaLnBrk="1" hangingPunct="1">
              <a:spcBef>
                <a:spcPct val="20000"/>
              </a:spcBef>
              <a:buFontTx/>
              <a:buChar char="•"/>
            </a:pPr>
            <a:r>
              <a:rPr lang="en-US" sz="4000">
                <a:latin typeface="Arial" charset="0"/>
              </a:rPr>
              <a:t>Goals of </a:t>
            </a:r>
            <a:r>
              <a:rPr lang="en-US" sz="4000" b="1">
                <a:latin typeface="Arial" charset="0"/>
              </a:rPr>
              <a:t>evaluation</a:t>
            </a:r>
          </a:p>
          <a:p>
            <a:pPr marL="461963" indent="-461963" eaLnBrk="1" hangingPunct="1">
              <a:spcBef>
                <a:spcPct val="20000"/>
              </a:spcBef>
              <a:buFontTx/>
              <a:buChar char="•"/>
            </a:pPr>
            <a:r>
              <a:rPr lang="en-US" sz="4000">
                <a:latin typeface="Arial" charset="0"/>
              </a:rPr>
              <a:t>What, why and when to evaluate</a:t>
            </a:r>
          </a:p>
          <a:p>
            <a:pPr marL="461963" indent="-461963" eaLnBrk="1" hangingPunct="1">
              <a:spcBef>
                <a:spcPct val="20000"/>
              </a:spcBef>
              <a:buFontTx/>
              <a:buChar char="•"/>
            </a:pPr>
            <a:r>
              <a:rPr lang="en-US" sz="4000">
                <a:latin typeface="Arial" charset="0"/>
              </a:rPr>
              <a:t>Evaluation framework</a:t>
            </a:r>
          </a:p>
          <a:p>
            <a:pPr marL="461963" indent="-461963" eaLnBrk="1" hangingPunct="1">
              <a:spcBef>
                <a:spcPct val="20000"/>
              </a:spcBef>
              <a:buFontTx/>
              <a:buChar char="•"/>
            </a:pPr>
            <a:r>
              <a:rPr lang="en-US" sz="4000">
                <a:latin typeface="Arial" charset="0"/>
              </a:rPr>
              <a:t>Evaluation methods</a:t>
            </a:r>
          </a:p>
          <a:p>
            <a:pPr marL="461963" indent="-461963" eaLnBrk="1" hangingPunct="1">
              <a:spcBef>
                <a:spcPct val="20000"/>
              </a:spcBef>
              <a:buFontTx/>
              <a:buChar char="•"/>
            </a:pPr>
            <a:endParaRPr lang="en-US" sz="4000">
              <a:latin typeface="Arial" charset="0"/>
            </a:endParaRPr>
          </a:p>
          <a:p>
            <a:pPr marL="461963" indent="-461963"/>
            <a:endParaRPr lang="en-US" sz="4000">
              <a:latin typeface="Arial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16856-50F0-451B-BEE6-74498FE1DF54}" type="slidenum">
              <a:rPr lang="en-US"/>
              <a:pPr/>
              <a:t>35</a:t>
            </a:fld>
            <a:endParaRPr lang="en-US"/>
          </a:p>
        </p:txBody>
      </p:sp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4000" b="1"/>
              <a:t>Usability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229600" cy="4525963"/>
          </a:xfrm>
        </p:spPr>
        <p:txBody>
          <a:bodyPr/>
          <a:lstStyle/>
          <a:p>
            <a:pPr algn="ctr">
              <a:buFontTx/>
              <a:buNone/>
            </a:pPr>
            <a:r>
              <a:rPr lang="en-GB" sz="2800"/>
              <a:t>Important </a:t>
            </a:r>
            <a:r>
              <a:rPr lang="en-GB" sz="2800" b="1"/>
              <a:t>Dimensions</a:t>
            </a:r>
            <a:r>
              <a:rPr lang="en-GB" sz="2800"/>
              <a:t> of Usability:</a:t>
            </a:r>
          </a:p>
          <a:p>
            <a:pPr algn="ctr">
              <a:buFontTx/>
              <a:buNone/>
            </a:pPr>
            <a:endParaRPr lang="en-GB" sz="2800"/>
          </a:p>
          <a:p>
            <a:pPr algn="ctr">
              <a:buFontTx/>
              <a:buNone/>
            </a:pPr>
            <a:r>
              <a:rPr lang="en-GB" sz="4000" b="1" i="1">
                <a:latin typeface="Times New Roman" pitchFamily="18" charset="0"/>
              </a:rPr>
              <a:t>Effectiveness</a:t>
            </a:r>
            <a:r>
              <a:rPr lang="en-GB" sz="4000" b="1">
                <a:latin typeface="Times New Roman" pitchFamily="18" charset="0"/>
              </a:rPr>
              <a:t> , </a:t>
            </a:r>
            <a:r>
              <a:rPr lang="en-GB" sz="4000" b="1" i="1">
                <a:latin typeface="Times New Roman" pitchFamily="18" charset="0"/>
              </a:rPr>
              <a:t>Efficiency, Satisfaction</a:t>
            </a:r>
          </a:p>
          <a:p>
            <a:pPr algn="ctr">
              <a:buFontTx/>
              <a:buNone/>
            </a:pPr>
            <a:endParaRPr lang="en-GB" sz="4000" b="1" i="1">
              <a:latin typeface="Times New Roman" pitchFamily="18" charset="0"/>
            </a:endParaRPr>
          </a:p>
          <a:p>
            <a:pPr algn="ctr">
              <a:buFontTx/>
              <a:buNone/>
            </a:pPr>
            <a:r>
              <a:rPr lang="en-US" sz="3600" b="1"/>
              <a:t>Users want systems that are easy to learn and use as well as effective, efficient, safe and satisfying</a:t>
            </a:r>
          </a:p>
          <a:p>
            <a:pPr algn="ctr">
              <a:buFontTx/>
              <a:buNone/>
            </a:pPr>
            <a:endParaRPr lang="en-US" sz="4000" b="1" i="1"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6B2FC-E6B9-48DB-95ED-683709C4AECC}" type="slidenum">
              <a:rPr lang="en-US"/>
              <a:pPr/>
              <a:t>36</a:t>
            </a:fld>
            <a:endParaRPr lang="en-US"/>
          </a:p>
        </p:txBody>
      </p:sp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9144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4000" b="1"/>
              <a:t>Evaluation vs Testing</a:t>
            </a:r>
          </a:p>
        </p:txBody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534400" cy="5029200"/>
          </a:xfrm>
        </p:spPr>
        <p:txBody>
          <a:bodyPr/>
          <a:lstStyle/>
          <a:p>
            <a:r>
              <a:rPr lang="en-US" b="1">
                <a:solidFill>
                  <a:srgbClr val="006600"/>
                </a:solidFill>
              </a:rPr>
              <a:t>Testing</a:t>
            </a:r>
            <a:r>
              <a:rPr lang="en-US" b="1">
                <a:solidFill>
                  <a:srgbClr val="003300"/>
                </a:solidFill>
              </a:rPr>
              <a:t>:</a:t>
            </a:r>
            <a:r>
              <a:rPr lang="en-US" b="1"/>
              <a:t> </a:t>
            </a:r>
          </a:p>
          <a:p>
            <a:pPr lvl="1">
              <a:buFont typeface="Wingdings" pitchFamily="2" charset="2"/>
              <a:buChar char="Ø"/>
            </a:pPr>
            <a:r>
              <a:rPr lang="en-US"/>
              <a:t>Ensure features operational</a:t>
            </a:r>
          </a:p>
          <a:p>
            <a:pPr lvl="1">
              <a:buFont typeface="Wingdings" pitchFamily="2" charset="2"/>
              <a:buChar char="Ø"/>
            </a:pPr>
            <a:r>
              <a:rPr lang="en-US"/>
              <a:t>Implemented </a:t>
            </a:r>
            <a:r>
              <a:rPr lang="en-US">
                <a:solidFill>
                  <a:srgbClr val="0000CC"/>
                </a:solidFill>
              </a:rPr>
              <a:t>after the system</a:t>
            </a:r>
            <a:r>
              <a:rPr lang="en-US"/>
              <a:t> is developed</a:t>
            </a:r>
          </a:p>
          <a:p>
            <a:r>
              <a:rPr lang="en-US" b="1">
                <a:solidFill>
                  <a:srgbClr val="006600"/>
                </a:solidFill>
              </a:rPr>
              <a:t>Evaluation (Usability Testing)</a:t>
            </a:r>
            <a:r>
              <a:rPr lang="en-US" b="1">
                <a:solidFill>
                  <a:srgbClr val="003300"/>
                </a:solidFill>
              </a:rPr>
              <a:t>:</a:t>
            </a:r>
            <a:r>
              <a:rPr lang="en-US" b="1"/>
              <a:t> </a:t>
            </a:r>
          </a:p>
          <a:p>
            <a:pPr lvl="1">
              <a:buFont typeface="Wingdings" pitchFamily="2" charset="2"/>
              <a:buChar char="Ø"/>
            </a:pPr>
            <a:r>
              <a:rPr lang="en-US"/>
              <a:t>Ensure features usable</a:t>
            </a:r>
          </a:p>
          <a:p>
            <a:pPr lvl="1">
              <a:buFont typeface="Wingdings" pitchFamily="2" charset="2"/>
              <a:buChar char="Ø"/>
            </a:pPr>
            <a:r>
              <a:rPr lang="en-US"/>
              <a:t>Simply experiments to find out specific information about a design</a:t>
            </a:r>
          </a:p>
          <a:p>
            <a:pPr lvl="1">
              <a:buFont typeface="Wingdings" pitchFamily="2" charset="2"/>
              <a:buChar char="Ø"/>
            </a:pPr>
            <a:r>
              <a:rPr lang="en-GB"/>
              <a:t>User centred</a:t>
            </a:r>
          </a:p>
          <a:p>
            <a:pPr lvl="1">
              <a:buFont typeface="Wingdings" pitchFamily="2" charset="2"/>
              <a:buChar char="Ø"/>
            </a:pPr>
            <a:r>
              <a:rPr lang="en-US"/>
              <a:t>Considered </a:t>
            </a:r>
            <a:r>
              <a:rPr lang="en-US">
                <a:solidFill>
                  <a:srgbClr val="0000CC"/>
                </a:solidFill>
              </a:rPr>
              <a:t>at all stages</a:t>
            </a:r>
            <a:r>
              <a:rPr lang="en-US"/>
              <a:t> in the design life cycle</a:t>
            </a:r>
          </a:p>
          <a:p>
            <a:endParaRPr lang="en-US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5F00-E053-444E-85F0-6CC74061508E}" type="slidenum">
              <a:rPr lang="en-US"/>
              <a:pPr/>
              <a:t>37</a:t>
            </a:fld>
            <a:endParaRPr lang="en-US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685800" y="1524000"/>
            <a:ext cx="7772400" cy="464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93750" indent="-793750" eaLnBrk="1" hangingPunct="1">
              <a:spcBef>
                <a:spcPct val="20000"/>
              </a:spcBef>
              <a:buFontTx/>
              <a:buChar char="•"/>
            </a:pPr>
            <a:r>
              <a:rPr lang="en-US" sz="2800"/>
              <a:t>Features:</a:t>
            </a:r>
          </a:p>
          <a:p>
            <a:pPr marL="1255713" lvl="1" indent="-346075" eaLnBrk="1" hangingPunct="1"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2400"/>
              <a:t>Sequence of interactions needed to be followed to play a game, task in a simulation</a:t>
            </a:r>
          </a:p>
          <a:p>
            <a:pPr marL="793750" indent="-793750" eaLnBrk="1" hangingPunct="1">
              <a:spcBef>
                <a:spcPct val="20000"/>
              </a:spcBef>
              <a:buFontTx/>
              <a:buChar char="•"/>
            </a:pPr>
            <a:r>
              <a:rPr lang="en-US" sz="2800"/>
              <a:t>Usability principles:</a:t>
            </a:r>
          </a:p>
          <a:p>
            <a:pPr marL="1255713" lvl="1" indent="-346075" eaLnBrk="1" hangingPunct="1"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2400"/>
              <a:t>Learnability, flexibility, and robustness</a:t>
            </a:r>
          </a:p>
          <a:p>
            <a:pPr marL="793750" indent="-793750" eaLnBrk="1" hangingPunct="1">
              <a:spcBef>
                <a:spcPct val="20000"/>
              </a:spcBef>
              <a:buFontTx/>
              <a:buChar char="•"/>
            </a:pPr>
            <a:r>
              <a:rPr lang="en-US" sz="2800"/>
              <a:t>Performance:</a:t>
            </a:r>
          </a:p>
          <a:p>
            <a:pPr marL="1255713" lvl="1" indent="-346075" eaLnBrk="1" hangingPunct="1"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2400"/>
              <a:t>Measure the performance of typical users on typical tasks</a:t>
            </a:r>
          </a:p>
        </p:txBody>
      </p:sp>
      <p:sp>
        <p:nvSpPr>
          <p:cNvPr id="443395" name="Text Box 3"/>
          <p:cNvSpPr txBox="1">
            <a:spLocks noChangeArrowheads="1"/>
          </p:cNvSpPr>
          <p:nvPr/>
        </p:nvSpPr>
        <p:spPr bwMode="auto">
          <a:xfrm>
            <a:off x="2859088" y="228600"/>
            <a:ext cx="514191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4400" b="1">
                <a:latin typeface="Arial" charset="0"/>
              </a:rPr>
              <a:t>What to Evaluate?</a:t>
            </a:r>
            <a:r>
              <a:rPr lang="en-US" sz="3200" b="1">
                <a:latin typeface="Arial" charset="0"/>
              </a:rPr>
              <a:t>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1B45-1C5B-44E2-B583-BA65EE821D62}" type="slidenum">
              <a:rPr lang="en-US"/>
              <a:pPr/>
              <a:t>38</a:t>
            </a:fld>
            <a:endParaRPr lang="en-US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5334000"/>
          </a:xfrm>
          <a:noFill/>
          <a:ln/>
        </p:spPr>
        <p:txBody>
          <a:bodyPr/>
          <a:lstStyle/>
          <a:p>
            <a:pPr>
              <a:buClr>
                <a:schemeClr val="tx1"/>
              </a:buClr>
              <a:buFontTx/>
              <a:buNone/>
            </a:pPr>
            <a:r>
              <a:rPr lang="en-GB" sz="2600"/>
              <a:t>Measurements can be user related, e.g.  - </a:t>
            </a:r>
          </a:p>
          <a:p>
            <a:pPr>
              <a:buClr>
                <a:schemeClr val="tx1"/>
              </a:buClr>
              <a:buFontTx/>
              <a:buNone/>
            </a:pPr>
            <a:endParaRPr lang="en-GB" sz="1200"/>
          </a:p>
          <a:p>
            <a:pPr>
              <a:buFont typeface="Wingdings" pitchFamily="2" charset="2"/>
              <a:buChar char="Ø"/>
            </a:pPr>
            <a:r>
              <a:rPr lang="en-GB" sz="2600"/>
              <a:t>Attitude, user </a:t>
            </a:r>
            <a:r>
              <a:rPr lang="en-GB" sz="2600">
                <a:solidFill>
                  <a:srgbClr val="0000CC"/>
                </a:solidFill>
              </a:rPr>
              <a:t>satisfaction</a:t>
            </a:r>
            <a:r>
              <a:rPr lang="en-GB" sz="2600"/>
              <a:t> (</a:t>
            </a:r>
            <a:r>
              <a:rPr lang="en-GB" sz="2600">
                <a:solidFill>
                  <a:srgbClr val="0000CC"/>
                </a:solidFill>
              </a:rPr>
              <a:t>positive or negative</a:t>
            </a:r>
            <a:r>
              <a:rPr lang="en-GB" sz="260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GB" sz="2600"/>
              <a:t>Knowledge, </a:t>
            </a:r>
            <a:r>
              <a:rPr lang="en-GB" sz="2600">
                <a:solidFill>
                  <a:srgbClr val="0000CC"/>
                </a:solidFill>
              </a:rPr>
              <a:t>recall</a:t>
            </a:r>
            <a:r>
              <a:rPr lang="en-GB" sz="2600"/>
              <a:t> (what has been learned)</a:t>
            </a:r>
          </a:p>
          <a:p>
            <a:pPr>
              <a:buFont typeface="Wingdings" pitchFamily="2" charset="2"/>
              <a:buChar char="Ø"/>
            </a:pPr>
            <a:r>
              <a:rPr lang="en-GB" sz="2600"/>
              <a:t>Goal related (</a:t>
            </a:r>
            <a:r>
              <a:rPr lang="en-GB" sz="2600">
                <a:solidFill>
                  <a:srgbClr val="0000CC"/>
                </a:solidFill>
              </a:rPr>
              <a:t>aim to achieve a task,</a:t>
            </a:r>
            <a:r>
              <a:rPr lang="en-GB" sz="2600"/>
              <a:t> effectiveness) </a:t>
            </a:r>
          </a:p>
          <a:p>
            <a:pPr>
              <a:buFont typeface="Wingdings" pitchFamily="2" charset="2"/>
              <a:buChar char="Ø"/>
            </a:pPr>
            <a:r>
              <a:rPr lang="en-GB" sz="2600"/>
              <a:t>Usability criteria based  (</a:t>
            </a:r>
            <a:r>
              <a:rPr lang="en-GB" sz="2600">
                <a:solidFill>
                  <a:srgbClr val="0000CC"/>
                </a:solidFill>
              </a:rPr>
              <a:t>is the system usable</a:t>
            </a:r>
            <a:r>
              <a:rPr lang="en-GB" sz="260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GB" sz="2600"/>
              <a:t>Error rates 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990600"/>
          </a:xfrm>
        </p:spPr>
        <p:txBody>
          <a:bodyPr/>
          <a:lstStyle/>
          <a:p>
            <a:r>
              <a:rPr lang="en-GB" sz="4000" b="1"/>
              <a:t>What to Evaluate? (measurements)</a:t>
            </a:r>
            <a:endParaRPr lang="en-US" sz="4000" b="1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7E46-2144-4948-A9AB-38367CF90F6B}" type="slidenum">
              <a:rPr lang="en-US"/>
              <a:pPr/>
              <a:t>39</a:t>
            </a:fld>
            <a:endParaRPr lang="en-US"/>
          </a:p>
        </p:txBody>
      </p:sp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06375"/>
            <a:ext cx="8229600" cy="936625"/>
          </a:xfrm>
        </p:spPr>
        <p:txBody>
          <a:bodyPr/>
          <a:lstStyle/>
          <a:p>
            <a:r>
              <a:rPr lang="en-US" sz="3600" b="1"/>
              <a:t>When to Evaluate?</a:t>
            </a:r>
          </a:p>
        </p:txBody>
      </p:sp>
      <p:sp>
        <p:nvSpPr>
          <p:cNvPr id="445443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8458200" cy="6435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461963" indent="-461963" eaLnBrk="1" hangingPunct="1"/>
            <a:r>
              <a:rPr lang="en-US" sz="2800" b="1">
                <a:solidFill>
                  <a:srgbClr val="CC0000"/>
                </a:solidFill>
                <a:latin typeface="Arial" charset="0"/>
              </a:rPr>
              <a:t>Formative evaluation:</a:t>
            </a:r>
          </a:p>
          <a:p>
            <a:pPr marL="461963" indent="-461963" eaLnBrk="1" hangingPunct="1">
              <a:buFont typeface="Wingdings" pitchFamily="2" charset="2"/>
              <a:buChar char="Ø"/>
            </a:pPr>
            <a:r>
              <a:rPr lang="en-US" sz="2800">
                <a:latin typeface="Arial" charset="0"/>
              </a:rPr>
              <a:t>Evaluation that done </a:t>
            </a:r>
            <a:r>
              <a:rPr lang="en-US" sz="2800">
                <a:solidFill>
                  <a:srgbClr val="0000CC"/>
                </a:solidFill>
                <a:latin typeface="Arial" charset="0"/>
              </a:rPr>
              <a:t>during the design phase</a:t>
            </a:r>
          </a:p>
          <a:p>
            <a:pPr marL="461963" indent="-461963" eaLnBrk="1" hangingPunct="1">
              <a:buFont typeface="Wingdings" pitchFamily="2" charset="2"/>
              <a:buChar char="Ø"/>
            </a:pPr>
            <a:r>
              <a:rPr lang="en-US" sz="2800">
                <a:latin typeface="Arial" charset="0"/>
              </a:rPr>
              <a:t>To check that the </a:t>
            </a:r>
            <a:r>
              <a:rPr lang="en-US" sz="2800">
                <a:solidFill>
                  <a:srgbClr val="0000CC"/>
                </a:solidFill>
                <a:latin typeface="Arial" charset="0"/>
              </a:rPr>
              <a:t>product continues to meet user’s needs</a:t>
            </a:r>
          </a:p>
          <a:p>
            <a:pPr marL="461963" indent="-461963" eaLnBrk="1" hangingPunct="1">
              <a:buFont typeface="Wingdings" pitchFamily="2" charset="2"/>
              <a:buChar char="Ø"/>
            </a:pPr>
            <a:r>
              <a:rPr lang="en-US" sz="2800">
                <a:latin typeface="Arial" charset="0"/>
              </a:rPr>
              <a:t>helps to ‘form’ the finished information system.</a:t>
            </a:r>
          </a:p>
          <a:p>
            <a:pPr marL="461963" indent="-461963" eaLnBrk="1" hangingPunct="1">
              <a:buFont typeface="Wingdings" pitchFamily="2" charset="2"/>
              <a:buChar char="Ø"/>
            </a:pPr>
            <a:r>
              <a:rPr lang="en-US" sz="2800">
                <a:latin typeface="Arial" charset="0"/>
              </a:rPr>
              <a:t>Contextual Inquiry</a:t>
            </a:r>
          </a:p>
          <a:p>
            <a:pPr marL="461963" indent="-461963" eaLnBrk="1" hangingPunct="1">
              <a:buFont typeface="Wingdings" pitchFamily="2" charset="2"/>
              <a:buChar char="Ø"/>
            </a:pPr>
            <a:r>
              <a:rPr lang="en-US" sz="2800">
                <a:latin typeface="Arial" charset="0"/>
              </a:rPr>
              <a:t>Co-operative evaluation</a:t>
            </a:r>
          </a:p>
          <a:p>
            <a:pPr marL="461963" indent="-461963" eaLnBrk="1" hangingPunct="1">
              <a:buFont typeface="Wingdings" pitchFamily="2" charset="2"/>
              <a:buChar char="Ø"/>
            </a:pPr>
            <a:r>
              <a:rPr lang="en-US" sz="2400">
                <a:hlinkClick r:id="rId2"/>
              </a:rPr>
              <a:t>http://www.cs.bgsu.edu/maner/domains/Formeval.htm</a:t>
            </a:r>
            <a:r>
              <a:rPr lang="en-US" sz="2400"/>
              <a:t>	</a:t>
            </a:r>
            <a:endParaRPr lang="en-US" sz="3600">
              <a:latin typeface="Arial" charset="0"/>
            </a:endParaRPr>
          </a:p>
          <a:p>
            <a:pPr marL="461963" indent="-461963" eaLnBrk="1" hangingPunct="1"/>
            <a:r>
              <a:rPr lang="en-US" sz="2800" b="1">
                <a:solidFill>
                  <a:srgbClr val="CC0000"/>
                </a:solidFill>
                <a:latin typeface="Arial" charset="0"/>
              </a:rPr>
              <a:t>Summative evaluation:</a:t>
            </a:r>
          </a:p>
          <a:p>
            <a:pPr marL="461963" indent="-461963" eaLnBrk="1" hangingPunct="1">
              <a:buFont typeface="Wingdings" pitchFamily="2" charset="2"/>
              <a:buChar char="Ø"/>
            </a:pPr>
            <a:r>
              <a:rPr lang="en-US" sz="2800">
                <a:latin typeface="Arial" charset="0"/>
              </a:rPr>
              <a:t>Evaluations that are done to assess the </a:t>
            </a:r>
            <a:r>
              <a:rPr lang="en-US" sz="2800">
                <a:solidFill>
                  <a:srgbClr val="0000CC"/>
                </a:solidFill>
                <a:latin typeface="Arial" charset="0"/>
              </a:rPr>
              <a:t>success of a finished product</a:t>
            </a:r>
          </a:p>
          <a:p>
            <a:pPr marL="461963" indent="-461963" eaLnBrk="1" hangingPunct="1">
              <a:buFont typeface="Wingdings" pitchFamily="2" charset="2"/>
              <a:buChar char="Ø"/>
            </a:pPr>
            <a:r>
              <a:rPr lang="en-US" sz="2800">
                <a:latin typeface="Arial" charset="0"/>
              </a:rPr>
              <a:t>Produces quantitative and qualitative data about the finished system.</a:t>
            </a:r>
          </a:p>
          <a:p>
            <a:pPr marL="461963" indent="-461963" eaLnBrk="1" hangingPunct="1"/>
            <a:endParaRPr lang="en-US" sz="2800">
              <a:latin typeface="Arial" charset="0"/>
            </a:endParaRPr>
          </a:p>
          <a:p>
            <a:pPr marL="461963" indent="-461963" eaLnBrk="1" hangingPunct="1"/>
            <a:endParaRPr lang="en-US" sz="2800">
              <a:latin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744D0-F6E2-43DE-A242-1FF7BCF99878}" type="slidenum">
              <a:rPr lang="en-US"/>
              <a:pPr/>
              <a:t>4</a:t>
            </a:fld>
            <a:endParaRPr lang="en-US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Evaluating Web Sites Cont’d</a:t>
            </a:r>
            <a:endParaRPr lang="en-GB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b="1" u="sng"/>
              <a:t>Authority</a:t>
            </a:r>
          </a:p>
          <a:p>
            <a:pPr>
              <a:lnSpc>
                <a:spcPct val="90000"/>
              </a:lnSpc>
            </a:pPr>
            <a:r>
              <a:rPr lang="en-US" sz="2800"/>
              <a:t>Authority is concerned with the credentials of the author of the information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Who has created the Web page content?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Is there any author contact information?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What degrees or experience does the author have?</a:t>
            </a:r>
          </a:p>
          <a:p>
            <a:pPr>
              <a:lnSpc>
                <a:spcPct val="90000"/>
              </a:lnSpc>
            </a:pPr>
            <a:r>
              <a:rPr lang="en-US" sz="2800"/>
              <a:t>These questions help to determine whether the author is a reliable source or even an expert in the subject area</a:t>
            </a:r>
            <a:endParaRPr lang="en-GB" sz="2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0CD98-1AB1-48CE-AEEC-9D373BD074F4}" type="slidenum">
              <a:rPr lang="en-US"/>
              <a:pPr/>
              <a:t>40</a:t>
            </a:fld>
            <a:endParaRPr lang="en-US"/>
          </a:p>
        </p:txBody>
      </p:sp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Formative Evaluation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800" b="1" i="1"/>
              <a:t>QUESTIONS ANSWERABLE DURING FORMATIVE EVALUATION </a:t>
            </a:r>
            <a:r>
              <a:rPr lang="en-US" sz="1800"/>
              <a:t/>
            </a:r>
            <a:br>
              <a:rPr lang="en-US" sz="1800"/>
            </a:br>
            <a:endParaRPr lang="en-US" sz="1800"/>
          </a:p>
          <a:p>
            <a:pPr lvl="1">
              <a:lnSpc>
                <a:spcPct val="80000"/>
              </a:lnSpc>
            </a:pPr>
            <a:r>
              <a:rPr lang="en-US" sz="1600" b="1"/>
              <a:t>Are parts of the interface error-prone?</a:t>
            </a:r>
            <a:r>
              <a:rPr lang="en-US" sz="1600"/>
              <a:t/>
            </a:r>
            <a:br>
              <a:rPr lang="en-US" sz="1600"/>
            </a:br>
            <a:endParaRPr lang="en-US" sz="1600"/>
          </a:p>
          <a:p>
            <a:pPr lvl="1">
              <a:lnSpc>
                <a:spcPct val="80000"/>
              </a:lnSpc>
            </a:pPr>
            <a:r>
              <a:rPr lang="en-US" sz="1600" b="1"/>
              <a:t>Do some tasks take more time than expected?</a:t>
            </a:r>
            <a:r>
              <a:rPr lang="en-US" sz="1600"/>
              <a:t/>
            </a:r>
            <a:br>
              <a:rPr lang="en-US" sz="1600"/>
            </a:br>
            <a:endParaRPr lang="en-US" sz="1600"/>
          </a:p>
          <a:p>
            <a:pPr lvl="1">
              <a:lnSpc>
                <a:spcPct val="80000"/>
              </a:lnSpc>
            </a:pPr>
            <a:r>
              <a:rPr lang="en-US" sz="1600" b="1"/>
              <a:t>Do users find some tasks especially difficult?</a:t>
            </a:r>
            <a:r>
              <a:rPr lang="en-US" sz="1600"/>
              <a:t/>
            </a:r>
            <a:br>
              <a:rPr lang="en-US" sz="1600"/>
            </a:br>
            <a:endParaRPr lang="en-US" sz="1600"/>
          </a:p>
          <a:p>
            <a:pPr lvl="1">
              <a:lnSpc>
                <a:spcPct val="80000"/>
              </a:lnSpc>
            </a:pPr>
            <a:r>
              <a:rPr lang="en-US" sz="1600" b="1"/>
              <a:t>Does the interface violate common usability guidelines?</a:t>
            </a:r>
            <a:r>
              <a:rPr lang="en-US" sz="1600"/>
              <a:t/>
            </a:r>
            <a:br>
              <a:rPr lang="en-US" sz="1600"/>
            </a:br>
            <a:endParaRPr lang="en-US" sz="1600"/>
          </a:p>
          <a:p>
            <a:pPr lvl="1">
              <a:lnSpc>
                <a:spcPct val="80000"/>
              </a:lnSpc>
            </a:pPr>
            <a:r>
              <a:rPr lang="en-US" sz="1600" b="1"/>
              <a:t>Is there sufficient help?</a:t>
            </a:r>
            <a:r>
              <a:rPr lang="en-US" sz="1600"/>
              <a:t/>
            </a:r>
            <a:br>
              <a:rPr lang="en-US" sz="1600"/>
            </a:br>
            <a:endParaRPr lang="en-US" sz="1600"/>
          </a:p>
          <a:p>
            <a:pPr lvl="1">
              <a:lnSpc>
                <a:spcPct val="80000"/>
              </a:lnSpc>
            </a:pPr>
            <a:r>
              <a:rPr lang="en-US" sz="1600" b="1"/>
              <a:t>What changes would users like to see?</a:t>
            </a:r>
            <a:r>
              <a:rPr lang="en-US" sz="1600"/>
              <a:t/>
            </a:r>
            <a:br>
              <a:rPr lang="en-US" sz="1600"/>
            </a:br>
            <a:endParaRPr lang="en-US" sz="1600"/>
          </a:p>
          <a:p>
            <a:pPr lvl="1">
              <a:lnSpc>
                <a:spcPct val="80000"/>
              </a:lnSpc>
            </a:pPr>
            <a:r>
              <a:rPr lang="en-US" sz="1600" b="1"/>
              <a:t>What mistakes do users make?</a:t>
            </a:r>
            <a:r>
              <a:rPr lang="en-US" sz="1600"/>
              <a:t/>
            </a:r>
            <a:br>
              <a:rPr lang="en-US" sz="1600"/>
            </a:br>
            <a:endParaRPr lang="en-US" sz="1600"/>
          </a:p>
          <a:p>
            <a:pPr lvl="1">
              <a:lnSpc>
                <a:spcPct val="80000"/>
              </a:lnSpc>
            </a:pPr>
            <a:r>
              <a:rPr lang="en-US" sz="1600" b="1"/>
              <a:t>Where are users likely to get stuck?</a:t>
            </a:r>
            <a:r>
              <a:rPr lang="en-US" sz="1600"/>
              <a:t/>
            </a:r>
            <a:br>
              <a:rPr lang="en-US" sz="1600"/>
            </a:br>
            <a:endParaRPr lang="en-US" sz="1600"/>
          </a:p>
          <a:p>
            <a:pPr lvl="1">
              <a:lnSpc>
                <a:spcPct val="80000"/>
              </a:lnSpc>
            </a:pPr>
            <a:r>
              <a:rPr lang="en-US" sz="1600" b="1"/>
              <a:t>Will users need a wizard (intelligent agent) to guide them through </a:t>
            </a:r>
            <a:r>
              <a:rPr lang="en-US" sz="1600"/>
              <a:t/>
            </a:r>
            <a:br>
              <a:rPr lang="en-US" sz="1600"/>
            </a:br>
            <a:r>
              <a:rPr lang="en-US" sz="1600" b="1"/>
              <a:t>certain complex tasks?</a:t>
            </a:r>
            <a:endParaRPr lang="en-US" sz="1600"/>
          </a:p>
          <a:p>
            <a:pPr>
              <a:lnSpc>
                <a:spcPct val="80000"/>
              </a:lnSpc>
            </a:pPr>
            <a:endParaRPr lang="en-US"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291F-2014-4038-92BD-7453F8B0C2F2}" type="slidenum">
              <a:rPr lang="en-US"/>
              <a:pPr/>
              <a:t>41</a:t>
            </a:fld>
            <a:endParaRPr lang="en-US"/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643063" y="503238"/>
            <a:ext cx="5286375" cy="1069975"/>
          </a:xfrm>
          <a:noFill/>
          <a:ln/>
        </p:spPr>
        <p:txBody>
          <a:bodyPr/>
          <a:lstStyle/>
          <a:p>
            <a:r>
              <a:rPr lang="en-GB" b="1"/>
              <a:t>Evaluation Framework</a:t>
            </a:r>
            <a:endParaRPr lang="en-US" b="1"/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050" y="2217738"/>
            <a:ext cx="7854950" cy="3954462"/>
          </a:xfrm>
          <a:ln/>
        </p:spPr>
        <p:txBody>
          <a:bodyPr/>
          <a:lstStyle/>
          <a:p>
            <a:pPr>
              <a:buClr>
                <a:schemeClr val="tx1"/>
              </a:buClr>
              <a:buFontTx/>
              <a:buNone/>
            </a:pPr>
            <a:endParaRPr lang="en-GB" sz="2400" b="1"/>
          </a:p>
        </p:txBody>
      </p:sp>
      <p:grpSp>
        <p:nvGrpSpPr>
          <p:cNvPr id="447492" name="Group 4"/>
          <p:cNvGrpSpPr>
            <a:grpSpLocks/>
          </p:cNvGrpSpPr>
          <p:nvPr/>
        </p:nvGrpSpPr>
        <p:grpSpPr bwMode="auto">
          <a:xfrm>
            <a:off x="228600" y="1600200"/>
            <a:ext cx="8078788" cy="5073650"/>
            <a:chOff x="240" y="980"/>
            <a:chExt cx="5089" cy="3196"/>
          </a:xfrm>
        </p:grpSpPr>
        <p:sp>
          <p:nvSpPr>
            <p:cNvPr id="447493" name="Rectangle 5"/>
            <p:cNvSpPr>
              <a:spLocks noChangeArrowheads="1"/>
            </p:cNvSpPr>
            <p:nvPr/>
          </p:nvSpPr>
          <p:spPr bwMode="auto">
            <a:xfrm>
              <a:off x="240" y="980"/>
              <a:ext cx="5089" cy="31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7494" name="Rectangle 6"/>
            <p:cNvSpPr>
              <a:spLocks noChangeArrowheads="1"/>
            </p:cNvSpPr>
            <p:nvPr/>
          </p:nvSpPr>
          <p:spPr bwMode="auto">
            <a:xfrm>
              <a:off x="1569" y="3457"/>
              <a:ext cx="3302" cy="547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7495" name="Rectangle 7"/>
            <p:cNvSpPr>
              <a:spLocks noChangeArrowheads="1"/>
            </p:cNvSpPr>
            <p:nvPr/>
          </p:nvSpPr>
          <p:spPr bwMode="auto">
            <a:xfrm>
              <a:off x="1009" y="2433"/>
              <a:ext cx="3312" cy="547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7496" name="Rectangle 8"/>
            <p:cNvSpPr>
              <a:spLocks noChangeArrowheads="1"/>
            </p:cNvSpPr>
            <p:nvPr/>
          </p:nvSpPr>
          <p:spPr bwMode="auto">
            <a:xfrm>
              <a:off x="718" y="1876"/>
              <a:ext cx="3300" cy="546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7497" name="Rectangle 9"/>
            <p:cNvSpPr>
              <a:spLocks noChangeArrowheads="1"/>
            </p:cNvSpPr>
            <p:nvPr/>
          </p:nvSpPr>
          <p:spPr bwMode="auto">
            <a:xfrm>
              <a:off x="378" y="1318"/>
              <a:ext cx="3255" cy="547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7498" name="Rectangle 10"/>
            <p:cNvSpPr>
              <a:spLocks noChangeArrowheads="1"/>
            </p:cNvSpPr>
            <p:nvPr/>
          </p:nvSpPr>
          <p:spPr bwMode="auto">
            <a:xfrm>
              <a:off x="1009" y="1946"/>
              <a:ext cx="296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GB" sz="2400" b="1">
                  <a:latin typeface="Arial" charset="0"/>
                </a:rPr>
                <a:t>2. Usability Testing Methods to </a:t>
              </a:r>
            </a:p>
            <a:p>
              <a:r>
                <a:rPr lang="en-GB" sz="2400" b="1">
                  <a:latin typeface="Arial" charset="0"/>
                </a:rPr>
                <a:t>    collect data</a:t>
              </a:r>
            </a:p>
          </p:txBody>
        </p:sp>
        <p:sp>
          <p:nvSpPr>
            <p:cNvPr id="447499" name="Rectangle 11"/>
            <p:cNvSpPr>
              <a:spLocks noChangeArrowheads="1"/>
            </p:cNvSpPr>
            <p:nvPr/>
          </p:nvSpPr>
          <p:spPr bwMode="auto">
            <a:xfrm>
              <a:off x="1252" y="2504"/>
              <a:ext cx="17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GB" sz="2400" b="1">
                  <a:latin typeface="Arial" charset="0"/>
                </a:rPr>
                <a:t>3. Testing episode</a:t>
              </a:r>
            </a:p>
          </p:txBody>
        </p:sp>
        <p:sp>
          <p:nvSpPr>
            <p:cNvPr id="447500" name="Rectangle 12"/>
            <p:cNvSpPr>
              <a:spLocks noChangeArrowheads="1"/>
            </p:cNvSpPr>
            <p:nvPr/>
          </p:nvSpPr>
          <p:spPr bwMode="auto">
            <a:xfrm>
              <a:off x="1349" y="2991"/>
              <a:ext cx="3293" cy="546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7501" name="Rectangle 13"/>
            <p:cNvSpPr>
              <a:spLocks noChangeArrowheads="1"/>
            </p:cNvSpPr>
            <p:nvPr/>
          </p:nvSpPr>
          <p:spPr bwMode="auto">
            <a:xfrm>
              <a:off x="1661" y="3586"/>
              <a:ext cx="9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GB" sz="2400" b="1">
                  <a:latin typeface="Arial" charset="0"/>
                </a:rPr>
                <a:t>5. Report</a:t>
              </a:r>
            </a:p>
          </p:txBody>
        </p:sp>
        <p:sp>
          <p:nvSpPr>
            <p:cNvPr id="447502" name="Rectangle 14"/>
            <p:cNvSpPr>
              <a:spLocks noChangeArrowheads="1"/>
            </p:cNvSpPr>
            <p:nvPr/>
          </p:nvSpPr>
          <p:spPr bwMode="auto">
            <a:xfrm>
              <a:off x="573" y="1346"/>
              <a:ext cx="2922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GB" sz="2400" b="1">
                  <a:latin typeface="Tahoma" pitchFamily="34" charset="0"/>
                </a:rPr>
                <a:t>1. Issues to be measured</a:t>
              </a:r>
            </a:p>
          </p:txBody>
        </p:sp>
        <p:sp>
          <p:nvSpPr>
            <p:cNvPr id="447503" name="Rectangle 15"/>
            <p:cNvSpPr>
              <a:spLocks noChangeArrowheads="1"/>
            </p:cNvSpPr>
            <p:nvPr/>
          </p:nvSpPr>
          <p:spPr bwMode="auto">
            <a:xfrm>
              <a:off x="1543" y="3061"/>
              <a:ext cx="18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GB" sz="2400" b="1">
                  <a:latin typeface="Arial" charset="0"/>
                </a:rPr>
                <a:t>4. Results analysis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7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491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AD10-2EB4-4378-A784-36CDCE0BBDDC}" type="slidenum">
              <a:rPr lang="en-US"/>
              <a:pPr/>
              <a:t>42</a:t>
            </a:fld>
            <a:endParaRPr lang="en-US"/>
          </a:p>
        </p:txBody>
      </p:sp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403225"/>
            <a:ext cx="5526088" cy="1069975"/>
          </a:xfrm>
          <a:noFill/>
          <a:ln/>
        </p:spPr>
        <p:txBody>
          <a:bodyPr/>
          <a:lstStyle/>
          <a:p>
            <a:r>
              <a:rPr lang="en-GB" sz="4800" b="1"/>
              <a:t>Evaluation Methods</a:t>
            </a:r>
            <a:endParaRPr lang="en-US" sz="4800" b="1"/>
          </a:p>
        </p:txBody>
      </p:sp>
      <p:sp>
        <p:nvSpPr>
          <p:cNvPr id="448515" name="Text Box 3"/>
          <p:cNvSpPr txBox="1">
            <a:spLocks noChangeArrowheads="1"/>
          </p:cNvSpPr>
          <p:nvPr/>
        </p:nvSpPr>
        <p:spPr bwMode="auto">
          <a:xfrm>
            <a:off x="1295400" y="1685925"/>
            <a:ext cx="8153400" cy="3937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buFontTx/>
              <a:buChar char="•"/>
            </a:pPr>
            <a:r>
              <a:rPr lang="en-US" sz="3600">
                <a:latin typeface="Arial" charset="0"/>
              </a:rPr>
              <a:t>Interviews</a:t>
            </a:r>
          </a:p>
          <a:p>
            <a:pPr eaLnBrk="1" hangingPunct="1">
              <a:buFontTx/>
              <a:buChar char="•"/>
            </a:pPr>
            <a:r>
              <a:rPr lang="en-US" sz="3600">
                <a:latin typeface="Arial" charset="0"/>
              </a:rPr>
              <a:t>Questionnaires</a:t>
            </a:r>
          </a:p>
          <a:p>
            <a:pPr eaLnBrk="1" hangingPunct="1">
              <a:buFontTx/>
              <a:buChar char="•"/>
            </a:pPr>
            <a:r>
              <a:rPr lang="en-US" sz="3600">
                <a:latin typeface="Arial" charset="0"/>
              </a:rPr>
              <a:t>Feature checklist</a:t>
            </a:r>
          </a:p>
          <a:p>
            <a:pPr eaLnBrk="1" hangingPunct="1">
              <a:buFontTx/>
              <a:buChar char="•"/>
            </a:pPr>
            <a:r>
              <a:rPr lang="en-US" sz="3600">
                <a:latin typeface="Arial" charset="0"/>
              </a:rPr>
              <a:t>Focus groups</a:t>
            </a:r>
          </a:p>
          <a:p>
            <a:pPr eaLnBrk="1" hangingPunct="1">
              <a:buFontTx/>
              <a:buChar char="•"/>
            </a:pPr>
            <a:r>
              <a:rPr lang="en-US" sz="3600">
                <a:latin typeface="Arial" charset="0"/>
              </a:rPr>
              <a:t>Usability Laboratories</a:t>
            </a:r>
          </a:p>
          <a:p>
            <a:pPr eaLnBrk="1" hangingPunct="1">
              <a:buFontTx/>
              <a:buChar char="•"/>
            </a:pPr>
            <a:r>
              <a:rPr lang="en-US" sz="3600">
                <a:latin typeface="Arial" charset="0"/>
              </a:rPr>
              <a:t>Heuristic Evaluation</a:t>
            </a:r>
          </a:p>
          <a:p>
            <a:pPr eaLnBrk="1" hangingPunct="1">
              <a:buFontTx/>
              <a:buChar char="•"/>
            </a:pPr>
            <a:r>
              <a:rPr lang="en-US" sz="3600">
                <a:latin typeface="Arial" charset="0"/>
              </a:rPr>
              <a:t>Cognitive Walkthrough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3FC2-0E1B-4421-BF1C-AB0EE6862310}" type="slidenum">
              <a:rPr lang="en-US"/>
              <a:pPr/>
              <a:t>43</a:t>
            </a:fld>
            <a:endParaRPr lang="en-US"/>
          </a:p>
        </p:txBody>
      </p:sp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71575" y="603250"/>
            <a:ext cx="5980113" cy="749300"/>
          </a:xfrm>
          <a:noFill/>
          <a:ln/>
        </p:spPr>
        <p:txBody>
          <a:bodyPr/>
          <a:lstStyle/>
          <a:p>
            <a:r>
              <a:rPr lang="en-GB" sz="3200" b="1"/>
              <a:t>Evaluation Methods</a:t>
            </a:r>
            <a:r>
              <a:rPr lang="en-GB" sz="3200"/>
              <a:t> </a:t>
            </a:r>
            <a:r>
              <a:rPr lang="en-GB" sz="3200" b="1"/>
              <a:t>(Feature checklist)</a:t>
            </a:r>
            <a:endParaRPr lang="en-US" sz="3200" b="1"/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606675"/>
            <a:ext cx="6159500" cy="3500438"/>
          </a:xfrm>
          <a:noFill/>
          <a:ln/>
        </p:spPr>
        <p:txBody>
          <a:bodyPr/>
          <a:lstStyle/>
          <a:p>
            <a:r>
              <a:rPr lang="en-GB" sz="2600"/>
              <a:t>Quantitative </a:t>
            </a:r>
          </a:p>
          <a:p>
            <a:r>
              <a:rPr lang="en-GB" sz="2600"/>
              <a:t>Examines features used</a:t>
            </a:r>
          </a:p>
          <a:p>
            <a:pPr>
              <a:buFontTx/>
              <a:buNone/>
            </a:pPr>
            <a:r>
              <a:rPr lang="en-GB" sz="2600"/>
              <a:t>    - </a:t>
            </a:r>
            <a:r>
              <a:rPr lang="en-GB" sz="2600">
                <a:solidFill>
                  <a:srgbClr val="0000CC"/>
                </a:solidFill>
              </a:rPr>
              <a:t>Usage, knowledge required, need</a:t>
            </a:r>
          </a:p>
          <a:p>
            <a:pPr>
              <a:buFontTx/>
              <a:buNone/>
            </a:pPr>
            <a:r>
              <a:rPr lang="en-GB" sz="2600"/>
              <a:t>    </a:t>
            </a:r>
            <a:endParaRPr lang="en-US" sz="2600"/>
          </a:p>
        </p:txBody>
      </p:sp>
      <p:pic>
        <p:nvPicPr>
          <p:cNvPr id="449540" name="Picture 4" descr="LINES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3505200"/>
            <a:ext cx="1868488" cy="260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85B4-9A44-4E99-B689-9D676D0D4E3E}" type="slidenum">
              <a:rPr lang="en-US"/>
              <a:pPr/>
              <a:t>44</a:t>
            </a:fld>
            <a:endParaRPr lang="en-US"/>
          </a:p>
        </p:txBody>
      </p:sp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762000"/>
          </a:xfrm>
        </p:spPr>
        <p:txBody>
          <a:bodyPr/>
          <a:lstStyle/>
          <a:p>
            <a:r>
              <a:rPr lang="en-US"/>
              <a:t>Focus Groups</a:t>
            </a:r>
          </a:p>
        </p:txBody>
      </p:sp>
      <p:pic>
        <p:nvPicPr>
          <p:cNvPr id="450563" name="Picture 3" descr="focus groups cartoons, focus groups cartoon, focus groups picture, focus groups pictures, focus groups image, focus groups images, focus groups illustration, focus groups illustrations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914400"/>
            <a:ext cx="5111750" cy="5943600"/>
          </a:xfrm>
          <a:prstGeom prst="rect">
            <a:avLst/>
          </a:prstGeom>
          <a:noFill/>
        </p:spPr>
      </p:pic>
      <p:pic>
        <p:nvPicPr>
          <p:cNvPr id="450564" name="Picture 4" descr="focus groups cartoons, focus groups cartoon, focus groups picture, focus groups pictures, focus groups image, focus groups images, focus groups illustration, focus groups illustrations 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16475" y="1752600"/>
            <a:ext cx="4327525" cy="487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10C-E97B-4129-AFE0-99D76F773819}" type="slidenum">
              <a:rPr lang="en-US"/>
              <a:pPr/>
              <a:t>45</a:t>
            </a:fld>
            <a:endParaRPr lang="en-US"/>
          </a:p>
        </p:txBody>
      </p:sp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Focus Groups</a:t>
            </a:r>
          </a:p>
        </p:txBody>
      </p:sp>
      <p:pic>
        <p:nvPicPr>
          <p:cNvPr id="4515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08525" y="1916113"/>
            <a:ext cx="4203700" cy="4598987"/>
          </a:xfrm>
          <a:prstGeom prst="rect">
            <a:avLst/>
          </a:prstGeom>
          <a:noFill/>
        </p:spPr>
      </p:pic>
      <p:pic>
        <p:nvPicPr>
          <p:cNvPr id="451589" name="Picture 5" descr="px02405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2205038"/>
            <a:ext cx="3960813" cy="258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51590" name="Group 6"/>
          <p:cNvGrpSpPr>
            <a:grpSpLocks/>
          </p:cNvGrpSpPr>
          <p:nvPr/>
        </p:nvGrpSpPr>
        <p:grpSpPr bwMode="auto">
          <a:xfrm>
            <a:off x="-180975" y="4941888"/>
            <a:ext cx="4284663" cy="792162"/>
            <a:chOff x="-114" y="3113"/>
            <a:chExt cx="2699" cy="499"/>
          </a:xfrm>
        </p:grpSpPr>
        <p:sp>
          <p:nvSpPr>
            <p:cNvPr id="451591" name="AutoShape 7"/>
            <p:cNvSpPr>
              <a:spLocks noChangeArrowheads="1"/>
            </p:cNvSpPr>
            <p:nvPr/>
          </p:nvSpPr>
          <p:spPr bwMode="auto">
            <a:xfrm>
              <a:off x="-114" y="3113"/>
              <a:ext cx="2699" cy="499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51592" name="Text Box 8"/>
            <p:cNvSpPr txBox="1">
              <a:spLocks noChangeArrowheads="1"/>
            </p:cNvSpPr>
            <p:nvPr/>
          </p:nvSpPr>
          <p:spPr bwMode="auto">
            <a:xfrm>
              <a:off x="612" y="3203"/>
              <a:ext cx="158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Many Heads are Better than one</a:t>
              </a:r>
            </a:p>
          </p:txBody>
        </p:sp>
      </p:grpSp>
      <p:sp>
        <p:nvSpPr>
          <p:cNvPr id="451593" name="Rectangle 9"/>
          <p:cNvSpPr>
            <a:spLocks noChangeArrowheads="1"/>
          </p:cNvSpPr>
          <p:nvPr/>
        </p:nvSpPr>
        <p:spPr bwMode="auto">
          <a:xfrm>
            <a:off x="5580063" y="6237288"/>
            <a:ext cx="295275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1594" name="Text Box 10"/>
          <p:cNvSpPr txBox="1">
            <a:spLocks noChangeArrowheads="1"/>
          </p:cNvSpPr>
          <p:nvPr/>
        </p:nvSpPr>
        <p:spPr bwMode="auto">
          <a:xfrm>
            <a:off x="6084888" y="6308725"/>
            <a:ext cx="23034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Team Work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8265-5C64-44D1-A31E-1BD427EF5AEA}" type="slidenum">
              <a:rPr lang="en-US"/>
              <a:pPr/>
              <a:t>46</a:t>
            </a:fld>
            <a:endParaRPr lang="en-US"/>
          </a:p>
        </p:txBody>
      </p:sp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441325"/>
            <a:ext cx="6381750" cy="625475"/>
          </a:xfrm>
          <a:noFill/>
          <a:ln/>
        </p:spPr>
        <p:txBody>
          <a:bodyPr/>
          <a:lstStyle/>
          <a:p>
            <a:r>
              <a:rPr lang="en-GB" sz="3600" b="1"/>
              <a:t>Evaluation Methods</a:t>
            </a:r>
            <a:r>
              <a:rPr lang="en-GB" sz="3600"/>
              <a:t> </a:t>
            </a:r>
            <a:r>
              <a:rPr lang="en-GB" sz="3600" b="1"/>
              <a:t>(Focus Groups)</a:t>
            </a:r>
            <a:endParaRPr lang="en-US" sz="5400"/>
          </a:p>
        </p:txBody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133600"/>
            <a:ext cx="8370887" cy="41148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3100"/>
              <a:t>Qualitative method</a:t>
            </a:r>
          </a:p>
          <a:p>
            <a:pPr>
              <a:lnSpc>
                <a:spcPct val="80000"/>
              </a:lnSpc>
            </a:pPr>
            <a:r>
              <a:rPr lang="en-US" sz="3100"/>
              <a:t>Organised as a group discussion </a:t>
            </a:r>
          </a:p>
          <a:p>
            <a:pPr>
              <a:lnSpc>
                <a:spcPct val="80000"/>
              </a:lnSpc>
            </a:pPr>
            <a:r>
              <a:rPr lang="en-US" sz="3100"/>
              <a:t>Works on the concept of human triggers (someone says something, others pick up)</a:t>
            </a:r>
          </a:p>
          <a:p>
            <a:pPr>
              <a:lnSpc>
                <a:spcPct val="80000"/>
              </a:lnSpc>
            </a:pPr>
            <a:r>
              <a:rPr lang="en-US" sz="3100"/>
              <a:t>Good for : </a:t>
            </a:r>
            <a:r>
              <a:rPr lang="en-US" sz="3100">
                <a:solidFill>
                  <a:srgbClr val="0000CC"/>
                </a:solidFill>
              </a:rPr>
              <a:t>interface options, what’s good / bad, and suggesting improvements</a:t>
            </a:r>
          </a:p>
          <a:p>
            <a:pPr>
              <a:lnSpc>
                <a:spcPct val="80000"/>
              </a:lnSpc>
            </a:pPr>
            <a:r>
              <a:rPr lang="en-GB">
                <a:cs typeface="Arial" charset="0"/>
              </a:rPr>
              <a:t>Choose users who fit the user profile </a:t>
            </a:r>
          </a:p>
          <a:p>
            <a:pPr>
              <a:lnSpc>
                <a:spcPct val="80000"/>
              </a:lnSpc>
            </a:pPr>
            <a:r>
              <a:rPr lang="en-GB">
                <a:cs typeface="Arial" charset="0"/>
              </a:rPr>
              <a:t>Good for general ideas or </a:t>
            </a:r>
            <a:r>
              <a:rPr lang="en-GB">
                <a:solidFill>
                  <a:srgbClr val="0000CC"/>
                </a:solidFill>
                <a:cs typeface="Arial" charset="0"/>
              </a:rPr>
              <a:t>brainstorming</a:t>
            </a:r>
            <a:r>
              <a:rPr lang="en-GB">
                <a:cs typeface="Arial" charset="0"/>
              </a:rPr>
              <a:t> etc</a:t>
            </a:r>
          </a:p>
          <a:p>
            <a:pPr>
              <a:lnSpc>
                <a:spcPct val="80000"/>
              </a:lnSpc>
            </a:pPr>
            <a:endParaRPr lang="en-US"/>
          </a:p>
          <a:p>
            <a:pPr>
              <a:lnSpc>
                <a:spcPct val="80000"/>
              </a:lnSpc>
            </a:pPr>
            <a:endParaRPr lang="en-US" sz="31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200E-9B98-4794-87D3-B5CF38EC13D4}" type="slidenum">
              <a:rPr lang="en-US"/>
              <a:pPr/>
              <a:t>47</a:t>
            </a:fld>
            <a:endParaRPr lang="en-US"/>
          </a:p>
        </p:txBody>
      </p:sp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914400"/>
          </a:xfrm>
        </p:spPr>
        <p:txBody>
          <a:bodyPr/>
          <a:lstStyle/>
          <a:p>
            <a:r>
              <a:rPr lang="en-GB" sz="4000" b="1"/>
              <a:t>Evaluation Methods</a:t>
            </a:r>
            <a:r>
              <a:rPr lang="en-GB" sz="4000"/>
              <a:t> </a:t>
            </a:r>
            <a:r>
              <a:rPr lang="en-GB" sz="4000" b="1"/>
              <a:t>(Interviews)</a:t>
            </a:r>
            <a:endParaRPr lang="en-GB" sz="6000"/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229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800" b="1">
                <a:solidFill>
                  <a:srgbClr val="CC0000"/>
                </a:solidFill>
                <a:cs typeface="Arial" charset="0"/>
              </a:rPr>
              <a:t>Structured interviews</a:t>
            </a:r>
            <a:r>
              <a:rPr lang="en-GB" sz="2800">
                <a:cs typeface="Arial" charset="0"/>
              </a:rPr>
              <a:t> expect the user to select a response from a given set of responses</a:t>
            </a:r>
          </a:p>
          <a:p>
            <a:pPr>
              <a:lnSpc>
                <a:spcPct val="90000"/>
              </a:lnSpc>
            </a:pPr>
            <a:r>
              <a:rPr lang="en-GB" sz="2800" b="1" dirty="0">
                <a:solidFill>
                  <a:srgbClr val="CC0000"/>
                </a:solidFill>
                <a:cs typeface="Arial" charset="0"/>
              </a:rPr>
              <a:t>Unstructured interviews</a:t>
            </a:r>
            <a:r>
              <a:rPr lang="en-GB" sz="2800" dirty="0">
                <a:cs typeface="Arial" charset="0"/>
              </a:rPr>
              <a:t>: asked a series of open-ended questions</a:t>
            </a:r>
            <a:r>
              <a:rPr lang="en-US" sz="28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Guidelines for developing questions: 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/>
              <a:t>Avoid long questions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/>
              <a:t>Avoid using jargon and language that the interviewee may not understand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/>
              <a:t>Be alert to unconscious biases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36B3-AC9F-4F74-A431-62E1CC25CECD}" type="slidenum">
              <a:rPr lang="en-US"/>
              <a:pPr/>
              <a:t>48</a:t>
            </a:fld>
            <a:endParaRPr lang="en-US"/>
          </a:p>
        </p:txBody>
      </p:sp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1219200"/>
          </a:xfrm>
        </p:spPr>
        <p:txBody>
          <a:bodyPr/>
          <a:lstStyle/>
          <a:p>
            <a:r>
              <a:rPr lang="en-GB" sz="4000" b="1"/>
              <a:t>Evaluation Methods</a:t>
            </a:r>
            <a:r>
              <a:rPr lang="en-GB" sz="4000"/>
              <a:t> </a:t>
            </a:r>
            <a:r>
              <a:rPr lang="en-GB" sz="4000" b="1"/>
              <a:t>(Questionaires)</a:t>
            </a:r>
            <a:endParaRPr lang="en-GB" sz="6000"/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24000"/>
            <a:ext cx="7418388" cy="35004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Advantage: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/>
              <a:t>It can be distributed to a large number of people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/>
              <a:t>Provide evidence of wide general opinion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/>
              <a:t>Easy and quick to conduct</a:t>
            </a:r>
          </a:p>
          <a:p>
            <a:pPr>
              <a:lnSpc>
                <a:spcPct val="90000"/>
              </a:lnSpc>
            </a:pPr>
            <a:r>
              <a:rPr lang="en-GB" sz="2800">
                <a:cs typeface="Arial" charset="0"/>
              </a:rPr>
              <a:t>Q’s are a good source of subjective responses i.e. a measure of user attitude</a:t>
            </a:r>
          </a:p>
          <a:p>
            <a:pPr>
              <a:lnSpc>
                <a:spcPct val="90000"/>
              </a:lnSpc>
            </a:pPr>
            <a:r>
              <a:rPr lang="en-GB" sz="2800">
                <a:cs typeface="Arial" charset="0"/>
              </a:rPr>
              <a:t>Less reliable when it comes to collecting objective data</a:t>
            </a:r>
          </a:p>
          <a:p>
            <a:pPr>
              <a:lnSpc>
                <a:spcPct val="90000"/>
              </a:lnSpc>
            </a:pPr>
            <a:r>
              <a:rPr lang="en-GB" sz="2800">
                <a:cs typeface="Arial" charset="0"/>
              </a:rPr>
              <a:t>Vast amounts of data which then need to analysed</a:t>
            </a:r>
          </a:p>
          <a:p>
            <a:pPr>
              <a:lnSpc>
                <a:spcPct val="90000"/>
              </a:lnSpc>
            </a:pPr>
            <a:r>
              <a:rPr lang="en-GB" sz="2800">
                <a:cs typeface="Arial" charset="0"/>
              </a:rPr>
              <a:t>Producing a good Q is time consuming and a skilled practice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8E80-7086-442C-8E34-B1B8EEAF824A}" type="slidenum">
              <a:rPr lang="en-US"/>
              <a:pPr/>
              <a:t>49</a:t>
            </a:fld>
            <a:endParaRPr lang="en-US"/>
          </a:p>
        </p:txBody>
      </p: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/>
              <a:t>Evaluation Methods</a:t>
            </a:r>
            <a:r>
              <a:rPr lang="en-GB" sz="3600"/>
              <a:t> </a:t>
            </a:r>
            <a:r>
              <a:rPr lang="en-GB" sz="3600" b="1"/>
              <a:t>(Heuristic Evaluation)</a:t>
            </a:r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8153400" cy="4267200"/>
          </a:xfrm>
        </p:spPr>
        <p:txBody>
          <a:bodyPr/>
          <a:lstStyle/>
          <a:p>
            <a:r>
              <a:rPr lang="en-US"/>
              <a:t>Focus on rogue design features</a:t>
            </a:r>
          </a:p>
          <a:p>
            <a:r>
              <a:rPr lang="en-US"/>
              <a:t>Jacobs Framework/Guidelines</a:t>
            </a:r>
            <a:endParaRPr lang="en-GB"/>
          </a:p>
          <a:p>
            <a:pPr lvl="1">
              <a:buFont typeface="Wingdings" pitchFamily="2" charset="2"/>
              <a:buChar char="Ø"/>
            </a:pPr>
            <a:r>
              <a:rPr lang="en-GB">
                <a:hlinkClick r:id="rId3"/>
              </a:rPr>
              <a:t>http://www.useit.com/papers/heuristic/heuristic_list.html</a:t>
            </a:r>
            <a:endParaRPr lang="en-GB"/>
          </a:p>
          <a:p>
            <a:pPr lvl="1">
              <a:buFont typeface="Wingdings" pitchFamily="2" charset="2"/>
              <a:buChar char="Ø"/>
            </a:pPr>
            <a:r>
              <a:rPr lang="en-GB">
                <a:hlinkClick r:id="rId4"/>
              </a:rPr>
              <a:t>http://www.useit.com/papers/heuristic/heuristic_evaluation.html</a:t>
            </a:r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3112-CF0E-4F66-828E-7B7349BAE98C}" type="slidenum">
              <a:rPr lang="en-US"/>
              <a:pPr/>
              <a:t>5</a:t>
            </a:fld>
            <a:endParaRPr lang="en-US"/>
          </a:p>
        </p:txBody>
      </p:sp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Evaluating Web Sites Cont’d</a:t>
            </a:r>
            <a:endParaRPr lang="en-GB"/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b="1" u="sng"/>
              <a:t>Accuracy</a:t>
            </a:r>
          </a:p>
          <a:p>
            <a:pPr>
              <a:lnSpc>
                <a:spcPct val="90000"/>
              </a:lnSpc>
            </a:pPr>
            <a:r>
              <a:rPr lang="en-US" sz="2800"/>
              <a:t>This is concerned with the accuracy of the information contained in the Web site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Can any of the facts be verified against another source?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Are there spelling or grammatical errors (since this helps to indicate whether the author took care in writing the material)?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Is there a person or body responsible for the accuracy of the information (e.g. the Publishers of a Journal do blind peer reviews)?</a:t>
            </a:r>
          </a:p>
          <a:p>
            <a:pPr lvl="2">
              <a:lnSpc>
                <a:spcPct val="90000"/>
              </a:lnSpc>
            </a:pPr>
            <a:endParaRPr lang="en-GB" sz="20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6B682-692E-4FCE-9233-D22C9E63EAC2}" type="slidenum">
              <a:rPr lang="en-US"/>
              <a:pPr/>
              <a:t>50</a:t>
            </a:fld>
            <a:endParaRPr lang="en-US"/>
          </a:p>
        </p:txBody>
      </p:sp>
      <p:sp>
        <p:nvSpPr>
          <p:cNvPr id="459778" name="Rectangle 2"/>
          <p:cNvSpPr>
            <a:spLocks noChangeArrowheads="1"/>
          </p:cNvSpPr>
          <p:nvPr/>
        </p:nvSpPr>
        <p:spPr bwMode="auto">
          <a:xfrm>
            <a:off x="457200" y="1600200"/>
            <a:ext cx="8229600" cy="488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spcBef>
                <a:spcPct val="20000"/>
              </a:spcBef>
              <a:buFontTx/>
              <a:buChar char="•"/>
            </a:pPr>
            <a:r>
              <a:rPr lang="en-US" sz="2800" b="1"/>
              <a:t>An informal usability inspection technique developed by Jakob Nielsen and his colleagues</a:t>
            </a:r>
          </a:p>
          <a:p>
            <a:pPr marL="609600" indent="-609600" eaLnBrk="1" hangingPunct="1">
              <a:spcBef>
                <a:spcPct val="20000"/>
              </a:spcBef>
              <a:buFontTx/>
              <a:buChar char="•"/>
            </a:pPr>
            <a:endParaRPr lang="en-US" sz="2800" b="1"/>
          </a:p>
          <a:p>
            <a:pPr marL="609600" indent="-609600" eaLnBrk="1" hangingPunct="1">
              <a:spcBef>
                <a:spcPct val="20000"/>
              </a:spcBef>
              <a:buFontTx/>
              <a:buAutoNum type="arabicPeriod"/>
            </a:pPr>
            <a:r>
              <a:rPr lang="en-US" sz="2800" b="1">
                <a:solidFill>
                  <a:srgbClr val="B40000"/>
                </a:solidFill>
              </a:rPr>
              <a:t>Visibility of system status</a:t>
            </a:r>
          </a:p>
          <a:p>
            <a:pPr marL="1214438" lvl="1" indent="-533400" eaLnBrk="1" hangingPunct="1">
              <a:spcBef>
                <a:spcPct val="20000"/>
              </a:spcBef>
              <a:buFontTx/>
              <a:buChar char="•"/>
            </a:pPr>
            <a:r>
              <a:rPr lang="en-US" sz="2400" b="1"/>
              <a:t>“Where am I?”, “where can I go next?”</a:t>
            </a:r>
          </a:p>
          <a:p>
            <a:pPr marL="1214438" lvl="1" indent="-533400" eaLnBrk="1" hangingPunct="1">
              <a:spcBef>
                <a:spcPct val="20000"/>
              </a:spcBef>
              <a:buFontTx/>
              <a:buChar char="•"/>
            </a:pPr>
            <a:r>
              <a:rPr lang="en-US" sz="2400" b="1"/>
              <a:t>Keep users informed what’s going on</a:t>
            </a:r>
          </a:p>
        </p:txBody>
      </p:sp>
      <p:sp>
        <p:nvSpPr>
          <p:cNvPr id="459779" name="Rectangle 3"/>
          <p:cNvSpPr>
            <a:spLocks noChangeArrowheads="1"/>
          </p:cNvSpPr>
          <p:nvPr/>
        </p:nvSpPr>
        <p:spPr bwMode="auto">
          <a:xfrm>
            <a:off x="914400" y="115888"/>
            <a:ext cx="822960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GB" sz="2800" b="1">
                <a:latin typeface="Arial" charset="0"/>
              </a:rPr>
              <a:t>Evaluation Methods</a:t>
            </a:r>
            <a:r>
              <a:rPr lang="en-GB" sz="2800">
                <a:latin typeface="Arial" charset="0"/>
              </a:rPr>
              <a:t> </a:t>
            </a:r>
            <a:r>
              <a:rPr lang="en-GB" sz="2800" b="1">
                <a:latin typeface="Arial" charset="0"/>
              </a:rPr>
              <a:t>(Heuristic Evaluation)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C4E48-0FBF-4736-89CD-BC502BA7140C}" type="slidenum">
              <a:rPr lang="en-US"/>
              <a:pPr/>
              <a:t>51</a:t>
            </a:fld>
            <a:endParaRPr lang="en-US"/>
          </a:p>
        </p:txBody>
      </p:sp>
      <p:sp>
        <p:nvSpPr>
          <p:cNvPr id="460802" name="Rectangle 2"/>
          <p:cNvSpPr>
            <a:spLocks noChangeArrowheads="1"/>
          </p:cNvSpPr>
          <p:nvPr/>
        </p:nvSpPr>
        <p:spPr bwMode="auto">
          <a:xfrm>
            <a:off x="457200" y="1600200"/>
            <a:ext cx="8229600" cy="488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spcBef>
                <a:spcPct val="20000"/>
              </a:spcBef>
              <a:buFontTx/>
              <a:buAutoNum type="arabicPeriod" startAt="2"/>
            </a:pPr>
            <a:r>
              <a:rPr lang="en-US" sz="3200" b="1">
                <a:solidFill>
                  <a:srgbClr val="B40000"/>
                </a:solidFill>
              </a:rPr>
              <a:t>Match between system and the real world</a:t>
            </a:r>
          </a:p>
          <a:p>
            <a:pPr marL="1214438" lvl="1" indent="-533400" eaLnBrk="1" hangingPunct="1">
              <a:spcBef>
                <a:spcPct val="20000"/>
              </a:spcBef>
              <a:buFontTx/>
              <a:buChar char="•"/>
            </a:pPr>
            <a:r>
              <a:rPr lang="en-US" sz="2400" b="1"/>
              <a:t>The system should speak the user’s language which are familiar to the user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115888"/>
            <a:ext cx="8229600" cy="936625"/>
          </a:xfrm>
          <a:noFill/>
          <a:ln/>
        </p:spPr>
        <p:txBody>
          <a:bodyPr anchor="ctr"/>
          <a:lstStyle/>
          <a:p>
            <a:r>
              <a:rPr lang="en-GB" sz="3600" b="1"/>
              <a:t>Evaluation Methods</a:t>
            </a:r>
            <a:r>
              <a:rPr lang="en-GB" sz="3600"/>
              <a:t> </a:t>
            </a:r>
            <a:r>
              <a:rPr lang="en-GB" sz="3600" b="1"/>
              <a:t>(Heuristic Evaluation)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4A48-C153-49A5-B0EA-5388DA9FD511}" type="slidenum">
              <a:rPr lang="en-US"/>
              <a:pPr/>
              <a:t>52</a:t>
            </a:fld>
            <a:endParaRPr lang="en-US"/>
          </a:p>
        </p:txBody>
      </p:sp>
      <p:sp>
        <p:nvSpPr>
          <p:cNvPr id="461826" name="Rectangle 2"/>
          <p:cNvSpPr>
            <a:spLocks noChangeArrowheads="1"/>
          </p:cNvSpPr>
          <p:nvPr/>
        </p:nvSpPr>
        <p:spPr bwMode="auto">
          <a:xfrm>
            <a:off x="457200" y="1600200"/>
            <a:ext cx="822960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spcBef>
                <a:spcPct val="20000"/>
              </a:spcBef>
              <a:buFontTx/>
              <a:buAutoNum type="arabicPeriod" startAt="3"/>
            </a:pPr>
            <a:r>
              <a:rPr lang="en-US" sz="2800" b="1">
                <a:solidFill>
                  <a:srgbClr val="B40000"/>
                </a:solidFill>
              </a:rPr>
              <a:t>User Control and Freedom</a:t>
            </a:r>
          </a:p>
          <a:p>
            <a:pPr marL="1214438" lvl="1" indent="-533400" eaLnBrk="1" hangingPunct="1">
              <a:spcBef>
                <a:spcPct val="20000"/>
              </a:spcBef>
              <a:buFontTx/>
              <a:buChar char="•"/>
            </a:pPr>
            <a:r>
              <a:rPr lang="en-US" sz="2400" b="1"/>
              <a:t>Users often choose system function by mistake</a:t>
            </a:r>
          </a:p>
          <a:p>
            <a:pPr marL="1214438" lvl="1" indent="-533400" eaLnBrk="1" hangingPunct="1">
              <a:spcBef>
                <a:spcPct val="20000"/>
              </a:spcBef>
              <a:buFontTx/>
              <a:buChar char="•"/>
            </a:pPr>
            <a:r>
              <a:rPr lang="en-US" sz="2400" b="1"/>
              <a:t>A clearly marked emergency exit or termination an operation (Assembling operation in an immersive simulation, home button on a web portal)</a:t>
            </a:r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115888"/>
            <a:ext cx="8229600" cy="936625"/>
          </a:xfrm>
          <a:noFill/>
          <a:ln/>
        </p:spPr>
        <p:txBody>
          <a:bodyPr anchor="ctr"/>
          <a:lstStyle/>
          <a:p>
            <a:r>
              <a:rPr lang="en-GB" sz="3600" b="1"/>
              <a:t>Evaluation Methods</a:t>
            </a:r>
            <a:r>
              <a:rPr lang="en-GB" sz="3600"/>
              <a:t> </a:t>
            </a:r>
            <a:r>
              <a:rPr lang="en-GB" sz="3600" b="1"/>
              <a:t>(Heuristic Evaluation)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AE19-8FE8-4A42-81FA-8184467D1AA6}" type="slidenum">
              <a:rPr lang="en-US"/>
              <a:pPr/>
              <a:t>53</a:t>
            </a:fld>
            <a:endParaRPr lang="en-US"/>
          </a:p>
        </p:txBody>
      </p:sp>
      <p:sp>
        <p:nvSpPr>
          <p:cNvPr id="462850" name="Rectangle 2"/>
          <p:cNvSpPr>
            <a:spLocks noChangeArrowheads="1"/>
          </p:cNvSpPr>
          <p:nvPr/>
        </p:nvSpPr>
        <p:spPr bwMode="auto">
          <a:xfrm>
            <a:off x="590550" y="1812925"/>
            <a:ext cx="822960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spcBef>
                <a:spcPct val="20000"/>
              </a:spcBef>
              <a:buFontTx/>
              <a:buAutoNum type="arabicPeriod" startAt="4"/>
            </a:pPr>
            <a:r>
              <a:rPr lang="en-US" sz="2800" b="1">
                <a:solidFill>
                  <a:srgbClr val="B40000"/>
                </a:solidFill>
              </a:rPr>
              <a:t>Consistency and standards</a:t>
            </a:r>
          </a:p>
          <a:p>
            <a:pPr marL="1214438" lvl="1" indent="-533400" eaLnBrk="1" hangingPunct="1">
              <a:spcBef>
                <a:spcPct val="20000"/>
              </a:spcBef>
              <a:buFontTx/>
              <a:buChar char="•"/>
            </a:pPr>
            <a:r>
              <a:rPr lang="en-US" sz="2400" b="1"/>
              <a:t>Users should not have to wonder whether different symbols, words, situations, or actions mean the same thing</a:t>
            </a:r>
          </a:p>
          <a:p>
            <a:pPr marL="609600" indent="-609600" eaLnBrk="1" hangingPunct="1">
              <a:spcBef>
                <a:spcPct val="20000"/>
              </a:spcBef>
              <a:buFontTx/>
              <a:buAutoNum type="arabicPeriod" startAt="4"/>
            </a:pPr>
            <a:endParaRPr lang="en-US" sz="2800" b="1"/>
          </a:p>
          <a:p>
            <a:pPr marL="609600" indent="-609600" eaLnBrk="1" hangingPunct="1">
              <a:spcBef>
                <a:spcPct val="20000"/>
              </a:spcBef>
              <a:buFontTx/>
              <a:buAutoNum type="arabicPeriod" startAt="4"/>
            </a:pPr>
            <a:r>
              <a:rPr lang="en-US" sz="2800" b="1">
                <a:solidFill>
                  <a:srgbClr val="B40000"/>
                </a:solidFill>
              </a:rPr>
              <a:t>Error prevention</a:t>
            </a:r>
          </a:p>
          <a:p>
            <a:pPr marL="1214438" lvl="1" indent="-533400" eaLnBrk="1" hangingPunct="1">
              <a:spcBef>
                <a:spcPct val="20000"/>
              </a:spcBef>
              <a:buFontTx/>
              <a:buChar char="•"/>
            </a:pPr>
            <a:r>
              <a:rPr lang="en-US" sz="2400" b="1"/>
              <a:t>Alerting the user with appropriate feedbck. 	E.g Provide user friendly messages in 	natural language, beeps, status changes</a:t>
            </a:r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115888"/>
            <a:ext cx="8229600" cy="936625"/>
          </a:xfrm>
          <a:noFill/>
          <a:ln/>
        </p:spPr>
        <p:txBody>
          <a:bodyPr anchor="ctr"/>
          <a:lstStyle/>
          <a:p>
            <a:r>
              <a:rPr lang="en-GB" sz="4000" b="1"/>
              <a:t>Evaluation Methods</a:t>
            </a:r>
            <a:r>
              <a:rPr lang="en-GB" sz="4000"/>
              <a:t> </a:t>
            </a:r>
            <a:r>
              <a:rPr lang="en-GB" sz="4000" b="1"/>
              <a:t>(Heuristic Evaluation)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B5C5E-096B-4686-823F-0912FDA012C5}" type="slidenum">
              <a:rPr lang="en-US"/>
              <a:pPr/>
              <a:t>54</a:t>
            </a:fld>
            <a:endParaRPr lang="en-US"/>
          </a:p>
        </p:txBody>
      </p:sp>
      <p:sp>
        <p:nvSpPr>
          <p:cNvPr id="463874" name="Rectangle 2"/>
          <p:cNvSpPr>
            <a:spLocks noChangeArrowheads="1"/>
          </p:cNvSpPr>
          <p:nvPr/>
        </p:nvSpPr>
        <p:spPr bwMode="auto">
          <a:xfrm>
            <a:off x="457200" y="1600200"/>
            <a:ext cx="822960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spcBef>
                <a:spcPct val="20000"/>
              </a:spcBef>
              <a:buFontTx/>
              <a:buAutoNum type="arabicPeriod" startAt="6"/>
            </a:pPr>
            <a:r>
              <a:rPr lang="en-US" sz="2800" b="1">
                <a:solidFill>
                  <a:srgbClr val="B40000"/>
                </a:solidFill>
              </a:rPr>
              <a:t>Recognition rather than recall</a:t>
            </a:r>
          </a:p>
          <a:p>
            <a:pPr marL="1214438" lvl="1" indent="-533400" eaLnBrk="1" hangingPunct="1">
              <a:spcBef>
                <a:spcPct val="20000"/>
              </a:spcBef>
              <a:buFontTx/>
              <a:buChar char="•"/>
            </a:pPr>
            <a:r>
              <a:rPr lang="en-US" sz="2400" b="1"/>
              <a:t>Make sure objects, actions and options are highly visible</a:t>
            </a:r>
          </a:p>
          <a:p>
            <a:pPr marL="609600" indent="-609600" eaLnBrk="1" hangingPunct="1">
              <a:spcBef>
                <a:spcPct val="20000"/>
              </a:spcBef>
              <a:buFontTx/>
              <a:buAutoNum type="arabicPeriod" startAt="6"/>
            </a:pPr>
            <a:endParaRPr lang="en-US" sz="2800" b="1">
              <a:solidFill>
                <a:srgbClr val="B40000"/>
              </a:solidFill>
            </a:endParaRPr>
          </a:p>
          <a:p>
            <a:pPr marL="609600" indent="-609600" eaLnBrk="1" hangingPunct="1">
              <a:spcBef>
                <a:spcPct val="20000"/>
              </a:spcBef>
              <a:buFontTx/>
              <a:buAutoNum type="arabicPeriod" startAt="6"/>
            </a:pPr>
            <a:r>
              <a:rPr lang="en-US" sz="2800" b="1">
                <a:solidFill>
                  <a:srgbClr val="B40000"/>
                </a:solidFill>
              </a:rPr>
              <a:t>Flexibility and ease of use</a:t>
            </a:r>
          </a:p>
          <a:p>
            <a:pPr marL="1214438" lvl="1" indent="-533400" eaLnBrk="1" hangingPunct="1">
              <a:spcBef>
                <a:spcPct val="20000"/>
              </a:spcBef>
              <a:buFontTx/>
              <a:buChar char="•"/>
            </a:pPr>
            <a:r>
              <a:rPr lang="en-US" sz="2400" b="1"/>
              <a:t>Speed up the interaction for expert user</a:t>
            </a: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115888"/>
            <a:ext cx="8229600" cy="936625"/>
          </a:xfrm>
          <a:noFill/>
          <a:ln/>
        </p:spPr>
        <p:txBody>
          <a:bodyPr anchor="ctr"/>
          <a:lstStyle/>
          <a:p>
            <a:r>
              <a:rPr lang="en-GB" sz="3600" b="1"/>
              <a:t>Evaluation Methods</a:t>
            </a:r>
            <a:r>
              <a:rPr lang="en-GB" sz="3600"/>
              <a:t> </a:t>
            </a:r>
            <a:r>
              <a:rPr lang="en-GB" sz="3600" b="1"/>
              <a:t>(Heuristic Evaluation)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3535-A2D3-4410-8708-BE335833FF72}" type="slidenum">
              <a:rPr lang="en-US"/>
              <a:pPr/>
              <a:t>55</a:t>
            </a:fld>
            <a:endParaRPr lang="en-US"/>
          </a:p>
        </p:txBody>
      </p:sp>
      <p:sp>
        <p:nvSpPr>
          <p:cNvPr id="464898" name="Rectangle 2"/>
          <p:cNvSpPr>
            <a:spLocks noChangeArrowheads="1"/>
          </p:cNvSpPr>
          <p:nvPr/>
        </p:nvSpPr>
        <p:spPr bwMode="auto">
          <a:xfrm>
            <a:off x="457200" y="1600200"/>
            <a:ext cx="822960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spcBef>
                <a:spcPct val="20000"/>
              </a:spcBef>
              <a:buFontTx/>
              <a:buAutoNum type="arabicPeriod" startAt="8"/>
            </a:pPr>
            <a:r>
              <a:rPr lang="en-US" sz="2800" b="1">
                <a:solidFill>
                  <a:srgbClr val="B40000"/>
                </a:solidFill>
              </a:rPr>
              <a:t>Aesthetic and minimalist design</a:t>
            </a:r>
          </a:p>
          <a:p>
            <a:pPr marL="1214438" lvl="1" indent="-533400" eaLnBrk="1" hangingPunct="1">
              <a:spcBef>
                <a:spcPct val="20000"/>
              </a:spcBef>
              <a:buFontTx/>
              <a:buChar char="•"/>
            </a:pPr>
            <a:r>
              <a:rPr lang="en-US" sz="2400" b="1"/>
              <a:t>Extraneous information on the  interfacee is a distraction. Eg. 3D floating menus vs</a:t>
            </a:r>
          </a:p>
          <a:p>
            <a:pPr marL="609600" indent="-609600" eaLnBrk="1" hangingPunct="1">
              <a:spcBef>
                <a:spcPct val="20000"/>
              </a:spcBef>
              <a:buFontTx/>
              <a:buAutoNum type="arabicPeriod" startAt="6"/>
            </a:pPr>
            <a:endParaRPr lang="en-US" sz="2800" b="1">
              <a:solidFill>
                <a:srgbClr val="B40000"/>
              </a:solidFill>
            </a:endParaRPr>
          </a:p>
          <a:p>
            <a:pPr marL="609600" indent="-609600" eaLnBrk="1" hangingPunct="1">
              <a:spcBef>
                <a:spcPct val="20000"/>
              </a:spcBef>
              <a:buFontTx/>
              <a:buAutoNum type="arabicPeriod" startAt="9"/>
            </a:pPr>
            <a:r>
              <a:rPr lang="en-US" sz="2800" b="1">
                <a:solidFill>
                  <a:srgbClr val="B40000"/>
                </a:solidFill>
              </a:rPr>
              <a:t>Help users recognize, diagnose, and recover from errors</a:t>
            </a:r>
          </a:p>
          <a:p>
            <a:pPr marL="1214438" lvl="1" indent="-533400" eaLnBrk="1" hangingPunct="1">
              <a:spcBef>
                <a:spcPct val="20000"/>
              </a:spcBef>
              <a:buFontTx/>
              <a:buChar char="•"/>
            </a:pPr>
            <a:r>
              <a:rPr lang="en-US" sz="2400" b="1"/>
              <a:t>E.g Error messages should be expressed in plain language with no codes or jargon</a:t>
            </a:r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115888"/>
            <a:ext cx="8229600" cy="936625"/>
          </a:xfrm>
          <a:noFill/>
          <a:ln/>
        </p:spPr>
        <p:txBody>
          <a:bodyPr anchor="ctr"/>
          <a:lstStyle/>
          <a:p>
            <a:r>
              <a:rPr lang="en-GB" sz="3600" b="1"/>
              <a:t>Evaluation Methods</a:t>
            </a:r>
            <a:r>
              <a:rPr lang="en-GB" sz="3600"/>
              <a:t> </a:t>
            </a:r>
            <a:r>
              <a:rPr lang="en-GB" sz="3600" b="1"/>
              <a:t>(Heuristic Evaluation)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280F6-AFF8-4B67-B027-F95AA016C1B1}" type="slidenum">
              <a:rPr lang="en-US"/>
              <a:pPr/>
              <a:t>56</a:t>
            </a:fld>
            <a:endParaRPr lang="en-US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/>
              <a:t>Evaluation Methods</a:t>
            </a:r>
            <a:r>
              <a:rPr lang="en-GB" sz="3600"/>
              <a:t> </a:t>
            </a:r>
            <a:r>
              <a:rPr lang="en-GB" sz="3600" b="1"/>
              <a:t>(Cognitive Walkthrough)</a:t>
            </a:r>
            <a:endParaRPr lang="en-US" sz="540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4582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800"/>
              <a:t>Evaluates design on HOW EASY user in learning the task</a:t>
            </a:r>
          </a:p>
          <a:p>
            <a:pPr>
              <a:lnSpc>
                <a:spcPct val="90000"/>
              </a:lnSpc>
            </a:pPr>
            <a:r>
              <a:rPr lang="en-GB" sz="2800"/>
              <a:t>Usually performed by </a:t>
            </a:r>
            <a:r>
              <a:rPr lang="en-GB" sz="2800">
                <a:solidFill>
                  <a:srgbClr val="0000CC"/>
                </a:solidFill>
              </a:rPr>
              <a:t>expert in cognitive psychology</a:t>
            </a:r>
          </a:p>
          <a:p>
            <a:pPr>
              <a:lnSpc>
                <a:spcPct val="90000"/>
              </a:lnSpc>
            </a:pPr>
            <a:r>
              <a:rPr lang="en-GB" sz="2800"/>
              <a:t>Expert `walks though' design to identify potential problems using psychological principles</a:t>
            </a:r>
          </a:p>
          <a:p>
            <a:pPr>
              <a:lnSpc>
                <a:spcPct val="90000"/>
              </a:lnSpc>
            </a:pPr>
            <a:r>
              <a:rPr lang="en-GB" sz="2800"/>
              <a:t>Can use </a:t>
            </a:r>
            <a:r>
              <a:rPr lang="en-US" sz="2800"/>
              <a:t>users, developers, experts walk through scenario in user role 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/>
              <a:t>record actions without discussion, then discuss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/>
              <a:t>promotes understanding of user role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3F5F-0BA5-41E0-A57B-6EFD7603EB4C}" type="slidenum">
              <a:rPr lang="en-US"/>
              <a:pPr/>
              <a:t>57</a:t>
            </a:fld>
            <a:endParaRPr lang="en-US"/>
          </a:p>
        </p:txBody>
      </p:sp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Cognitive walkthrough</a:t>
            </a:r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Cognitive walkthrough is a review technique where expert evaluators construct task scenarios from a specification or early prototype and then role play the part of a user working with that interface--"walking through" the interface. </a:t>
            </a:r>
          </a:p>
          <a:p>
            <a:pPr>
              <a:lnSpc>
                <a:spcPct val="80000"/>
              </a:lnSpc>
            </a:pPr>
            <a:r>
              <a:rPr lang="en-US" sz="2400"/>
              <a:t>They act as if the interface was actually built and they (in the role of a typical user) was working through the tasks. </a:t>
            </a:r>
          </a:p>
          <a:p>
            <a:pPr>
              <a:lnSpc>
                <a:spcPct val="80000"/>
              </a:lnSpc>
            </a:pPr>
            <a:r>
              <a:rPr lang="en-US" sz="2400"/>
              <a:t>Each step the user would take is scrutinized: impasses where the interface blocks the "user" from completing the task indicate that the interface is missing something. </a:t>
            </a:r>
          </a:p>
          <a:p>
            <a:pPr>
              <a:lnSpc>
                <a:spcPct val="80000"/>
              </a:lnSpc>
            </a:pPr>
            <a:r>
              <a:rPr lang="en-US" sz="2400"/>
              <a:t>Convoluted, circuitous paths through function sequences indicate that the interface needs a new function that simplifies the task and collapses the function sequence.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CB25-1E5D-45C0-93E1-885B131B39FE}" type="slidenum">
              <a:rPr lang="en-US"/>
              <a:pPr/>
              <a:t>58</a:t>
            </a:fld>
            <a:endParaRPr lang="en-US"/>
          </a:p>
        </p:txBody>
      </p:sp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1"/>
              <a:t>Evaluation Methods</a:t>
            </a:r>
            <a:r>
              <a:rPr lang="en-GB" sz="3200"/>
              <a:t> </a:t>
            </a:r>
            <a:r>
              <a:rPr lang="en-GB" sz="3200" b="1"/>
              <a:t>(Cognitive Walkthrough)</a:t>
            </a:r>
            <a:endParaRPr lang="en-US" sz="3200" b="1"/>
          </a:p>
        </p:txBody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229600" cy="4648200"/>
          </a:xfrm>
        </p:spPr>
        <p:txBody>
          <a:bodyPr/>
          <a:lstStyle/>
          <a:p>
            <a:r>
              <a:rPr lang="en-US" sz="2800"/>
              <a:t>Expert determines the task, the context, and salient user characteristics </a:t>
            </a:r>
          </a:p>
          <a:p>
            <a:r>
              <a:rPr lang="en-US" sz="2800"/>
              <a:t>Example: 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/>
              <a:t>First year student is asked to carryout the first online Quiz and submit the resuts. 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/>
              <a:t>Evaluator then 'walks through' the actions necessary, attempting to predict user behavior and any problems and strategies used to solve the problem.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98DAD-B9BF-479A-A226-EB4598D11FB2}" type="slidenum">
              <a:rPr lang="en-US"/>
              <a:pPr/>
              <a:t>59</a:t>
            </a:fld>
            <a:endParaRPr lang="en-US"/>
          </a:p>
        </p:txBody>
      </p:sp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1"/>
              <a:t>Evaluation Methods</a:t>
            </a:r>
            <a:r>
              <a:rPr lang="en-GB" sz="3200"/>
              <a:t> </a:t>
            </a:r>
            <a:r>
              <a:rPr lang="en-GB" sz="3200" b="1"/>
              <a:t>(Cognitive Walkthrough)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3250" y="2122488"/>
            <a:ext cx="7556500" cy="3946525"/>
          </a:xfrm>
        </p:spPr>
        <p:txBody>
          <a:bodyPr/>
          <a:lstStyle/>
          <a:p>
            <a:r>
              <a:rPr lang="en-GB"/>
              <a:t>Finds out where people get stuck</a:t>
            </a:r>
          </a:p>
          <a:p>
            <a:r>
              <a:rPr lang="en-GB"/>
              <a:t>Finds out which parts annoy / excite the user</a:t>
            </a:r>
          </a:p>
          <a:p>
            <a:r>
              <a:rPr lang="en-GB"/>
              <a:t>Finds out how the system is used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2AACE-B612-48EF-A625-2A5EB7F7353F}" type="slidenum">
              <a:rPr lang="en-US"/>
              <a:pPr/>
              <a:t>6</a:t>
            </a:fld>
            <a:endParaRPr lang="en-US"/>
          </a:p>
        </p:txBody>
      </p:sp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Evaluating Web Sites Cont’d</a:t>
            </a:r>
            <a:endParaRPr lang="en-GB"/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u="sng"/>
              <a:t>Objectivity</a:t>
            </a:r>
          </a:p>
          <a:p>
            <a:r>
              <a:rPr lang="en-US"/>
              <a:t>This is an attempt to determine whether the information is objective or biased</a:t>
            </a:r>
          </a:p>
          <a:p>
            <a:pPr lvl="1"/>
            <a:r>
              <a:rPr lang="en-US"/>
              <a:t>Does the author have a clear point of view?</a:t>
            </a:r>
          </a:p>
          <a:p>
            <a:pPr lvl="1"/>
            <a:r>
              <a:rPr lang="en-US"/>
              <a:t>Is the site run by Government, a University or a business trying to sell a product?</a:t>
            </a:r>
          </a:p>
          <a:p>
            <a:pPr lvl="1"/>
            <a:endParaRPr lang="en-US"/>
          </a:p>
          <a:p>
            <a:endParaRPr lang="en-US"/>
          </a:p>
          <a:p>
            <a:pPr lvl="2"/>
            <a:endParaRPr lang="en-GB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7E5DF-5BF6-4B93-B40D-DAF3E1E673B6}" type="slidenum">
              <a:rPr lang="en-US"/>
              <a:pPr/>
              <a:t>60</a:t>
            </a:fld>
            <a:endParaRPr lang="en-US"/>
          </a:p>
        </p:txBody>
      </p:sp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0" y="1066800"/>
            <a:ext cx="8229600" cy="936625"/>
          </a:xfrm>
        </p:spPr>
        <p:txBody>
          <a:bodyPr/>
          <a:lstStyle/>
          <a:p>
            <a:r>
              <a:rPr lang="en-GB" sz="2400" b="1">
                <a:solidFill>
                  <a:srgbClr val="CC0000"/>
                </a:solidFill>
              </a:rPr>
              <a:t>How many users?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163" y="990600"/>
            <a:ext cx="7837487" cy="774700"/>
          </a:xfrm>
        </p:spPr>
        <p:txBody>
          <a:bodyPr/>
          <a:lstStyle/>
          <a:p>
            <a:pPr algn="ctr"/>
            <a:r>
              <a:rPr lang="en-GB"/>
              <a:t>Maximum of 5 users -</a:t>
            </a:r>
          </a:p>
        </p:txBody>
      </p:sp>
      <p:pic>
        <p:nvPicPr>
          <p:cNvPr id="473092" name="Picture 4" descr="Increase in proportion of usability problems found as a function of number of users test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667000"/>
            <a:ext cx="5307013" cy="3170238"/>
          </a:xfrm>
          <a:prstGeom prst="rect">
            <a:avLst/>
          </a:prstGeom>
          <a:noFill/>
        </p:spPr>
      </p:pic>
      <p:sp>
        <p:nvSpPr>
          <p:cNvPr id="473093" name="Text Box 5"/>
          <p:cNvSpPr txBox="1">
            <a:spLocks noChangeArrowheads="1"/>
          </p:cNvSpPr>
          <p:nvPr/>
        </p:nvSpPr>
        <p:spPr bwMode="auto">
          <a:xfrm>
            <a:off x="990600" y="6096000"/>
            <a:ext cx="7848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tx2"/>
              </a:buClr>
            </a:pPr>
            <a:r>
              <a:rPr lang="en-GB" sz="2400">
                <a:latin typeface="Times New Roman" pitchFamily="18" charset="0"/>
              </a:rPr>
              <a:t>http://www.useit.com/alertbox/</a:t>
            </a:r>
          </a:p>
        </p:txBody>
      </p:sp>
      <p:sp>
        <p:nvSpPr>
          <p:cNvPr id="473094" name="Rectangle 6"/>
          <p:cNvSpPr>
            <a:spLocks noChangeArrowheads="1"/>
          </p:cNvSpPr>
          <p:nvPr/>
        </p:nvSpPr>
        <p:spPr bwMode="auto">
          <a:xfrm>
            <a:off x="838200" y="330200"/>
            <a:ext cx="7780338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GB" sz="2800" b="1">
                <a:latin typeface="Arial" charset="0"/>
              </a:rPr>
              <a:t>Evaluation Methods</a:t>
            </a:r>
            <a:r>
              <a:rPr lang="en-GB" sz="2800">
                <a:latin typeface="Arial" charset="0"/>
              </a:rPr>
              <a:t> </a:t>
            </a:r>
            <a:r>
              <a:rPr lang="en-GB" sz="2800" b="1">
                <a:latin typeface="Arial" charset="0"/>
              </a:rPr>
              <a:t>(Cognitive Walkthrough)</a:t>
            </a:r>
            <a:endParaRPr lang="en-US" sz="2800" b="1">
              <a:latin typeface="Arial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BB9A1-454D-4EC7-854B-47680F903517}" type="slidenum">
              <a:rPr lang="en-US"/>
              <a:pPr/>
              <a:t>61</a:t>
            </a:fld>
            <a:endParaRPr lang="en-US"/>
          </a:p>
        </p:txBody>
      </p:sp>
      <p:sp>
        <p:nvSpPr>
          <p:cNvPr id="475138" name="Rectangle 2"/>
          <p:cNvSpPr>
            <a:spLocks noChangeArrowheads="1"/>
          </p:cNvSpPr>
          <p:nvPr/>
        </p:nvSpPr>
        <p:spPr bwMode="auto">
          <a:xfrm>
            <a:off x="457200" y="1981200"/>
            <a:ext cx="822960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spcBef>
                <a:spcPct val="20000"/>
              </a:spcBef>
              <a:buFontTx/>
              <a:buAutoNum type="arabicPeriod"/>
            </a:pPr>
            <a:r>
              <a:rPr lang="en-US" sz="2800"/>
              <a:t>Will users be able to notice that the correct action is available?</a:t>
            </a:r>
          </a:p>
          <a:p>
            <a:pPr marL="609600" indent="-609600" eaLnBrk="1" hangingPunct="1">
              <a:spcBef>
                <a:spcPct val="20000"/>
              </a:spcBef>
              <a:buFontTx/>
              <a:buAutoNum type="arabicPeriod"/>
            </a:pPr>
            <a:r>
              <a:rPr lang="en-US" sz="2800"/>
              <a:t>Once the users find the correct action on the interface, will they know that it is right one for the effect they are trying to produce?</a:t>
            </a:r>
          </a:p>
          <a:p>
            <a:pPr marL="609600" indent="-609600" eaLnBrk="1" hangingPunct="1">
              <a:spcBef>
                <a:spcPct val="20000"/>
              </a:spcBef>
              <a:buFontTx/>
              <a:buAutoNum type="arabicPeriod"/>
            </a:pPr>
            <a:r>
              <a:rPr lang="en-US" sz="2800"/>
              <a:t>After the action is taken, will users understand the feedback they get?</a:t>
            </a:r>
          </a:p>
        </p:txBody>
      </p:sp>
      <p:sp>
        <p:nvSpPr>
          <p:cNvPr id="475139" name="Rectangle 3"/>
          <p:cNvSpPr>
            <a:spLocks noChangeArrowheads="1"/>
          </p:cNvSpPr>
          <p:nvPr/>
        </p:nvSpPr>
        <p:spPr bwMode="auto">
          <a:xfrm>
            <a:off x="1905000" y="152400"/>
            <a:ext cx="6934200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GB" sz="2400" b="1">
                <a:latin typeface="Arial" charset="0"/>
              </a:rPr>
              <a:t>Evaluation Methods</a:t>
            </a:r>
            <a:r>
              <a:rPr lang="en-GB" sz="2400">
                <a:latin typeface="Arial" charset="0"/>
              </a:rPr>
              <a:t> </a:t>
            </a:r>
            <a:r>
              <a:rPr lang="en-GB" sz="2400" b="1">
                <a:latin typeface="Arial" charset="0"/>
              </a:rPr>
              <a:t>(Samples of Questions asked in Cognitive Walkthrough)</a:t>
            </a:r>
            <a:endParaRPr lang="en-US" sz="2400" b="1">
              <a:latin typeface="Arial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063B-8B07-49E0-877B-631D9F12AB2E}" type="slidenum">
              <a:rPr lang="en-US"/>
              <a:pPr/>
              <a:t>62</a:t>
            </a:fld>
            <a:endParaRPr lang="en-US"/>
          </a:p>
        </p:txBody>
      </p:sp>
      <p:sp>
        <p:nvSpPr>
          <p:cNvPr id="476162" name="Rectangle 2"/>
          <p:cNvSpPr>
            <a:spLocks noChangeArrowheads="1"/>
          </p:cNvSpPr>
          <p:nvPr/>
        </p:nvSpPr>
        <p:spPr bwMode="auto">
          <a:xfrm>
            <a:off x="457200" y="2219325"/>
            <a:ext cx="822960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spcBef>
                <a:spcPct val="20000"/>
              </a:spcBef>
              <a:buFontTx/>
              <a:buChar char="•"/>
            </a:pPr>
            <a:r>
              <a:rPr lang="en-US" sz="2800"/>
              <a:t>For each task walkthrough considers</a:t>
            </a:r>
          </a:p>
          <a:p>
            <a:pPr marL="1214438" lvl="1" indent="-533400" eaLnBrk="1" hangingPunct="1"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2800"/>
              <a:t>What impact will interaction have on user?</a:t>
            </a:r>
          </a:p>
          <a:p>
            <a:pPr marL="1214438" lvl="1" indent="-533400" eaLnBrk="1" hangingPunct="1"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2800"/>
              <a:t>what learning problems may occur?</a:t>
            </a:r>
          </a:p>
          <a:p>
            <a:pPr marL="1214438" lvl="1" indent="-533400" eaLnBrk="1" hangingPunct="1"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2800"/>
              <a:t>Does the design lead the user to generate the correct goals?</a:t>
            </a:r>
          </a:p>
        </p:txBody>
      </p:sp>
      <p:sp>
        <p:nvSpPr>
          <p:cNvPr id="476163" name="Rectangle 3"/>
          <p:cNvSpPr>
            <a:spLocks noChangeArrowheads="1"/>
          </p:cNvSpPr>
          <p:nvPr/>
        </p:nvSpPr>
        <p:spPr bwMode="auto">
          <a:xfrm>
            <a:off x="1905000" y="152400"/>
            <a:ext cx="6934200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GB" sz="2400" b="1">
                <a:latin typeface="Arial" charset="0"/>
              </a:rPr>
              <a:t>Evaluation Methods</a:t>
            </a:r>
            <a:r>
              <a:rPr lang="en-GB" sz="2400">
                <a:latin typeface="Arial" charset="0"/>
              </a:rPr>
              <a:t> </a:t>
            </a:r>
            <a:r>
              <a:rPr lang="en-GB" sz="2400" b="1">
                <a:latin typeface="Arial" charset="0"/>
              </a:rPr>
              <a:t>(Samples of Questions asked in Cognitive Walkthrough)</a:t>
            </a:r>
            <a:endParaRPr lang="en-US" sz="2400" b="1">
              <a:latin typeface="Arial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1C1BC-AA72-42C5-AA76-10A1035D06FF}" type="slidenum">
              <a:rPr lang="en-US"/>
              <a:pPr/>
              <a:t>63</a:t>
            </a:fld>
            <a:endParaRPr lang="en-US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19088"/>
            <a:ext cx="6870700" cy="1066800"/>
          </a:xfrm>
          <a:noFill/>
          <a:ln/>
        </p:spPr>
        <p:txBody>
          <a:bodyPr lIns="90488" tIns="44450" rIns="90488" bIns="44450"/>
          <a:lstStyle/>
          <a:p>
            <a:r>
              <a:rPr lang="en-US" sz="4000" b="1"/>
              <a:t>Observation (</a:t>
            </a:r>
            <a:r>
              <a:rPr lang="en-GB" sz="4000" b="1"/>
              <a:t>some metrics)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524000"/>
            <a:ext cx="4073525" cy="3876675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GB" sz="2000"/>
              <a:t>Time to complete task.</a:t>
            </a:r>
          </a:p>
          <a:p>
            <a:pPr>
              <a:lnSpc>
                <a:spcPct val="90000"/>
              </a:lnSpc>
            </a:pPr>
            <a:r>
              <a:rPr lang="en-GB" sz="2000"/>
              <a:t>Percentage of task completed.</a:t>
            </a:r>
          </a:p>
          <a:p>
            <a:pPr>
              <a:lnSpc>
                <a:spcPct val="90000"/>
              </a:lnSpc>
            </a:pPr>
            <a:r>
              <a:rPr lang="en-GB" sz="2000"/>
              <a:t>Tasks completed per unit time (speed metric).</a:t>
            </a:r>
          </a:p>
          <a:p>
            <a:pPr>
              <a:lnSpc>
                <a:spcPct val="90000"/>
              </a:lnSpc>
            </a:pPr>
            <a:r>
              <a:rPr lang="en-GB" sz="2000"/>
              <a:t>Ratio of successes to failures.</a:t>
            </a:r>
          </a:p>
          <a:p>
            <a:pPr>
              <a:lnSpc>
                <a:spcPct val="90000"/>
              </a:lnSpc>
            </a:pPr>
            <a:r>
              <a:rPr lang="en-GB" sz="2000"/>
              <a:t>Time spent in errors.</a:t>
            </a:r>
          </a:p>
          <a:p>
            <a:pPr>
              <a:lnSpc>
                <a:spcPct val="90000"/>
              </a:lnSpc>
            </a:pPr>
            <a:r>
              <a:rPr lang="en-GB" sz="2000"/>
              <a:t>Percentage number of errors.</a:t>
            </a:r>
          </a:p>
          <a:p>
            <a:pPr>
              <a:lnSpc>
                <a:spcPct val="90000"/>
              </a:lnSpc>
            </a:pPr>
            <a:r>
              <a:rPr lang="en-GB" sz="2000"/>
              <a:t>Number of commands used.</a:t>
            </a:r>
          </a:p>
          <a:p>
            <a:pPr>
              <a:lnSpc>
                <a:spcPct val="90000"/>
              </a:lnSpc>
            </a:pPr>
            <a:r>
              <a:rPr lang="en-GB" sz="2000"/>
              <a:t>Frequency of help use.</a:t>
            </a:r>
          </a:p>
          <a:p>
            <a:pPr>
              <a:lnSpc>
                <a:spcPct val="90000"/>
              </a:lnSpc>
            </a:pPr>
            <a:r>
              <a:rPr lang="en-GB" sz="2000"/>
              <a:t>Time spent using help </a:t>
            </a:r>
          </a:p>
          <a:p>
            <a:pPr>
              <a:lnSpc>
                <a:spcPct val="90000"/>
              </a:lnSpc>
            </a:pPr>
            <a:r>
              <a:rPr lang="en-GB" sz="2000"/>
              <a:t>Percentage of favourable/unfavourable user comments.</a:t>
            </a:r>
          </a:p>
          <a:p>
            <a:pPr>
              <a:lnSpc>
                <a:spcPct val="90000"/>
              </a:lnSpc>
            </a:pPr>
            <a:r>
              <a:rPr lang="en-GB" sz="2000"/>
              <a:t>Number of repetitions of failed commands. </a:t>
            </a:r>
          </a:p>
        </p:txBody>
      </p:sp>
      <p:sp>
        <p:nvSpPr>
          <p:cNvPr id="4771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53000" y="1600200"/>
            <a:ext cx="3962400" cy="44958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GB" sz="2000"/>
              <a:t>Number of runs of successes and of failures.</a:t>
            </a:r>
          </a:p>
          <a:p>
            <a:pPr>
              <a:lnSpc>
                <a:spcPct val="90000"/>
              </a:lnSpc>
            </a:pPr>
            <a:r>
              <a:rPr lang="en-GB" sz="2000"/>
              <a:t>Number of good and bad features recalled by users. </a:t>
            </a:r>
          </a:p>
          <a:p>
            <a:pPr>
              <a:lnSpc>
                <a:spcPct val="90000"/>
              </a:lnSpc>
            </a:pPr>
            <a:r>
              <a:rPr lang="en-GB" sz="2000"/>
              <a:t>Number of available commands not invoked.</a:t>
            </a:r>
          </a:p>
          <a:p>
            <a:pPr>
              <a:lnSpc>
                <a:spcPct val="90000"/>
              </a:lnSpc>
            </a:pPr>
            <a:r>
              <a:rPr lang="en-GB" sz="2000"/>
              <a:t>Number of times users need to work around a problem. </a:t>
            </a:r>
          </a:p>
          <a:p>
            <a:pPr>
              <a:lnSpc>
                <a:spcPct val="90000"/>
              </a:lnSpc>
            </a:pPr>
            <a:r>
              <a:rPr lang="en-GB" sz="2000"/>
              <a:t>Number of times the user is disrupted from a work task. </a:t>
            </a:r>
          </a:p>
          <a:p>
            <a:pPr>
              <a:lnSpc>
                <a:spcPct val="90000"/>
              </a:lnSpc>
            </a:pPr>
            <a:r>
              <a:rPr lang="en-GB" sz="2000"/>
              <a:t>Number of times the user loses control of the system. </a:t>
            </a:r>
          </a:p>
          <a:p>
            <a:pPr>
              <a:lnSpc>
                <a:spcPct val="90000"/>
              </a:lnSpc>
            </a:pPr>
            <a:r>
              <a:rPr lang="en-GB" sz="2000"/>
              <a:t>Number of times the user expresses frustration or satisfaction.</a:t>
            </a: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B356-9DAC-4413-9A0C-EFCE9B1AD30A}" type="slidenum">
              <a:rPr lang="en-US"/>
              <a:pPr/>
              <a:t>64</a:t>
            </a:fld>
            <a:endParaRPr lang="en-US"/>
          </a:p>
        </p:txBody>
      </p:sp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Usability labs</a:t>
            </a:r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Tour of 32 usability lab tours</a:t>
            </a:r>
          </a:p>
          <a:p>
            <a:pPr lvl="1"/>
            <a:r>
              <a:rPr lang="en-US">
                <a:hlinkClick r:id="rId2"/>
              </a:rPr>
              <a:t>http://www.noldus.com/labs</a:t>
            </a:r>
            <a:endParaRPr lang="en-US"/>
          </a:p>
        </p:txBody>
      </p:sp>
      <p:pic>
        <p:nvPicPr>
          <p:cNvPr id="479236" name="Picture 4" descr="carleton_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3429000"/>
            <a:ext cx="3429000" cy="2571750"/>
          </a:xfrm>
          <a:prstGeom prst="rect">
            <a:avLst/>
          </a:prstGeom>
          <a:noFill/>
        </p:spPr>
      </p:pic>
      <p:pic>
        <p:nvPicPr>
          <p:cNvPr id="479237" name="Picture 5" descr="carleton_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7800" y="2362200"/>
            <a:ext cx="3429000" cy="2571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D3F6-1DEC-482A-BFB0-41F1FAA430DF}" type="slidenum">
              <a:rPr lang="en-US"/>
              <a:pPr/>
              <a:t>65</a:t>
            </a:fld>
            <a:endParaRPr lang="en-US"/>
          </a:p>
        </p:txBody>
      </p: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 sz="4000" b="1"/>
              <a:t>Multi-purpose Rooms</a:t>
            </a:r>
          </a:p>
        </p:txBody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3250" y="2195513"/>
            <a:ext cx="7778750" cy="3582987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/>
              <a:t>Use available space as laboratory-for-a-day</a:t>
            </a:r>
          </a:p>
          <a:p>
            <a:pPr>
              <a:lnSpc>
                <a:spcPct val="90000"/>
              </a:lnSpc>
            </a:pPr>
            <a:r>
              <a:rPr lang="en-US"/>
              <a:t>Bring in portable equipment</a:t>
            </a:r>
          </a:p>
          <a:p>
            <a:pPr>
              <a:lnSpc>
                <a:spcPct val="90000"/>
              </a:lnSpc>
            </a:pPr>
            <a:r>
              <a:rPr lang="en-US"/>
              <a:t>Convert an empty office into a full-time lab</a:t>
            </a:r>
          </a:p>
          <a:p>
            <a:pPr>
              <a:lnSpc>
                <a:spcPct val="90000"/>
              </a:lnSpc>
            </a:pPr>
            <a:r>
              <a:rPr lang="en-US"/>
              <a:t>Use a lab for other things to help justify cost</a:t>
            </a:r>
          </a:p>
        </p:txBody>
      </p:sp>
      <p:pic>
        <p:nvPicPr>
          <p:cNvPr id="48026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2100" y="4533900"/>
            <a:ext cx="1816100" cy="2400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1007D-C03F-4DA2-982E-EAD9D00AA357}" type="slidenum">
              <a:rPr lang="en-US"/>
              <a:pPr/>
              <a:t>66</a:t>
            </a:fld>
            <a:endParaRPr lang="en-US"/>
          </a:p>
        </p:txBody>
      </p:sp>
      <p:pic>
        <p:nvPicPr>
          <p:cNvPr id="482306" name="Picture 2" descr="sig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2895600"/>
            <a:ext cx="3656013" cy="2741613"/>
          </a:xfrm>
          <a:prstGeom prst="rect">
            <a:avLst/>
          </a:prstGeom>
          <a:noFill/>
        </p:spPr>
      </p:pic>
      <p:sp>
        <p:nvSpPr>
          <p:cNvPr id="482307" name="Rectangle 3"/>
          <p:cNvSpPr>
            <a:spLocks noChangeArrowheads="1"/>
          </p:cNvSpPr>
          <p:nvPr/>
        </p:nvSpPr>
        <p:spPr bwMode="auto">
          <a:xfrm>
            <a:off x="914400" y="115888"/>
            <a:ext cx="8229600" cy="936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 eaLnBrk="1" hangingPunct="1"/>
            <a:r>
              <a:rPr lang="en-US" sz="2800" b="1">
                <a:latin typeface="Arial" charset="0"/>
              </a:rPr>
              <a:t>Usability Labs</a:t>
            </a:r>
          </a:p>
        </p:txBody>
      </p:sp>
      <p:pic>
        <p:nvPicPr>
          <p:cNvPr id="482308" name="Picture 4" descr="p_hh_observati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990600"/>
            <a:ext cx="4662488" cy="3492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B7A86-B793-40BA-A8B7-9BFE7DAD0E8C}" type="slidenum">
              <a:rPr lang="en-US"/>
              <a:pPr/>
              <a:t>67</a:t>
            </a:fld>
            <a:endParaRPr lang="en-US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 b="1"/>
              <a:t>Full Usability Labs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27238"/>
            <a:ext cx="8229600" cy="4525962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Build rooms just for this purpose</a:t>
            </a:r>
          </a:p>
          <a:p>
            <a:r>
              <a:rPr lang="en-US"/>
              <a:t>Adjoining, sound-proofed rooms</a:t>
            </a:r>
          </a:p>
          <a:p>
            <a:r>
              <a:rPr lang="en-US"/>
              <a:t>Video cameras, scan converters, two-way mirrors, microphones, etc</a:t>
            </a:r>
          </a:p>
          <a:p>
            <a:r>
              <a:rPr lang="en-US"/>
              <a:t>Cost: USD 200k</a:t>
            </a:r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8C1F-6C90-4B9C-B72C-27003E1B740D}" type="slidenum">
              <a:rPr lang="en-US"/>
              <a:pPr/>
              <a:t>68</a:t>
            </a:fld>
            <a:endParaRPr lang="en-US"/>
          </a:p>
        </p:txBody>
      </p:sp>
      <p:pic>
        <p:nvPicPr>
          <p:cNvPr id="486402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2514600"/>
            <a:ext cx="7188200" cy="3289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486403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115888"/>
            <a:ext cx="8229600" cy="936625"/>
          </a:xfrm>
          <a:noFill/>
          <a:ln/>
        </p:spPr>
        <p:txBody>
          <a:bodyPr lIns="90488" tIns="44450" rIns="90488" bIns="44450" anchor="ctr"/>
          <a:lstStyle/>
          <a:p>
            <a:r>
              <a:rPr lang="en-US" b="1"/>
              <a:t>Full Usability Labs</a:t>
            </a:r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0D28-5CD4-46DB-8C8E-CFD6BF3A93A8}" type="slidenum">
              <a:rPr lang="en-US"/>
              <a:pPr/>
              <a:t>69</a:t>
            </a:fld>
            <a:endParaRPr lang="en-US"/>
          </a:p>
        </p:txBody>
      </p:sp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341438" y="603250"/>
            <a:ext cx="5227637" cy="749300"/>
          </a:xfrm>
          <a:noFill/>
          <a:ln/>
        </p:spPr>
        <p:txBody>
          <a:bodyPr/>
          <a:lstStyle/>
          <a:p>
            <a:r>
              <a:rPr lang="en-GB"/>
              <a:t>Aims of usability labs</a:t>
            </a:r>
          </a:p>
        </p:txBody>
      </p:sp>
      <p:sp>
        <p:nvSpPr>
          <p:cNvPr id="488451" name="Rectangle 3"/>
          <p:cNvSpPr>
            <a:spLocks noChangeArrowheads="1"/>
          </p:cNvSpPr>
          <p:nvPr/>
        </p:nvSpPr>
        <p:spPr bwMode="auto">
          <a:xfrm>
            <a:off x="228600" y="1484313"/>
            <a:ext cx="8915400" cy="4973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2400">
                <a:latin typeface="Arial" charset="0"/>
              </a:rPr>
              <a:t>Represent real users performing typical tasks in a typical environment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2400">
                <a:latin typeface="Arial" charset="0"/>
              </a:rPr>
              <a:t>Allow prediction of real-world usability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2400">
                <a:latin typeface="Arial" charset="0"/>
              </a:rPr>
              <a:t>Allow developers to observe usability problems first hand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2400">
                <a:latin typeface="Arial" charset="0"/>
              </a:rPr>
              <a:t>Aid in formative feedback for interface design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GB" sz="2400">
                <a:latin typeface="Arial" charset="0"/>
              </a:rPr>
              <a:t>A lab test can be designed to :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Char char="Ø"/>
            </a:pPr>
            <a:r>
              <a:rPr lang="en-GB" sz="2000">
                <a:solidFill>
                  <a:srgbClr val="0000CC"/>
                </a:solidFill>
                <a:latin typeface="Arial" charset="0"/>
              </a:rPr>
              <a:t>Select from competing products</a:t>
            </a:r>
            <a:r>
              <a:rPr lang="en-GB" sz="2000">
                <a:latin typeface="Arial" charset="0"/>
              </a:rPr>
              <a:t>, systems or design prototypes 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GB" sz="2000">
                <a:latin typeface="Arial" charset="0"/>
              </a:rPr>
              <a:t>		(Summative &amp; Metrics based)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Char char="Ø"/>
            </a:pPr>
            <a:r>
              <a:rPr lang="en-GB" sz="2000">
                <a:solidFill>
                  <a:srgbClr val="0000CC"/>
                </a:solidFill>
                <a:latin typeface="Arial" charset="0"/>
              </a:rPr>
              <a:t>Diagnose problems</a:t>
            </a:r>
            <a:r>
              <a:rPr lang="en-GB" sz="2000">
                <a:latin typeface="Arial" charset="0"/>
              </a:rPr>
              <a:t>, using a Formative approach, (Typically co-operative 		evaluation, think aloud, etc., aimed at re-design)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Char char="Ø"/>
            </a:pPr>
            <a:r>
              <a:rPr lang="en-GB" sz="2000">
                <a:solidFill>
                  <a:srgbClr val="0000CC"/>
                </a:solidFill>
                <a:latin typeface="Arial" charset="0"/>
              </a:rPr>
              <a:t>Verify acceptance goals</a:t>
            </a:r>
            <a:r>
              <a:rPr lang="en-GB" sz="2000">
                <a:solidFill>
                  <a:schemeClr val="tx2"/>
                </a:solidFill>
                <a:latin typeface="Arial" charset="0"/>
              </a:rPr>
              <a:t>, </a:t>
            </a:r>
            <a:r>
              <a:rPr lang="en-GB" sz="2000">
                <a:latin typeface="Arial" charset="0"/>
              </a:rPr>
              <a:t>Measures performance against acceptance 				criteria</a:t>
            </a:r>
            <a:endParaRPr lang="en-GB" sz="2000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963B3-F26E-4173-925F-C285A5CCB0FE}" type="slidenum">
              <a:rPr lang="en-US"/>
              <a:pPr/>
              <a:t>7</a:t>
            </a:fld>
            <a:endParaRPr lang="en-US"/>
          </a:p>
        </p:txBody>
      </p:sp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Evaluating Web Sites Cont’d</a:t>
            </a:r>
            <a:endParaRPr lang="en-GB"/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b="1" u="sng"/>
              <a:t>Currency</a:t>
            </a:r>
          </a:p>
          <a:p>
            <a:pPr>
              <a:lnSpc>
                <a:spcPct val="90000"/>
              </a:lnSpc>
            </a:pPr>
            <a:r>
              <a:rPr lang="en-US" sz="2800"/>
              <a:t>This is concerned with the publication date of the article</a:t>
            </a:r>
          </a:p>
          <a:p>
            <a:pPr>
              <a:lnSpc>
                <a:spcPct val="90000"/>
              </a:lnSpc>
            </a:pPr>
            <a:r>
              <a:rPr lang="en-US" sz="2800"/>
              <a:t>On Web sites this is not always clear</a:t>
            </a:r>
          </a:p>
          <a:p>
            <a:pPr>
              <a:lnSpc>
                <a:spcPct val="90000"/>
              </a:lnSpc>
            </a:pPr>
            <a:r>
              <a:rPr lang="en-US" sz="2800"/>
              <a:t>Information that is updated regularly is more likely to be useful as references for research papers</a:t>
            </a:r>
          </a:p>
          <a:p>
            <a:pPr>
              <a:lnSpc>
                <a:spcPct val="90000"/>
              </a:lnSpc>
            </a:pPr>
            <a:r>
              <a:rPr lang="en-US" sz="2800"/>
              <a:t>Web sites with links that go nowhere (i.e. dead links) often indicate that it has been abandoned or that the information is simply not up to date</a:t>
            </a:r>
            <a:endParaRPr lang="en-GB" sz="28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2BEB-F7CC-49FE-A733-63252E406EF6}" type="slidenum">
              <a:rPr lang="en-US"/>
              <a:pPr/>
              <a:t>70</a:t>
            </a:fld>
            <a:endParaRPr lang="en-US"/>
          </a:p>
        </p:txBody>
      </p:sp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http://www.usabilitynet.org/tools.htm</a:t>
            </a:r>
          </a:p>
        </p:txBody>
      </p:sp>
      <p:pic>
        <p:nvPicPr>
          <p:cNvPr id="4894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752600"/>
            <a:ext cx="64770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9456-5694-42EB-ADBB-AF0EEFA2FFFB}" type="slidenum">
              <a:rPr lang="en-US"/>
              <a:pPr/>
              <a:t>8</a:t>
            </a:fld>
            <a:endParaRPr lang="en-US"/>
          </a:p>
        </p:txBody>
      </p:sp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Evaluating Web Sites Cont’d</a:t>
            </a:r>
            <a:endParaRPr lang="en-GB"/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b="1" u="sng"/>
              <a:t>Coverage</a:t>
            </a:r>
          </a:p>
          <a:p>
            <a:pPr>
              <a:lnSpc>
                <a:spcPct val="90000"/>
              </a:lnSpc>
            </a:pPr>
            <a:r>
              <a:rPr lang="en-US" sz="2800"/>
              <a:t>This is concerned with whether information about a given topic is covered in-depth</a:t>
            </a:r>
          </a:p>
          <a:p>
            <a:pPr>
              <a:lnSpc>
                <a:spcPct val="90000"/>
              </a:lnSpc>
            </a:pPr>
            <a:r>
              <a:rPr lang="en-US" sz="2800"/>
              <a:t>Shorter articles, which are most common on the Internet, tend not to have the depth of information required for research papers</a:t>
            </a:r>
          </a:p>
          <a:p>
            <a:pPr>
              <a:lnSpc>
                <a:spcPct val="90000"/>
              </a:lnSpc>
            </a:pPr>
            <a:r>
              <a:rPr lang="en-US" sz="2800"/>
              <a:t>Articles for bibliographies or a list of references provide a valuable source of additional articles that can be used</a:t>
            </a:r>
            <a:endParaRPr lang="en-GB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4ED7C-D845-4D32-A2E9-F14047CD2CFC}" type="slidenum">
              <a:rPr lang="en-US"/>
              <a:pPr/>
              <a:t>9</a:t>
            </a:fld>
            <a:endParaRPr lang="en-US"/>
          </a:p>
        </p:txBody>
      </p:sp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Evaluating Web Sites Cont’d</a:t>
            </a:r>
            <a:endParaRPr lang="en-GB"/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Typically, the order of importance of sources are:</a:t>
            </a:r>
          </a:p>
          <a:p>
            <a:pPr lvl="1"/>
            <a:r>
              <a:rPr lang="en-US"/>
              <a:t>Peer-reviewed Journals</a:t>
            </a:r>
          </a:p>
          <a:p>
            <a:pPr lvl="1"/>
            <a:r>
              <a:rPr lang="en-US"/>
              <a:t>Peer-reviewed conference proceedings</a:t>
            </a:r>
          </a:p>
          <a:p>
            <a:pPr lvl="1"/>
            <a:r>
              <a:rPr lang="en-US"/>
              <a:t>.gov, .edu sites (run by the government and Universities)</a:t>
            </a:r>
          </a:p>
          <a:p>
            <a:pPr lvl="1"/>
            <a:r>
              <a:rPr lang="en-US"/>
              <a:t>.org, .com, .net sites (run by individuals or companies)</a:t>
            </a:r>
          </a:p>
          <a:p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ayons">
  <a:themeElements>
    <a:clrScheme name="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Crayon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Crayons</Template>
  <TotalTime>4137</TotalTime>
  <Words>3085</Words>
  <Application>Microsoft PowerPoint</Application>
  <PresentationFormat>On-screen Show (4:3)</PresentationFormat>
  <Paragraphs>479</Paragraphs>
  <Slides>70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7" baseType="lpstr">
      <vt:lpstr>Times New Roman</vt:lpstr>
      <vt:lpstr>Comic Sans MS</vt:lpstr>
      <vt:lpstr>Arial</vt:lpstr>
      <vt:lpstr>Tahoma</vt:lpstr>
      <vt:lpstr>Wingdings</vt:lpstr>
      <vt:lpstr>Crayons</vt:lpstr>
      <vt:lpstr>Adobe Photoshop Image</vt:lpstr>
      <vt:lpstr>Evaluating Web Sites</vt:lpstr>
      <vt:lpstr>Evaluating Web Sites Cont’d</vt:lpstr>
      <vt:lpstr>Evaluating Web Sites Cont’d</vt:lpstr>
      <vt:lpstr>Evaluating Web Sites Cont’d</vt:lpstr>
      <vt:lpstr>Evaluating Web Sites Cont’d</vt:lpstr>
      <vt:lpstr>Evaluating Web Sites Cont’d</vt:lpstr>
      <vt:lpstr>Evaluating Web Sites Cont’d</vt:lpstr>
      <vt:lpstr>Evaluating Web Sites Cont’d</vt:lpstr>
      <vt:lpstr>Evaluating Web Sites Cont’d</vt:lpstr>
      <vt:lpstr>Attributes of Information Quality</vt:lpstr>
      <vt:lpstr>Slide 11</vt:lpstr>
      <vt:lpstr>Web Site Usability</vt:lpstr>
      <vt:lpstr>Web Site Usability Cont’d</vt:lpstr>
      <vt:lpstr>Web Site Usability Cont’d</vt:lpstr>
      <vt:lpstr>Web Site Usability Cont’d</vt:lpstr>
      <vt:lpstr>Web Site Usability Cont’d</vt:lpstr>
      <vt:lpstr>Web Site Usability Cont’d</vt:lpstr>
      <vt:lpstr>Web Site Usability Cont’d</vt:lpstr>
      <vt:lpstr>Web Site Usability Cont’d</vt:lpstr>
      <vt:lpstr>Web Site Usability Cont’d</vt:lpstr>
      <vt:lpstr>Web Site Usability Cont’d</vt:lpstr>
      <vt:lpstr>Web Site Usability Cont’d</vt:lpstr>
      <vt:lpstr>Web Site Usability Cont’d</vt:lpstr>
      <vt:lpstr>Web Site Usability Cont’d</vt:lpstr>
      <vt:lpstr>Web Site Usability Cont’d</vt:lpstr>
      <vt:lpstr>Web Site Usability Cont’d</vt:lpstr>
      <vt:lpstr>Web Site Usability Cont’d</vt:lpstr>
      <vt:lpstr>Web Site Usability Cont’d</vt:lpstr>
      <vt:lpstr>Web Site Usability Cont’d</vt:lpstr>
      <vt:lpstr>Web Site Usability Cont’d</vt:lpstr>
      <vt:lpstr>Web Site Usability Cont’d</vt:lpstr>
      <vt:lpstr>Design of Evaluation Experiments</vt:lpstr>
      <vt:lpstr>Psychology of Everyday Things </vt:lpstr>
      <vt:lpstr>User Interface Evaluation</vt:lpstr>
      <vt:lpstr>Usability</vt:lpstr>
      <vt:lpstr>Evaluation vs Testing</vt:lpstr>
      <vt:lpstr>Slide 37</vt:lpstr>
      <vt:lpstr>What to Evaluate? (measurements)</vt:lpstr>
      <vt:lpstr>When to Evaluate?</vt:lpstr>
      <vt:lpstr>Formative Evaluation</vt:lpstr>
      <vt:lpstr>Evaluation Framework</vt:lpstr>
      <vt:lpstr>Evaluation Methods</vt:lpstr>
      <vt:lpstr>Evaluation Methods (Feature checklist)</vt:lpstr>
      <vt:lpstr>Focus Groups</vt:lpstr>
      <vt:lpstr>Focus Groups</vt:lpstr>
      <vt:lpstr>Evaluation Methods (Focus Groups)</vt:lpstr>
      <vt:lpstr>Evaluation Methods (Interviews)</vt:lpstr>
      <vt:lpstr>Evaluation Methods (Questionaires)</vt:lpstr>
      <vt:lpstr>Evaluation Methods (Heuristic Evaluation)</vt:lpstr>
      <vt:lpstr>Slide 50</vt:lpstr>
      <vt:lpstr>Evaluation Methods (Heuristic Evaluation)</vt:lpstr>
      <vt:lpstr>Evaluation Methods (Heuristic Evaluation)</vt:lpstr>
      <vt:lpstr>Evaluation Methods (Heuristic Evaluation)</vt:lpstr>
      <vt:lpstr>Evaluation Methods (Heuristic Evaluation)</vt:lpstr>
      <vt:lpstr>Evaluation Methods (Heuristic Evaluation)</vt:lpstr>
      <vt:lpstr>Evaluation Methods (Cognitive Walkthrough)</vt:lpstr>
      <vt:lpstr>Cognitive walkthrough</vt:lpstr>
      <vt:lpstr>Evaluation Methods (Cognitive Walkthrough)</vt:lpstr>
      <vt:lpstr>Evaluation Methods (Cognitive Walkthrough)</vt:lpstr>
      <vt:lpstr>How many users?</vt:lpstr>
      <vt:lpstr>Slide 61</vt:lpstr>
      <vt:lpstr>Slide 62</vt:lpstr>
      <vt:lpstr>Observation (some metrics)</vt:lpstr>
      <vt:lpstr>Usability labs</vt:lpstr>
      <vt:lpstr>Multi-purpose Rooms</vt:lpstr>
      <vt:lpstr>Slide 66</vt:lpstr>
      <vt:lpstr>Full Usability Labs</vt:lpstr>
      <vt:lpstr>Full Usability Labs</vt:lpstr>
      <vt:lpstr>Aims of usability labs</vt:lpstr>
      <vt:lpstr>Slide 70</vt:lpstr>
    </vt:vector>
  </TitlesOfParts>
  <Company>UWI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Commerce</dc:title>
  <dc:creator>pwalcott</dc:creator>
  <cp:lastModifiedBy>Prasad</cp:lastModifiedBy>
  <cp:revision>778</cp:revision>
  <dcterms:created xsi:type="dcterms:W3CDTF">2004-09-04T16:19:19Z</dcterms:created>
  <dcterms:modified xsi:type="dcterms:W3CDTF">2011-09-15T16:52:18Z</dcterms:modified>
</cp:coreProperties>
</file>