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2"/>
  </p:notesMasterIdLst>
  <p:sldIdLst>
    <p:sldId id="257" r:id="rId3"/>
    <p:sldId id="258" r:id="rId4"/>
    <p:sldId id="270" r:id="rId5"/>
    <p:sldId id="260" r:id="rId6"/>
    <p:sldId id="412" r:id="rId7"/>
    <p:sldId id="417" r:id="rId8"/>
    <p:sldId id="415" r:id="rId9"/>
    <p:sldId id="413" r:id="rId10"/>
    <p:sldId id="358" r:id="rId11"/>
    <p:sldId id="421" r:id="rId12"/>
    <p:sldId id="386" r:id="rId13"/>
    <p:sldId id="387" r:id="rId14"/>
    <p:sldId id="388" r:id="rId15"/>
    <p:sldId id="444" r:id="rId16"/>
    <p:sldId id="389" r:id="rId17"/>
    <p:sldId id="397" r:id="rId18"/>
    <p:sldId id="391" r:id="rId19"/>
    <p:sldId id="392" r:id="rId20"/>
    <p:sldId id="393" r:id="rId21"/>
    <p:sldId id="442" r:id="rId22"/>
    <p:sldId id="424" r:id="rId23"/>
    <p:sldId id="441" r:id="rId24"/>
    <p:sldId id="404" r:id="rId25"/>
    <p:sldId id="409" r:id="rId26"/>
    <p:sldId id="410" r:id="rId27"/>
    <p:sldId id="398" r:id="rId28"/>
    <p:sldId id="399" r:id="rId29"/>
    <p:sldId id="400" r:id="rId30"/>
    <p:sldId id="402" r:id="rId31"/>
    <p:sldId id="426" r:id="rId32"/>
    <p:sldId id="427" r:id="rId33"/>
    <p:sldId id="428" r:id="rId34"/>
    <p:sldId id="429" r:id="rId35"/>
    <p:sldId id="430" r:id="rId36"/>
    <p:sldId id="452" r:id="rId37"/>
    <p:sldId id="431" r:id="rId38"/>
    <p:sldId id="432" r:id="rId39"/>
    <p:sldId id="446" r:id="rId40"/>
    <p:sldId id="433" r:id="rId41"/>
    <p:sldId id="434" r:id="rId42"/>
    <p:sldId id="453" r:id="rId43"/>
    <p:sldId id="435" r:id="rId44"/>
    <p:sldId id="473" r:id="rId45"/>
    <p:sldId id="474" r:id="rId46"/>
    <p:sldId id="476" r:id="rId47"/>
    <p:sldId id="461" r:id="rId48"/>
    <p:sldId id="455" r:id="rId49"/>
    <p:sldId id="436" r:id="rId50"/>
    <p:sldId id="451" r:id="rId51"/>
    <p:sldId id="469" r:id="rId52"/>
    <p:sldId id="463" r:id="rId53"/>
    <p:sldId id="437" r:id="rId54"/>
    <p:sldId id="456" r:id="rId55"/>
    <p:sldId id="477" r:id="rId56"/>
    <p:sldId id="464" r:id="rId57"/>
    <p:sldId id="466" r:id="rId58"/>
    <p:sldId id="467" r:id="rId59"/>
    <p:sldId id="465" r:id="rId60"/>
    <p:sldId id="26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40864-91DE-465E-9E4F-0694C791B8B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0EACC-7781-4FF7-A582-92A39E503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5pPr>
            <a:lvl6pPr marL="2426338" indent="-220576" defTabSz="4334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6pPr>
            <a:lvl7pPr marL="2867490" indent="-220576" defTabSz="4334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7pPr>
            <a:lvl8pPr marL="3308642" indent="-220576" defTabSz="4334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8pPr>
            <a:lvl9pPr marL="3749794" indent="-220576" defTabSz="4334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98491" algn="l"/>
                <a:tab pos="1396982" algn="l"/>
                <a:tab pos="2095473" algn="l"/>
                <a:tab pos="2793964" algn="l"/>
              </a:tabLst>
              <a:defRPr/>
            </a:pPr>
            <a:fld id="{3DC523CC-0081-432C-9C68-B1F5BFC8CDB6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DejaVu Sans" charset="0"/>
                <a:cs typeface="DejaVu Sans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98491" algn="l"/>
                  <a:tab pos="1396982" algn="l"/>
                  <a:tab pos="2095473" algn="l"/>
                  <a:tab pos="2793964" algn="l"/>
                </a:tabLst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5276962" y="6700983"/>
            <a:ext cx="4032138" cy="35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788" tIns="46894" rIns="93788" bIns="46894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6B85D05-FE10-491C-8777-E49DDEB0522B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12988" y="533400"/>
            <a:ext cx="4683125" cy="26352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7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208166" y="3351039"/>
            <a:ext cx="8892771" cy="951703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009" tIns="44810" rIns="91009" bIns="44810"/>
          <a:lstStyle/>
          <a:p>
            <a:pPr eaLnBrk="1" hangingPunct="1">
              <a:spcBef>
                <a:spcPts val="434"/>
              </a:spcBef>
              <a:buClrTx/>
              <a:tabLst>
                <a:tab pos="0" algn="l"/>
                <a:tab pos="882305" algn="l"/>
                <a:tab pos="1764609" algn="l"/>
                <a:tab pos="2646914" algn="l"/>
                <a:tab pos="3529218" algn="l"/>
                <a:tab pos="4411523" algn="l"/>
                <a:tab pos="5293827" algn="l"/>
                <a:tab pos="6176132" algn="l"/>
                <a:tab pos="7058436" algn="l"/>
                <a:tab pos="7940741" algn="l"/>
                <a:tab pos="8823046" algn="l"/>
                <a:tab pos="9705350" algn="l"/>
              </a:tabLst>
            </a:pPr>
            <a:endParaRPr lang="en-GB" dirty="0">
              <a:latin typeface="Times New Roman" pitchFamily="18" charset="0"/>
              <a:ea typeface="WenQuanYi Micro Hei" charset="0"/>
              <a:cs typeface="WenQuanYi Micro Hei" charset="0"/>
            </a:endParaRPr>
          </a:p>
          <a:p>
            <a:pPr eaLnBrk="1" hangingPunct="1">
              <a:spcBef>
                <a:spcPts val="434"/>
              </a:spcBef>
              <a:buClrTx/>
              <a:tabLst>
                <a:tab pos="0" algn="l"/>
                <a:tab pos="882305" algn="l"/>
                <a:tab pos="1764609" algn="l"/>
                <a:tab pos="2646914" algn="l"/>
                <a:tab pos="3529218" algn="l"/>
                <a:tab pos="4411523" algn="l"/>
                <a:tab pos="5293827" algn="l"/>
                <a:tab pos="6176132" algn="l"/>
                <a:tab pos="7058436" algn="l"/>
                <a:tab pos="7940741" algn="l"/>
                <a:tab pos="8823046" algn="l"/>
                <a:tab pos="9705350" algn="l"/>
              </a:tabLst>
            </a:pPr>
            <a:endParaRPr lang="en-GB" dirty="0">
              <a:latin typeface="Times New Roman" pitchFamily="18" charset="0"/>
              <a:ea typeface="WenQuanYi Micro Hei" charset="0"/>
              <a:cs typeface="WenQuanYi Micro Hei" charset="0"/>
            </a:endParaRPr>
          </a:p>
          <a:p>
            <a:pPr eaLnBrk="1" hangingPunct="1">
              <a:spcBef>
                <a:spcPts val="434"/>
              </a:spcBef>
              <a:buClrTx/>
              <a:tabLst>
                <a:tab pos="0" algn="l"/>
                <a:tab pos="882305" algn="l"/>
                <a:tab pos="1764609" algn="l"/>
                <a:tab pos="2646914" algn="l"/>
                <a:tab pos="3529218" algn="l"/>
                <a:tab pos="4411523" algn="l"/>
                <a:tab pos="5293827" algn="l"/>
                <a:tab pos="6176132" algn="l"/>
                <a:tab pos="7058436" algn="l"/>
                <a:tab pos="7940741" algn="l"/>
                <a:tab pos="8823046" algn="l"/>
                <a:tab pos="9705350" algn="l"/>
              </a:tabLst>
            </a:pPr>
            <a:endParaRPr lang="en-GB" dirty="0">
              <a:latin typeface="Times New Roman" pitchFamily="18" charset="0"/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38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5pPr>
            <a:lvl6pPr marL="2426338" indent="-220576" defTabSz="4334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6pPr>
            <a:lvl7pPr marL="2867490" indent="-220576" defTabSz="4334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7pPr>
            <a:lvl8pPr marL="3308642" indent="-220576" defTabSz="4334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8pPr>
            <a:lvl9pPr marL="3749794" indent="-220576" defTabSz="4334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98491" algn="l"/>
                <a:tab pos="1396982" algn="l"/>
                <a:tab pos="2095473" algn="l"/>
                <a:tab pos="2793964" algn="l"/>
              </a:tabLst>
              <a:defRPr/>
            </a:pPr>
            <a:fld id="{3738D6BA-39D6-4924-B409-7D31817760F9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DejaVu Sans" charset="0"/>
                <a:cs typeface="DejaVu Sans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98491" algn="l"/>
                  <a:tab pos="1396982" algn="l"/>
                  <a:tab pos="2095473" algn="l"/>
                  <a:tab pos="2793964" algn="l"/>
                </a:tabLst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5276962" y="6700983"/>
            <a:ext cx="4032138" cy="35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788" tIns="46894" rIns="93788" bIns="46894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8D2B6EE-7A31-466B-A927-8361E1C3500F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5050" y="530225"/>
            <a:ext cx="4700588" cy="26447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5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1242742" y="3349944"/>
            <a:ext cx="6823619" cy="317380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34"/>
              </a:spcBef>
              <a:buClrTx/>
              <a:tabLst>
                <a:tab pos="0" algn="l"/>
                <a:tab pos="882305" algn="l"/>
                <a:tab pos="1764609" algn="l"/>
                <a:tab pos="2646914" algn="l"/>
                <a:tab pos="3529218" algn="l"/>
                <a:tab pos="4411523" algn="l"/>
                <a:tab pos="5293827" algn="l"/>
                <a:tab pos="6176132" algn="l"/>
                <a:tab pos="7058436" algn="l"/>
                <a:tab pos="7940741" algn="l"/>
                <a:tab pos="8823046" algn="l"/>
                <a:tab pos="9705350" algn="l"/>
              </a:tabLst>
            </a:pPr>
            <a:r>
              <a:rPr lang="en-GB" dirty="0">
                <a:latin typeface="Times New Roman" pitchFamily="18" charset="0"/>
                <a:ea typeface="WenQuanYi Micro Hei" charset="0"/>
                <a:cs typeface="WenQuanYi Micro Hei" charset="0"/>
              </a:rPr>
              <a:t>Algorithm – a logical arithmetical or computational procedure that if correctly applied ensures the solution of a problem.</a:t>
            </a:r>
          </a:p>
        </p:txBody>
      </p:sp>
    </p:spTree>
    <p:extLst>
      <p:ext uri="{BB962C8B-B14F-4D97-AF65-F5344CB8AC3E}">
        <p14:creationId xmlns:p14="http://schemas.microsoft.com/office/powerpoint/2010/main" val="2844355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5pPr>
            <a:lvl6pPr marL="2426338" indent="-220576" defTabSz="4334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6pPr>
            <a:lvl7pPr marL="2867490" indent="-220576" defTabSz="4334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7pPr>
            <a:lvl8pPr marL="3308642" indent="-220576" defTabSz="4334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8pPr>
            <a:lvl9pPr marL="3749794" indent="-220576" defTabSz="4334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98491" algn="l"/>
                <a:tab pos="1396982" algn="l"/>
                <a:tab pos="2095473" algn="l"/>
                <a:tab pos="2793964" algn="l"/>
              </a:tabLst>
              <a:defRPr/>
            </a:pPr>
            <a:fld id="{8335328D-9717-4859-A21E-5E85B8984F4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DejaVu Sans" charset="0"/>
                <a:cs typeface="DejaVu Sans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98491" algn="l"/>
                  <a:tab pos="1396982" algn="l"/>
                  <a:tab pos="2095473" algn="l"/>
                  <a:tab pos="2793964" algn="l"/>
                </a:tabLst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05050" y="530225"/>
            <a:ext cx="4700588" cy="26447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42742" y="3349944"/>
            <a:ext cx="6823619" cy="317380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28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5pPr>
            <a:lvl6pPr marL="2426338" indent="-220576" defTabSz="4334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6pPr>
            <a:lvl7pPr marL="2867490" indent="-220576" defTabSz="4334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7pPr>
            <a:lvl8pPr marL="3308642" indent="-220576" defTabSz="4334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8pPr>
            <a:lvl9pPr marL="3749794" indent="-220576" defTabSz="4334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98491" algn="l"/>
                <a:tab pos="1396982" algn="l"/>
                <a:tab pos="2095473" algn="l"/>
                <a:tab pos="2793964" algn="l"/>
              </a:tabLst>
              <a:defRPr sz="23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98491" algn="l"/>
                <a:tab pos="1396982" algn="l"/>
                <a:tab pos="2095473" algn="l"/>
                <a:tab pos="2793964" algn="l"/>
              </a:tabLst>
              <a:defRPr/>
            </a:pPr>
            <a:fld id="{F6C88176-EA2E-405C-932B-6D47B91C80F4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DejaVu Sans" charset="0"/>
                <a:cs typeface="DejaVu Sans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698491" algn="l"/>
                  <a:tab pos="1396982" algn="l"/>
                  <a:tab pos="2095473" algn="l"/>
                  <a:tab pos="2793964" algn="l"/>
                </a:tabLst>
                <a:defRPr/>
              </a:pPr>
              <a:t>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DejaVu Sans" charset="0"/>
              <a:cs typeface="DejaVu Sans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5276962" y="6700983"/>
            <a:ext cx="4032138" cy="35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788" tIns="46894" rIns="93788" bIns="46894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9C284A2-7582-4CA5-A3CB-D6D23FFA828D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9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1242742" y="3349944"/>
            <a:ext cx="6823619" cy="416281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34"/>
              </a:spcBef>
              <a:buClrTx/>
              <a:tabLst>
                <a:tab pos="0" algn="l"/>
                <a:tab pos="882305" algn="l"/>
                <a:tab pos="1764609" algn="l"/>
                <a:tab pos="2646914" algn="l"/>
                <a:tab pos="3529218" algn="l"/>
                <a:tab pos="4411523" algn="l"/>
                <a:tab pos="5293827" algn="l"/>
                <a:tab pos="6176132" algn="l"/>
                <a:tab pos="7058436" algn="l"/>
                <a:tab pos="7940741" algn="l"/>
                <a:tab pos="8823046" algn="l"/>
                <a:tab pos="9705350" algn="l"/>
              </a:tabLst>
            </a:pPr>
            <a:endParaRPr lang="en-GB" dirty="0">
              <a:latin typeface="Times New Roman" pitchFamily="18" charset="0"/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1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CE6E-31BF-462E-9F56-1F663F396E15}" type="datetime1">
              <a:rPr lang="en-US" smtClean="0"/>
              <a:t>10/9/2023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</p:spTree>
    <p:extLst>
      <p:ext uri="{BB962C8B-B14F-4D97-AF65-F5344CB8AC3E}">
        <p14:creationId xmlns:p14="http://schemas.microsoft.com/office/powerpoint/2010/main" val="231861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EBE44-1105-4B8F-89DC-62D89B18B84B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8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78E09-CBBC-4735-B554-8507B2A75F17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CE02-8463-4F23-8455-693196C5C319}" type="datetime1">
              <a:rPr lang="en-US" smtClean="0"/>
              <a:t>10/9/2023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</p:spTree>
    <p:extLst>
      <p:ext uri="{BB962C8B-B14F-4D97-AF65-F5344CB8AC3E}">
        <p14:creationId xmlns:p14="http://schemas.microsoft.com/office/powerpoint/2010/main" val="422592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29A-ABAE-4BEE-A293-54FE77C7A969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06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B007-4975-4CB6-B53B-508AF859A2E6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08521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5EC5E-CFE4-4AD6-9C35-045E59CF970A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2707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8F10-8998-4322-B4AE-3F472858700A}" type="datetime1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7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879A-B55C-48B4-B1E5-1C74D7B4E6F3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9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E82-2D10-4A44-AAC9-CB86AE67851E}" type="datetime1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08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37C9-BA7C-485E-934B-186060AB0058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632F-0B34-46AB-B9EA-B15818791B25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35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C0DB-31BD-4473-ABEB-565E5627946A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684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743C-5438-4D7B-BF4A-37809B10CFD7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51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E7D1-852B-4BD7-940A-EAEED6FFDC3A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6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B0C51-331F-4E4D-B0CE-9781281EF09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4679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A2A0-47FA-4EA6-803B-5D905D1E2EED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28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EB2C-377F-4F7B-BA28-5FD036F1E3C5}" type="datetime1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5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7197-2821-49D9-BC33-079364784365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C505-5F11-4EE4-A926-8DEC15AEE68F}" type="datetime1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2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7D73-46AD-4F8F-AB95-88A2D9EA87D2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10DA-DFD8-4D24-B24B-C6060D95FD89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HND-Name of the Unit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7341BAB-9CE6-4F26-A840-BA80AA06EF9D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HND-Name of the Unit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3936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406EB24-21A1-47A7-8FE5-DB71BD466E4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HND-Name of the Unit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A56091A-D2EA-4076-AB7A-D1EDE1882C9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1402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92328"/>
            <a:ext cx="7772400" cy="1470025"/>
          </a:xfrm>
        </p:spPr>
        <p:txBody>
          <a:bodyPr/>
          <a:lstStyle/>
          <a:p>
            <a:r>
              <a:rPr lang="en-US" sz="4000" dirty="0">
                <a:effectLst/>
              </a:rPr>
              <a:t>BSc (Hons) in Software Engineering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0678" y="3695648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IT1101: Introduction to Computer Programming</a:t>
            </a:r>
          </a:p>
          <a:p>
            <a:r>
              <a:rPr lang="en-US" sz="2800" dirty="0">
                <a:solidFill>
                  <a:schemeClr val="tx1"/>
                </a:solidFill>
              </a:rPr>
              <a:t>Week 1 and 2</a:t>
            </a:r>
          </a:p>
          <a:p>
            <a:r>
              <a:rPr lang="en-US" sz="2800" dirty="0">
                <a:solidFill>
                  <a:schemeClr val="tx1"/>
                </a:solidFill>
              </a:rPr>
              <a:t>Characteristics of Programming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56091A-D2EA-4076-AB7A-D1EDE1882C91}" type="slidenum"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18656"/>
            <a:ext cx="3276600" cy="11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4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WenQuanYi Micro Hei" charset="0"/>
                <a:cs typeface="WenQuanYi Micro Hei" charset="0"/>
              </a:rPr>
              <a:t>Evolution of Programming Languages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CBC7F-C3E3-4D92-A0B2-998DCC46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C314DD-755E-4C89-A7BB-826C402822E3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22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8887" y="324047"/>
            <a:ext cx="10248658" cy="570218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4000" b="1" dirty="0">
                <a:solidFill>
                  <a:srgbClr val="0070C0"/>
                </a:solidFill>
                <a:effectLst/>
                <a:ea typeface="WenQuanYi Micro Hei" charset="0"/>
                <a:cs typeface="WenQuanYi Micro Hei" charset="0"/>
              </a:rPr>
              <a:t>Programming</a:t>
            </a:r>
            <a:r>
              <a:rPr lang="en-US" sz="4000" b="1" dirty="0">
                <a:solidFill>
                  <a:srgbClr val="0070C0"/>
                </a:solidFill>
                <a:effectLst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rgbClr val="0070C0"/>
                </a:solidFill>
                <a:effectLst/>
                <a:ea typeface="WenQuanYi Micro Hei" charset="0"/>
                <a:cs typeface="WenQuanYi Micro Hei" charset="0"/>
              </a:rPr>
              <a:t>Language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887" y="1362326"/>
            <a:ext cx="10248658" cy="4525963"/>
          </a:xfrm>
        </p:spPr>
        <p:txBody>
          <a:bodyPr>
            <a:normAutofit/>
          </a:bodyPr>
          <a:lstStyle/>
          <a:p>
            <a:pPr algn="just" fontAlgn="base">
              <a:spcAft>
                <a:spcPct val="0"/>
              </a:spcAft>
              <a:buClr>
                <a:srgbClr val="003366"/>
              </a:buClr>
              <a:buSzPct val="100000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  <a:defRPr/>
            </a:pPr>
            <a:r>
              <a:rPr lang="en-US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Programming languages fall into three broad categories: </a:t>
            </a:r>
          </a:p>
          <a:p>
            <a:pPr lvl="1" algn="just"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Machine languages</a:t>
            </a:r>
          </a:p>
          <a:p>
            <a:pPr lvl="1" algn="just"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Assembly languages</a:t>
            </a:r>
          </a:p>
          <a:p>
            <a:pPr lvl="1" algn="just"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Higher-level languages</a:t>
            </a:r>
          </a:p>
          <a:p>
            <a:pPr algn="just" fontAlgn="base">
              <a:spcAft>
                <a:spcPct val="0"/>
              </a:spcAft>
              <a:buClr>
                <a:srgbClr val="003366"/>
              </a:buClr>
              <a:buSzPct val="100000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  <a:defRPr/>
            </a:pPr>
            <a:endParaRPr lang="en-US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algn="just" fontAlgn="base">
              <a:spcAft>
                <a:spcPct val="0"/>
              </a:spcAft>
              <a:buClr>
                <a:srgbClr val="003366"/>
              </a:buClr>
              <a:buSzPct val="100000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  <a:defRPr/>
            </a:pPr>
            <a:r>
              <a:rPr lang="en-US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Machine languages and assembly languages are consider as lower level languages which are more closer machine.</a:t>
            </a:r>
          </a:p>
          <a:p>
            <a:pPr algn="just" fontAlgn="base">
              <a:spcAft>
                <a:spcPct val="0"/>
              </a:spcAft>
              <a:buClr>
                <a:srgbClr val="003366"/>
              </a:buClr>
              <a:buSzPct val="100000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  <a:defRPr/>
            </a:pPr>
            <a:endParaRPr lang="en-US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algn="just" fontAlgn="base">
              <a:spcAft>
                <a:spcPct val="0"/>
              </a:spcAft>
              <a:buClr>
                <a:srgbClr val="003366"/>
              </a:buClr>
              <a:buSzPct val="100000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  <a:defRPr/>
            </a:pPr>
            <a:r>
              <a:rPr lang="en-US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Higher level languages are more closer to human.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053E-2125-4D28-9913-261CE865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12AA93C-8BC2-4C02-AA2D-0E7133A4A49C}"/>
              </a:ext>
            </a:extLst>
          </p:cNvPr>
          <p:cNvSpPr/>
          <p:nvPr/>
        </p:nvSpPr>
        <p:spPr>
          <a:xfrm>
            <a:off x="4676187" y="1871003"/>
            <a:ext cx="345979" cy="731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20304-D196-4AE5-A3F7-745C108E92C8}"/>
              </a:ext>
            </a:extLst>
          </p:cNvPr>
          <p:cNvSpPr txBox="1"/>
          <p:nvPr/>
        </p:nvSpPr>
        <p:spPr>
          <a:xfrm flipH="1">
            <a:off x="5116951" y="2005930"/>
            <a:ext cx="348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Low-Level language</a:t>
            </a:r>
          </a:p>
        </p:txBody>
      </p:sp>
    </p:spTree>
    <p:extLst>
      <p:ext uri="{BB962C8B-B14F-4D97-AF65-F5344CB8AC3E}">
        <p14:creationId xmlns:p14="http://schemas.microsoft.com/office/powerpoint/2010/main" val="3951611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404524"/>
            <a:ext cx="9110882" cy="654624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4000" b="1" dirty="0">
                <a:solidFill>
                  <a:srgbClr val="0070C0"/>
                </a:solidFill>
                <a:effectLst/>
                <a:ea typeface="WenQuanYi Micro Hei" charset="0"/>
                <a:cs typeface="WenQuanYi Micro Hei" charset="0"/>
              </a:rPr>
              <a:t>First</a:t>
            </a:r>
            <a:r>
              <a:rPr lang="en-US" sz="4000" b="1" dirty="0">
                <a:solidFill>
                  <a:srgbClr val="0070C0"/>
                </a:solidFill>
                <a:effectLst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rgbClr val="0070C0"/>
                </a:solidFill>
                <a:effectLst/>
                <a:ea typeface="WenQuanYi Micro Hei" charset="0"/>
                <a:cs typeface="WenQuanYi Micro Hei" charset="0"/>
              </a:rPr>
              <a:t>Generation</a:t>
            </a:r>
            <a:r>
              <a:rPr lang="en-US" sz="4000" b="1" dirty="0">
                <a:solidFill>
                  <a:srgbClr val="0070C0"/>
                </a:solidFill>
                <a:effectLst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rgbClr val="0070C0"/>
                </a:solidFill>
                <a:effectLst/>
                <a:ea typeface="WenQuanYi Micro Hei" charset="0"/>
                <a:cs typeface="WenQuanYi Micro Hei" charset="0"/>
              </a:rPr>
              <a:t>Languages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914400" y="1346983"/>
            <a:ext cx="10733649" cy="5009368"/>
          </a:xfrm>
        </p:spPr>
        <p:txBody>
          <a:bodyPr>
            <a:noAutofit/>
          </a:bodyPr>
          <a:lstStyle/>
          <a:p>
            <a:pPr marL="0" indent="0" algn="just" eaLnBrk="1" hangingPunct="1">
              <a:buNone/>
            </a:pPr>
            <a:r>
              <a:rPr lang="en-US" dirty="0">
                <a:solidFill>
                  <a:schemeClr val="tx1"/>
                </a:solidFill>
                <a:ea typeface="WenQuanYi Micro Hei" charset="0"/>
                <a:cs typeface="WenQuanYi Micro Hei" charset="0"/>
              </a:rPr>
              <a:t>Machine Language</a:t>
            </a:r>
          </a:p>
          <a:p>
            <a:pPr marL="576263" indent="-230188" algn="just"/>
            <a:r>
              <a:rPr lang="en-US" dirty="0">
                <a:solidFill>
                  <a:schemeClr val="tx1"/>
                </a:solidFill>
                <a:ea typeface="WenQuanYi Micro Hei" charset="0"/>
                <a:cs typeface="WenQuanYi Micro Hei" charset="0"/>
              </a:rPr>
              <a:t>Machine languages (first-generation languages) are the most basic type of computer languages, consisting of strings of numbers the computer's hardware can use.</a:t>
            </a:r>
          </a:p>
          <a:p>
            <a:pPr marL="576263" indent="-230188" algn="just"/>
            <a:endParaRPr lang="en-US" dirty="0">
              <a:solidFill>
                <a:schemeClr val="tx1"/>
              </a:solidFill>
              <a:ea typeface="WenQuanYi Micro Hei" charset="0"/>
              <a:cs typeface="WenQuanYi Micro Hei" charset="0"/>
            </a:endParaRPr>
          </a:p>
          <a:p>
            <a:pPr marL="576263" indent="-230188" algn="just"/>
            <a:r>
              <a:rPr lang="en-GB" dirty="0">
                <a:solidFill>
                  <a:srgbClr val="000000"/>
                </a:solidFill>
              </a:rPr>
              <a:t>This lowest level of programming language</a:t>
            </a:r>
          </a:p>
          <a:p>
            <a:pPr marL="576263" indent="-230188" algn="just"/>
            <a:endParaRPr lang="en-GB" dirty="0">
              <a:solidFill>
                <a:srgbClr val="000000"/>
              </a:solidFill>
            </a:endParaRPr>
          </a:p>
          <a:p>
            <a:pPr marL="576263" indent="-230188" algn="just"/>
            <a:r>
              <a:rPr lang="en-GB" dirty="0">
                <a:solidFill>
                  <a:srgbClr val="000000"/>
                </a:solidFill>
              </a:rPr>
              <a:t>Data and program instructions represent in 0s and 1s</a:t>
            </a:r>
          </a:p>
          <a:p>
            <a:pPr marL="576263" indent="-230188" algn="just"/>
            <a:endParaRPr lang="en-GB" dirty="0">
              <a:solidFill>
                <a:srgbClr val="000000"/>
              </a:solidFill>
            </a:endParaRPr>
          </a:p>
          <a:p>
            <a:pPr marL="576263" indent="-230188" algn="just"/>
            <a:r>
              <a:rPr lang="en-GB" sz="2400" dirty="0">
                <a:solidFill>
                  <a:srgbClr val="000000"/>
                </a:solidFill>
              </a:rPr>
              <a:t>Not in human readable format.</a:t>
            </a:r>
          </a:p>
          <a:p>
            <a:pPr marL="576263" indent="-230188" algn="just"/>
            <a:endParaRPr lang="en-GB" sz="2400" dirty="0">
              <a:solidFill>
                <a:srgbClr val="000000"/>
              </a:solidFill>
            </a:endParaRPr>
          </a:p>
          <a:p>
            <a:pPr marL="576263" indent="-230188" algn="just"/>
            <a:r>
              <a:rPr lang="en-GB" dirty="0">
                <a:solidFill>
                  <a:srgbClr val="000000"/>
                </a:solidFill>
              </a:rPr>
              <a:t>All other languages must be converted in to machine language before execution.</a:t>
            </a:r>
          </a:p>
          <a:p>
            <a:pPr marL="914400" indent="0" algn="just">
              <a:buNone/>
            </a:pPr>
            <a:endParaRPr lang="en-US" dirty="0">
              <a:solidFill>
                <a:schemeClr val="tx1"/>
              </a:solidFill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ea typeface="WenQuanYi Micro Hei" charset="0"/>
              <a:cs typeface="WenQuanYi Micro Hei" charset="0"/>
            </a:endParaRPr>
          </a:p>
          <a:p>
            <a:pPr lvl="1" algn="just" eaLnBrk="1" hangingPunct="1"/>
            <a:endParaRPr lang="en-US" sz="2400" dirty="0">
              <a:solidFill>
                <a:schemeClr val="tx1"/>
              </a:solidFill>
              <a:cs typeface="Times New Roman" charset="0"/>
            </a:endParaRPr>
          </a:p>
          <a:p>
            <a:pPr algn="just"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6CFA5-8D87-41A8-9F2E-C7D4F1FA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30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301102"/>
            <a:ext cx="7886700" cy="644073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4000" b="1" dirty="0">
                <a:solidFill>
                  <a:srgbClr val="0070C0"/>
                </a:solidFill>
                <a:effectLst/>
                <a:ea typeface="WenQuanYi Micro Hei" charset="0"/>
                <a:cs typeface="WenQuanYi Micro Hei" charset="0"/>
              </a:rPr>
              <a:t>Second Generation Languages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609600" y="1318847"/>
            <a:ext cx="10972800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rPr>
              <a:t>Assembly Language</a:t>
            </a:r>
          </a:p>
          <a:p>
            <a:pPr marL="520700" indent="-182563" algn="just" eaLnBrk="1" hangingPunct="1"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rPr>
              <a:t>Assembly languages (second-generation languages) are only somewhat easier to work with than machine languages.</a:t>
            </a:r>
          </a:p>
          <a:p>
            <a:pPr marL="520700" indent="-182563" algn="just" eaLnBrk="1" hangingPunct="1">
              <a:buFontTx/>
              <a:buChar char="•"/>
            </a:pPr>
            <a:endParaRPr lang="en-US" dirty="0">
              <a:solidFill>
                <a:srgbClr val="000000"/>
              </a:solidFill>
              <a:latin typeface="Arial" charset="0"/>
              <a:ea typeface="WenQuanYi Micro Hei" charset="0"/>
              <a:cs typeface="WenQuanYi Micro Hei" charset="0"/>
            </a:endParaRPr>
          </a:p>
          <a:p>
            <a:pPr marL="520700" indent="-182563" algn="just" eaLnBrk="1" hangingPunct="1"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rPr>
              <a:t>To create programs in assembly language, developers use cryptic English-like phrases to represent strings of numbers.</a:t>
            </a:r>
          </a:p>
          <a:p>
            <a:pPr marL="520700" indent="-182563" algn="just" eaLnBrk="1" hangingPunct="1">
              <a:buFontTx/>
              <a:buChar char="•"/>
            </a:pPr>
            <a:endParaRPr lang="en-US" dirty="0">
              <a:solidFill>
                <a:srgbClr val="000000"/>
              </a:solidFill>
              <a:latin typeface="Arial" charset="0"/>
              <a:ea typeface="WenQuanYi Micro Hei" charset="0"/>
              <a:cs typeface="WenQuanYi Micro Hei" charset="0"/>
            </a:endParaRPr>
          </a:p>
          <a:p>
            <a:pPr marL="520700" indent="-182563" algn="just">
              <a:buFontTx/>
              <a:buChar char="•"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WenQuanYi Micro Hei" charset="0"/>
                <a:cs typeface="WenQuanYi Micro Hei" charset="0"/>
              </a:rPr>
              <a:t>The code is then translated into object code, using a translator called an assembler.</a:t>
            </a:r>
          </a:p>
          <a:p>
            <a:pPr lvl="1" eaLnBrk="1" hangingPunct="1"/>
            <a:endParaRPr lang="en-US" dirty="0">
              <a:latin typeface="Gill Sans MT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C1FBB-F431-47C6-8362-0806F29D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6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837" y="1056526"/>
            <a:ext cx="7886700" cy="559667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tx1"/>
                </a:solidFill>
                <a:effectLst/>
              </a:rPr>
              <a:t>Types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2837" y="1965327"/>
            <a:ext cx="10849563" cy="3126544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b="1" dirty="0">
                <a:solidFill>
                  <a:schemeClr val="tx1"/>
                </a:solidFill>
              </a:rPr>
              <a:t>Data transfer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rgbClr val="00B050"/>
                </a:solidFill>
              </a:rPr>
              <a:t>MOV R1,R2</a:t>
            </a:r>
            <a:r>
              <a:rPr lang="en-US" dirty="0"/>
              <a:t>	</a:t>
            </a:r>
            <a:r>
              <a:rPr lang="en-US" dirty="0">
                <a:solidFill>
                  <a:schemeClr val="tx1"/>
                </a:solidFill>
              </a:rPr>
              <a:t>(Internal transfer)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rgbClr val="00B050"/>
                </a:solidFill>
              </a:rPr>
              <a:t>LOAD R1,NUM </a:t>
            </a:r>
            <a:r>
              <a:rPr lang="en-US" dirty="0">
                <a:solidFill>
                  <a:schemeClr val="tx1"/>
                </a:solidFill>
              </a:rPr>
              <a:t>(Load Num into register R1)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rgbClr val="00B050"/>
                </a:solidFill>
              </a:rPr>
              <a:t>STORE NUM,R1 </a:t>
            </a:r>
            <a:r>
              <a:rPr lang="en-US" dirty="0">
                <a:solidFill>
                  <a:schemeClr val="tx1"/>
                </a:solidFill>
              </a:rPr>
              <a:t>(Store register R1 data in Num)</a:t>
            </a:r>
          </a:p>
          <a:p>
            <a:pPr marL="274320" lvl="1" indent="0">
              <a:buNone/>
            </a:pP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b="1" dirty="0">
                <a:solidFill>
                  <a:schemeClr val="tx1"/>
                </a:solidFill>
              </a:rPr>
              <a:t>Arithmetic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rgbClr val="00B050"/>
                </a:solidFill>
              </a:rPr>
              <a:t>ADD R1,R2 </a:t>
            </a:r>
            <a:r>
              <a:rPr lang="en-US" dirty="0">
                <a:solidFill>
                  <a:schemeClr val="tx1"/>
                </a:solidFill>
              </a:rPr>
              <a:t>(Add register R2 to R1)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rgbClr val="00B050"/>
                </a:solidFill>
              </a:rPr>
              <a:t>SUB R1,R2 </a:t>
            </a:r>
            <a:r>
              <a:rPr lang="en-US" dirty="0">
                <a:solidFill>
                  <a:schemeClr val="tx1"/>
                </a:solidFill>
              </a:rPr>
              <a:t>(Subtract R2 from R1)</a:t>
            </a:r>
          </a:p>
          <a:p>
            <a:pPr lvl="1">
              <a:buFont typeface="Courier New" pitchFamily="49" charset="0"/>
              <a:buChar char="o"/>
            </a:pPr>
            <a:endParaRPr lang="en-US" dirty="0"/>
          </a:p>
          <a:p>
            <a:pPr lvl="1">
              <a:buFont typeface="Courier New" pitchFamily="49" charset="0"/>
              <a:buChar char="o"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116DA-C9A4-464C-83BD-384A0C3F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592614-DB35-4ED5-B020-0F23611A693D}"/>
              </a:ext>
            </a:extLst>
          </p:cNvPr>
          <p:cNvSpPr txBox="1">
            <a:spLocks/>
          </p:cNvSpPr>
          <p:nvPr/>
        </p:nvSpPr>
        <p:spPr>
          <a:xfrm>
            <a:off x="609600" y="301102"/>
            <a:ext cx="7886700" cy="6440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5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WenQuanYi Micro Hei" charset="0"/>
                <a:cs typeface="WenQuanYi Micro Hei" charset="0"/>
              </a:rPr>
              <a:t>Second Generation Languages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/>
              <a:ea typeface="WenQuanYi Micro Hei" charset="0"/>
              <a:cs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9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6"/>
          <p:cNvGrpSpPr>
            <a:grpSpLocks/>
          </p:cNvGrpSpPr>
          <p:nvPr/>
        </p:nvGrpSpPr>
        <p:grpSpPr bwMode="auto">
          <a:xfrm>
            <a:off x="2124221" y="1420837"/>
            <a:ext cx="7554351" cy="4670474"/>
            <a:chOff x="0" y="0"/>
            <a:chExt cx="9174164" cy="6858000"/>
          </a:xfrm>
        </p:grpSpPr>
        <p:grpSp>
          <p:nvGrpSpPr>
            <p:cNvPr id="13316" name="Group 9"/>
            <p:cNvGrpSpPr>
              <a:grpSpLocks/>
            </p:cNvGrpSpPr>
            <p:nvPr/>
          </p:nvGrpSpPr>
          <p:grpSpPr bwMode="auto">
            <a:xfrm>
              <a:off x="736600" y="4724400"/>
              <a:ext cx="2374900" cy="990600"/>
              <a:chOff x="432" y="2976"/>
              <a:chExt cx="1496" cy="624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432" y="2976"/>
                <a:ext cx="1486" cy="624"/>
              </a:xfrm>
              <a:prstGeom prst="roundRect">
                <a:avLst>
                  <a:gd name="adj" fmla="val 16667"/>
                </a:avLst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endParaRPr>
              </a:p>
            </p:txBody>
          </p:sp>
          <p:sp>
            <p:nvSpPr>
              <p:cNvPr id="13328" name="Text Box 6"/>
              <p:cNvSpPr txBox="1">
                <a:spLocks noChangeArrowheads="1"/>
              </p:cNvSpPr>
              <p:nvPr/>
            </p:nvSpPr>
            <p:spPr bwMode="auto">
              <a:xfrm>
                <a:off x="614" y="3145"/>
                <a:ext cx="131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Assembler</a:t>
                </a:r>
              </a:p>
            </p:txBody>
          </p:sp>
        </p:grpSp>
        <p:grpSp>
          <p:nvGrpSpPr>
            <p:cNvPr id="13317" name="Group 13"/>
            <p:cNvGrpSpPr>
              <a:grpSpLocks/>
            </p:cNvGrpSpPr>
            <p:nvPr/>
          </p:nvGrpSpPr>
          <p:grpSpPr bwMode="auto">
            <a:xfrm>
              <a:off x="0" y="0"/>
              <a:ext cx="5562600" cy="3124200"/>
              <a:chOff x="0" y="0"/>
              <a:chExt cx="3504" cy="1968"/>
            </a:xfrm>
          </p:grpSpPr>
          <p:sp>
            <p:nvSpPr>
              <p:cNvPr id="13324" name="AutoShap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504" cy="1968"/>
              </a:xfrm>
              <a:prstGeom prst="foldedCorner">
                <a:avLst>
                  <a:gd name="adj" fmla="val 12500"/>
                </a:avLst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charset="0"/>
                  <a:ea typeface="+mn-ea"/>
                  <a:cs typeface="+mn-cs"/>
                </a:endParaRPr>
              </a:p>
            </p:txBody>
          </p:sp>
          <p:pic>
            <p:nvPicPr>
              <p:cNvPr id="13325" name="Picture 3" descr="Figure28_2b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" y="192"/>
                <a:ext cx="3126" cy="1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26" name="Text Box 8"/>
              <p:cNvSpPr txBox="1">
                <a:spLocks noChangeArrowheads="1"/>
              </p:cNvSpPr>
              <p:nvPr/>
            </p:nvSpPr>
            <p:spPr bwMode="auto">
              <a:xfrm>
                <a:off x="2012" y="288"/>
                <a:ext cx="1224" cy="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Assembly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code</a:t>
                </a:r>
              </a:p>
            </p:txBody>
          </p:sp>
        </p:grpSp>
        <p:sp>
          <p:nvSpPr>
            <p:cNvPr id="13318" name="AutoShape 10"/>
            <p:cNvSpPr>
              <a:spLocks noChangeArrowheads="1"/>
            </p:cNvSpPr>
            <p:nvPr/>
          </p:nvSpPr>
          <p:spPr bwMode="auto">
            <a:xfrm>
              <a:off x="1676400" y="3124200"/>
              <a:ext cx="457200" cy="1524000"/>
            </a:xfrm>
            <a:prstGeom prst="downArrow">
              <a:avLst>
                <a:gd name="adj1" fmla="val 50000"/>
                <a:gd name="adj2" fmla="val 83333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+mn-ea"/>
                <a:cs typeface="+mn-cs"/>
              </a:endParaRPr>
            </a:p>
          </p:txBody>
        </p:sp>
        <p:sp>
          <p:nvSpPr>
            <p:cNvPr id="13319" name="AutoShape 11"/>
            <p:cNvSpPr>
              <a:spLocks noChangeArrowheads="1"/>
            </p:cNvSpPr>
            <p:nvPr/>
          </p:nvSpPr>
          <p:spPr bwMode="auto">
            <a:xfrm>
              <a:off x="3124200" y="4953000"/>
              <a:ext cx="2438400" cy="457200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+mn-ea"/>
                <a:cs typeface="+mn-cs"/>
              </a:endParaRPr>
            </a:p>
          </p:txBody>
        </p:sp>
        <p:grpSp>
          <p:nvGrpSpPr>
            <p:cNvPr id="13320" name="Group 14"/>
            <p:cNvGrpSpPr>
              <a:grpSpLocks/>
            </p:cNvGrpSpPr>
            <p:nvPr/>
          </p:nvGrpSpPr>
          <p:grpSpPr bwMode="auto">
            <a:xfrm>
              <a:off x="5562601" y="4038600"/>
              <a:ext cx="3611563" cy="2819400"/>
              <a:chOff x="3504" y="2544"/>
              <a:chExt cx="2275" cy="1776"/>
            </a:xfrm>
          </p:grpSpPr>
          <p:sp>
            <p:nvSpPr>
              <p:cNvPr id="13321" name="AutoShape 4"/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2256" cy="1776"/>
              </a:xfrm>
              <a:prstGeom prst="foldedCorner">
                <a:avLst>
                  <a:gd name="adj" fmla="val 12500"/>
                </a:avLst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charset="0"/>
                  <a:ea typeface="+mn-ea"/>
                  <a:cs typeface="+mn-cs"/>
                </a:endParaRPr>
              </a:p>
            </p:txBody>
          </p:sp>
          <p:pic>
            <p:nvPicPr>
              <p:cNvPr id="13322" name="Picture 2" descr="Figure28_2a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4" y="2880"/>
                <a:ext cx="1806" cy="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23" name="Text Box 12"/>
              <p:cNvSpPr txBox="1">
                <a:spLocks noChangeArrowheads="1"/>
              </p:cNvSpPr>
              <p:nvPr/>
            </p:nvSpPr>
            <p:spPr bwMode="auto">
              <a:xfrm>
                <a:off x="4080" y="3696"/>
                <a:ext cx="1699" cy="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Object code</a:t>
                </a:r>
              </a:p>
            </p:txBody>
          </p:sp>
        </p:grp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78887" y="384967"/>
            <a:ext cx="7886700" cy="519113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  <a:ea typeface="WenQuanYi Micro Hei" charset="0"/>
                <a:cs typeface="WenQuanYi Micro Hei" charset="0"/>
              </a:rPr>
              <a:t>Assembly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DB059-CC3C-4635-B40B-A60F9DB6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444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667000" y="857250"/>
            <a:ext cx="68580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GB" sz="3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926" y="344219"/>
            <a:ext cx="9889587" cy="628650"/>
          </a:xfrm>
        </p:spPr>
        <p:txBody>
          <a:bodyPr>
            <a:noAutofit/>
          </a:bodyPr>
          <a:lstStyle/>
          <a:p>
            <a:pPr algn="l"/>
            <a:br>
              <a:rPr lang="en-GB" sz="4000" b="1" dirty="0">
                <a:solidFill>
                  <a:srgbClr val="0070C0"/>
                </a:solidFill>
                <a:effectLst/>
              </a:rPr>
            </a:br>
            <a:r>
              <a:rPr lang="en-GB" sz="4000" b="1" dirty="0">
                <a:solidFill>
                  <a:srgbClr val="0070C0"/>
                </a:solidFill>
                <a:effectLst/>
              </a:rPr>
              <a:t>High-Level Languages</a:t>
            </a:r>
            <a:endParaRPr lang="en-US" sz="40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94" y="1485900"/>
            <a:ext cx="11064241" cy="5027881"/>
          </a:xfrm>
        </p:spPr>
        <p:txBody>
          <a:bodyPr>
            <a:noAutofit/>
          </a:bodyPr>
          <a:lstStyle/>
          <a:p>
            <a:pPr algn="just">
              <a:spcBef>
                <a:spcPts val="525"/>
              </a:spcBef>
              <a:buClr>
                <a:srgbClr val="003366"/>
              </a:buClr>
            </a:pPr>
            <a:r>
              <a:rPr lang="en-GB" dirty="0">
                <a:solidFill>
                  <a:schemeClr val="tx1"/>
                </a:solidFill>
              </a:rPr>
              <a:t>Programs are written in an English-like manner which makes it more human readable. </a:t>
            </a:r>
          </a:p>
          <a:p>
            <a:pPr marL="685800" lvl="1" indent="-342900" algn="just">
              <a:spcBef>
                <a:spcPts val="450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</a:rPr>
              <a:t>The way programming was done is changed with high level languages.</a:t>
            </a:r>
          </a:p>
          <a:p>
            <a:pPr marL="685800" lvl="1" indent="-342900" algn="just">
              <a:spcBef>
                <a:spcPts val="450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</a:rPr>
              <a:t>A programmer will be able to do more with less effort.</a:t>
            </a:r>
          </a:p>
          <a:p>
            <a:pPr marL="685800" lvl="1" indent="-342900" algn="just">
              <a:spcBef>
                <a:spcPts val="450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</a:rPr>
              <a:t>Programs can perform much more complex tasks.</a:t>
            </a:r>
          </a:p>
          <a:p>
            <a:pPr marL="685800" lvl="1" indent="-342900" algn="just">
              <a:spcBef>
                <a:spcPts val="450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</a:rPr>
              <a:t>Examples-Java, C++, BASIC</a:t>
            </a:r>
          </a:p>
          <a:p>
            <a:pPr marL="0" indent="0" algn="just">
              <a:spcBef>
                <a:spcPts val="525"/>
              </a:spcBef>
              <a:buClr>
                <a:srgbClr val="003366"/>
              </a:buClr>
            </a:pPr>
            <a:endParaRPr lang="en-GB" dirty="0">
              <a:solidFill>
                <a:schemeClr val="tx1"/>
              </a:solidFill>
            </a:endParaRPr>
          </a:p>
          <a:p>
            <a:pPr algn="just">
              <a:spcBef>
                <a:spcPts val="525"/>
              </a:spcBef>
              <a:buClr>
                <a:srgbClr val="003366"/>
              </a:buClr>
            </a:pPr>
            <a:r>
              <a:rPr lang="en-GB" dirty="0">
                <a:solidFill>
                  <a:schemeClr val="tx1"/>
                </a:solidFill>
              </a:rPr>
              <a:t>High level language programs are easier for people to understand.</a:t>
            </a:r>
          </a:p>
          <a:p>
            <a:pPr algn="just">
              <a:spcBef>
                <a:spcPts val="525"/>
              </a:spcBef>
              <a:buClr>
                <a:srgbClr val="003366"/>
              </a:buClr>
            </a:pPr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Higher-level programming languages are divided into three "generations," each more powerful than the last: </a:t>
            </a:r>
          </a:p>
          <a:p>
            <a:pPr lvl="1" algn="just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Third-generation languages</a:t>
            </a:r>
          </a:p>
          <a:p>
            <a:pPr lvl="1" algn="just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Fourth-generation languages</a:t>
            </a:r>
          </a:p>
          <a:p>
            <a:pPr lvl="1" algn="just"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Fifth-generation languages</a:t>
            </a:r>
          </a:p>
          <a:p>
            <a:pPr algn="just">
              <a:spcBef>
                <a:spcPts val="525"/>
              </a:spcBef>
              <a:buClr>
                <a:srgbClr val="003366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6C676-A4ED-4AAE-912B-39BD47A8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827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415075"/>
            <a:ext cx="9110882" cy="633522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Third Generation Language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Third-generation languages (3GLs) are the first to use true English-like phrasing and making them easier to use than previous languages.</a:t>
            </a:r>
          </a:p>
          <a:p>
            <a:pPr algn="just" eaLnBrk="1" hangingPunct="1">
              <a:buFontTx/>
              <a:buChar char="•"/>
            </a:pPr>
            <a:endParaRPr lang="en-US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algn="just" eaLnBrk="1" hangingPunct="1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3GLs are portable, meaning the object code created for one type of system can be translated for use on a different type of system. More suitable for commercial applications that require a high degree of precision. 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algn="just">
              <a:buFontTx/>
              <a:buChar char="•"/>
            </a:pPr>
            <a:r>
              <a:rPr lang="en-US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The following languages are 3GLs:</a:t>
            </a:r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marL="645319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FORTAN			C			Pascal</a:t>
            </a:r>
          </a:p>
          <a:p>
            <a:pPr marL="645319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COBOL			      C++</a:t>
            </a:r>
          </a:p>
          <a:p>
            <a:pPr marL="645319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BASIC			      Java</a:t>
            </a:r>
          </a:p>
          <a:p>
            <a:pPr marL="645319" indent="0" eaLnBrk="0" hangingPunct="0">
              <a:spcBef>
                <a:spcPts val="0"/>
              </a:spcBef>
              <a:buNone/>
              <a:defRPr/>
            </a:pPr>
            <a:endParaRPr lang="en-US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buFontTx/>
              <a:buChar char="•"/>
            </a:pPr>
            <a:endParaRPr lang="en-US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algn="just">
              <a:buFontTx/>
              <a:buChar char="•"/>
            </a:pPr>
            <a:endParaRPr lang="en-US" dirty="0"/>
          </a:p>
          <a:p>
            <a:pPr lvl="1" eaLnBrk="1" hangingPunct="1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5FF0C-6883-4908-98FC-9D70BA33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06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7210" y="329238"/>
            <a:ext cx="9406304" cy="528015"/>
          </a:xfrm>
        </p:spPr>
        <p:txBody>
          <a:bodyPr>
            <a:noAutofit/>
          </a:bodyPr>
          <a:lstStyle/>
          <a:p>
            <a:pPr marL="274320" indent="-212598" algn="l">
              <a:spcBef>
                <a:spcPct val="20000"/>
              </a:spcBef>
              <a:defRPr/>
            </a:pPr>
            <a:r>
              <a:rPr lang="en-US" sz="4000" b="1" dirty="0">
                <a:solidFill>
                  <a:srgbClr val="0070C0"/>
                </a:solidFill>
                <a:effectLst/>
                <a:ea typeface="+mn-ea"/>
                <a:cs typeface="+mn-cs"/>
              </a:rPr>
              <a:t>Fourth Generation Language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8422" y="1410286"/>
            <a:ext cx="10297257" cy="4709160"/>
          </a:xfrm>
        </p:spPr>
        <p:txBody>
          <a:bodyPr>
            <a:noAutofit/>
          </a:bodyPr>
          <a:lstStyle/>
          <a:p>
            <a:pPr marL="559594" indent="-296466" algn="just">
              <a:tabLst>
                <a:tab pos="686991" algn="l"/>
              </a:tabLst>
              <a:defRPr/>
            </a:pPr>
            <a:r>
              <a:rPr lang="en-US" dirty="0">
                <a:solidFill>
                  <a:schemeClr val="tx1"/>
                </a:solidFill>
                <a:ea typeface="WenQuanYi Micro Hei" charset="0"/>
                <a:cs typeface="WenQuanYi Micro Hei" charset="0"/>
              </a:rPr>
              <a:t>Fourth-generation languages (4GLs) are even easier to use than 3GLs.</a:t>
            </a:r>
          </a:p>
          <a:p>
            <a:pPr marL="559594" indent="-296466" algn="just">
              <a:tabLst>
                <a:tab pos="686991" algn="l"/>
              </a:tabLst>
              <a:defRPr/>
            </a:pPr>
            <a:endParaRPr lang="en-US" dirty="0">
              <a:solidFill>
                <a:schemeClr val="tx1"/>
              </a:solidFill>
              <a:ea typeface="WenQuanYi Micro Hei" charset="0"/>
              <a:cs typeface="WenQuanYi Micro Hei" charset="0"/>
            </a:endParaRPr>
          </a:p>
          <a:p>
            <a:pPr marL="559594" indent="-296466" algn="just">
              <a:tabLst>
                <a:tab pos="686991" algn="l"/>
              </a:tabLst>
              <a:defRPr/>
            </a:pPr>
            <a:r>
              <a:rPr lang="en-US" dirty="0">
                <a:solidFill>
                  <a:schemeClr val="tx1"/>
                </a:solidFill>
                <a:ea typeface="WenQuanYi Micro Hei" charset="0"/>
                <a:cs typeface="WenQuanYi Micro Hei" charset="0"/>
              </a:rPr>
              <a:t>4GLs may use a text-based environment (like a 3GL) or may allow the programmer to work in a visual environment, using graphical tools.</a:t>
            </a:r>
          </a:p>
          <a:p>
            <a:pPr marL="559594" indent="-296466" algn="just">
              <a:tabLst>
                <a:tab pos="686991" algn="l"/>
              </a:tabLst>
              <a:defRPr/>
            </a:pPr>
            <a:endParaRPr lang="en-US" dirty="0">
              <a:solidFill>
                <a:schemeClr val="tx1"/>
              </a:solidFill>
              <a:ea typeface="WenQuanYi Micro Hei" charset="0"/>
              <a:cs typeface="WenQuanYi Micro Hei" charset="0"/>
            </a:endParaRPr>
          </a:p>
          <a:p>
            <a:pPr marL="559594" indent="-296466" algn="just">
              <a:tabLst>
                <a:tab pos="686991" algn="l"/>
              </a:tabLst>
              <a:defRPr/>
            </a:pPr>
            <a:r>
              <a:rPr lang="en-US" dirty="0">
                <a:solidFill>
                  <a:schemeClr val="tx1"/>
                </a:solidFill>
                <a:ea typeface="WenQuanYi Micro Hei" charset="0"/>
                <a:cs typeface="WenQuanYi Micro Hei" charset="0"/>
              </a:rPr>
              <a:t>The following languages are 4GLs:</a:t>
            </a:r>
          </a:p>
          <a:p>
            <a:pPr marL="559594" lvl="2" indent="-296466" algn="just">
              <a:buNone/>
              <a:defRPr/>
            </a:pPr>
            <a:r>
              <a:rPr lang="en-US" sz="2400" dirty="0">
                <a:solidFill>
                  <a:schemeClr val="tx1"/>
                </a:solidFill>
                <a:ea typeface="WenQuanYi Micro Hei" charset="0"/>
                <a:cs typeface="WenQuanYi Micro Hei" charset="0"/>
              </a:rPr>
              <a:t>		Visual Basic (VB)			Query Languages</a:t>
            </a:r>
          </a:p>
          <a:p>
            <a:pPr marL="559594" indent="-296466" algn="just">
              <a:buFontTx/>
              <a:buChar char="•"/>
              <a:tabLst>
                <a:tab pos="686991" algn="l"/>
              </a:tabLst>
              <a:defRPr/>
            </a:pPr>
            <a:endParaRPr lang="en-GB" dirty="0">
              <a:solidFill>
                <a:schemeClr val="tx1"/>
              </a:solidFill>
              <a:ea typeface="WenQuanYi Micro Hei" charset="0"/>
              <a:cs typeface="WenQuanYi Micro Hei" charset="0"/>
            </a:endParaRPr>
          </a:p>
          <a:p>
            <a:pPr marL="559594" indent="-296466" algn="just">
              <a:buFontTx/>
              <a:buChar char="•"/>
              <a:tabLst>
                <a:tab pos="686991" algn="l"/>
              </a:tabLst>
              <a:defRPr/>
            </a:pPr>
            <a:r>
              <a:rPr lang="en-GB" dirty="0">
                <a:solidFill>
                  <a:schemeClr val="tx1"/>
                </a:solidFill>
                <a:ea typeface="WenQuanYi Micro Hei" charset="0"/>
                <a:cs typeface="WenQuanYi Micro Hei" charset="0"/>
              </a:rPr>
              <a:t>An operation that requires hundreds of lines in a third-generation language typically requires only 5 to 10 lines in a 4GL.</a:t>
            </a:r>
          </a:p>
          <a:p>
            <a:pPr marL="983456" indent="-296466" algn="just">
              <a:buFontTx/>
              <a:buChar char="•"/>
              <a:tabLst>
                <a:tab pos="686991" algn="l"/>
              </a:tabLst>
              <a:defRPr/>
            </a:pPr>
            <a:endParaRPr lang="en-US" u="sng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5295E-999A-4C23-AD26-2400D675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64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409799"/>
            <a:ext cx="9096815" cy="644073"/>
          </a:xfrm>
        </p:spPr>
        <p:txBody>
          <a:bodyPr>
            <a:noAutofit/>
          </a:bodyPr>
          <a:lstStyle/>
          <a:p>
            <a:pPr lvl="0" algn="l">
              <a:spcBef>
                <a:spcPct val="20000"/>
              </a:spcBef>
            </a:pPr>
            <a:r>
              <a:rPr lang="en-US" sz="4000" b="1" dirty="0">
                <a:solidFill>
                  <a:srgbClr val="0070C0"/>
                </a:solidFill>
                <a:effectLst/>
                <a:ea typeface="+mn-ea"/>
                <a:cs typeface="+mn-cs"/>
              </a:rPr>
              <a:t>Fifth Generation Language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560148" cy="4525963"/>
          </a:xfrm>
        </p:spPr>
        <p:txBody>
          <a:bodyPr>
            <a:noAutofit/>
          </a:bodyPr>
          <a:lstStyle/>
          <a:p>
            <a:pPr lvl="1" algn="just" eaLnBrk="1" hangingPunct="1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A fifth generation programming language is a programming language that is designed to allow computer to solve your problems.</a:t>
            </a:r>
          </a:p>
          <a:p>
            <a:pPr lvl="1" algn="just" eaLnBrk="1" hangingPunct="1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lvl="1" algn="just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They are most often called natural languages because of their resemblance to the "natural" spoken English language.</a:t>
            </a:r>
          </a:p>
          <a:p>
            <a:pPr lvl="1" algn="just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lvl="1" algn="just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Fifth generation languages are mainly used  in artificial intelligence research.</a:t>
            </a:r>
          </a:p>
          <a:p>
            <a:pPr lvl="1" algn="just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  <a:p>
            <a:pPr lvl="1" algn="just" eaLnBrk="1" hangingPunct="1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  <a:t>Prolog, OPS5 and Mercury are the well known fifth generation languages.</a:t>
            </a:r>
          </a:p>
          <a:p>
            <a:pPr marL="342900" lvl="1" indent="0" algn="just">
              <a:buNone/>
            </a:pPr>
            <a:br>
              <a:rPr lang="en-US" sz="2400" dirty="0">
                <a:solidFill>
                  <a:srgbClr val="000000"/>
                </a:solidFill>
                <a:ea typeface="WenQuanYi Micro Hei" charset="0"/>
                <a:cs typeface="WenQuanYi Micro Hei" charset="0"/>
              </a:rPr>
            </a:br>
            <a:endParaRPr lang="en-US" sz="2400" dirty="0">
              <a:solidFill>
                <a:srgbClr val="000000"/>
              </a:solidFill>
              <a:ea typeface="WenQuanYi Micro Hei" charset="0"/>
              <a:cs typeface="WenQuanYi Micro Hei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E3D47-09B0-4261-896B-1930E45B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86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0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566" y="2571749"/>
            <a:ext cx="2976868" cy="857250"/>
          </a:xfrm>
        </p:spPr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3A48D-55E9-4576-9258-72D2AA49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697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88084" y="371439"/>
            <a:ext cx="7886700" cy="538565"/>
          </a:xfrm>
        </p:spPr>
        <p:txBody>
          <a:bodyPr>
            <a:noAutofit/>
          </a:bodyPr>
          <a:lstStyle/>
          <a:p>
            <a:pPr algn="l"/>
            <a:br>
              <a:rPr lang="en-US" sz="4000" b="1" dirty="0">
                <a:solidFill>
                  <a:srgbClr val="0070C0"/>
                </a:solidFill>
                <a:effectLst/>
              </a:rPr>
            </a:br>
            <a:r>
              <a:rPr lang="en-US" sz="4000" b="1" dirty="0">
                <a:solidFill>
                  <a:srgbClr val="0070C0"/>
                </a:solidFill>
                <a:effectLst/>
              </a:rPr>
              <a:t> Problem solving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61756" y="1528259"/>
            <a:ext cx="9979855" cy="333732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People think the most difficult part of programming  is to convert ideas in to computer language.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But the real difficulty of solving a problem on a computer is discovering the method of solution.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Once you have got a solution you can easily convert it in to a programming language.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Therefore before programming formulating the steps of solution and writing those down in plain English text is required.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80E63-D8D5-42B6-ABA5-7214159C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014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52" y="413643"/>
            <a:ext cx="7886700" cy="633523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 Steps to Write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521" y="1486038"/>
            <a:ext cx="7886700" cy="3263504"/>
          </a:xfrm>
        </p:spPr>
        <p:txBody>
          <a:bodyPr>
            <a:normAutofit/>
          </a:bodyPr>
          <a:lstStyle/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Analyze the problem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Developing an algorithm for the problem.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Testing the algorithm.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Writing the computer program.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Compiling the computer program.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Testing the program.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E809-940D-4A98-9BAF-E1FACC38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667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6176"/>
            <a:ext cx="7886700" cy="591320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212" y="1600201"/>
            <a:ext cx="10499188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Problem – Set of work that must be done with human.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Algorithm and programming can solve problems.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Algorithm is a sequence of steps to solve problems. 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Programs are implementations of algorithms using any programming language.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DDB38-C7A2-4B07-AC44-680E785E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873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0901"/>
            <a:ext cx="9429750" cy="601870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Presentation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144" y="1600201"/>
            <a:ext cx="10513255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Algorithms presents in different formats as: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Descriptive analysis.</a:t>
            </a:r>
          </a:p>
          <a:p>
            <a:pPr lvl="1">
              <a:buFont typeface="Arial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Flow charts</a:t>
            </a:r>
          </a:p>
          <a:p>
            <a:pPr lvl="1">
              <a:buFont typeface="Arial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Pseudo codes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A6B1E-298F-46F6-AB33-F388A021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71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827" y="91879"/>
            <a:ext cx="8337160" cy="556553"/>
          </a:xfrm>
        </p:spPr>
        <p:txBody>
          <a:bodyPr>
            <a:noAutofit/>
          </a:bodyPr>
          <a:lstStyle/>
          <a:p>
            <a:pPr marL="557213" lvl="1" indent="-214313" algn="l" defTabSz="342900" rtl="0">
              <a:spcBef>
                <a:spcPct val="20000"/>
              </a:spcBef>
              <a:defRPr/>
            </a:pPr>
            <a:r>
              <a:rPr lang="en-US" sz="4000" b="1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Descriptive analysis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494" y="675689"/>
            <a:ext cx="10517946" cy="61823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How to make a tea: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Input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1.1 Get tea bag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1.2 Sugar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1.3 Milk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1.4 Water.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463550" indent="-463550">
              <a:buNone/>
            </a:pPr>
            <a:r>
              <a:rPr lang="en-US" dirty="0">
                <a:solidFill>
                  <a:schemeClr val="tx1"/>
                </a:solidFill>
              </a:rPr>
              <a:t>2.    Process –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2.1 Boil water.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2.2 Pour it in to a cup.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2.3Put tea bag to the cup.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2.4 Remove tea bag after few seconds.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2.5 Put milk.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2.5 Put sugar.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2.6 Stir well.</a:t>
            </a:r>
          </a:p>
          <a:p>
            <a:pPr lvl="1">
              <a:buFont typeface="Arial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3.     Output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1800" dirty="0">
                <a:solidFill>
                  <a:schemeClr val="tx1"/>
                </a:solidFill>
              </a:rPr>
              <a:t>Cup of tea to serve</a:t>
            </a:r>
          </a:p>
          <a:p>
            <a:pPr lvl="1">
              <a:buFont typeface="Arial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99FCC-5D72-44B5-85B3-AD930BAB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462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79667"/>
            <a:ext cx="7886700" cy="506913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solidFill>
                  <a:srgbClr val="0070C0"/>
                </a:solidFill>
                <a:effectLst/>
              </a:rPr>
              <a:t>Simple Algorithm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Workers have an agreed normal hourly rate of pay. 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For week-day hours the workers are paid at that normal rate but for Sunday working they are paid “time and a half” (i.e. 1.5 times normal rate). 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Task is to calculate the total pay for a worker.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8DDD-0D27-46CF-884C-6BD4BAC1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957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887" y="510270"/>
            <a:ext cx="6172200" cy="443132"/>
          </a:xfrm>
        </p:spPr>
        <p:txBody>
          <a:bodyPr>
            <a:noAutofit/>
          </a:bodyPr>
          <a:lstStyle/>
          <a:p>
            <a:pPr algn="l"/>
            <a:r>
              <a:rPr lang="en-GB" sz="4000" b="1" kern="0" dirty="0">
                <a:solidFill>
                  <a:srgbClr val="0070C0"/>
                </a:solidFill>
                <a:effectLst/>
              </a:rPr>
              <a:t>Example</a:t>
            </a:r>
            <a:endParaRPr lang="en-US" sz="60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63" y="1391895"/>
            <a:ext cx="10972800" cy="4525963"/>
          </a:xfrm>
        </p:spPr>
        <p:txBody>
          <a:bodyPr>
            <a:normAutofit/>
          </a:bodyPr>
          <a:lstStyle/>
          <a:p>
            <a:r>
              <a:rPr lang="en-GB" kern="0" dirty="0">
                <a:solidFill>
                  <a:srgbClr val="000000"/>
                </a:solidFill>
              </a:rPr>
              <a:t> </a:t>
            </a:r>
            <a:r>
              <a:rPr lang="en-GB" kern="0" dirty="0" err="1">
                <a:solidFill>
                  <a:srgbClr val="000000"/>
                </a:solidFill>
              </a:rPr>
              <a:t>Nirmani’s</a:t>
            </a:r>
            <a:r>
              <a:rPr lang="en-GB" kern="0" dirty="0">
                <a:solidFill>
                  <a:srgbClr val="000000"/>
                </a:solidFill>
              </a:rPr>
              <a:t> hourly rate is Rs.1000.</a:t>
            </a:r>
          </a:p>
          <a:p>
            <a:r>
              <a:rPr lang="en-GB" kern="0" dirty="0">
                <a:solidFill>
                  <a:srgbClr val="000000"/>
                </a:solidFill>
              </a:rPr>
              <a:t> She worked 30 hours on week days.</a:t>
            </a:r>
          </a:p>
          <a:p>
            <a:r>
              <a:rPr lang="en-GB" kern="0" dirty="0">
                <a:solidFill>
                  <a:srgbClr val="000000"/>
                </a:solidFill>
              </a:rPr>
              <a:t> She worked 5 hours on Sunday.</a:t>
            </a:r>
          </a:p>
          <a:p>
            <a:endParaRPr lang="en-GB" kern="0" dirty="0">
              <a:solidFill>
                <a:srgbClr val="000000"/>
              </a:solidFill>
            </a:endParaRPr>
          </a:p>
          <a:p>
            <a:r>
              <a:rPr lang="en-GB" kern="0" dirty="0">
                <a:solidFill>
                  <a:srgbClr val="000000"/>
                </a:solidFill>
              </a:rPr>
              <a:t> Her “week-day” pay will be ??</a:t>
            </a:r>
          </a:p>
          <a:p>
            <a:r>
              <a:rPr lang="en-GB" kern="0" dirty="0">
                <a:solidFill>
                  <a:srgbClr val="000000"/>
                </a:solidFill>
              </a:rPr>
              <a:t> Her Sunday pay will be ??</a:t>
            </a:r>
          </a:p>
          <a:p>
            <a:r>
              <a:rPr lang="en-GB" kern="0" dirty="0">
                <a:solidFill>
                  <a:srgbClr val="000000"/>
                </a:solidFill>
              </a:rPr>
              <a:t> So her total pay will be ??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6EC8A-71F2-4BAE-A5CE-B83963CB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610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407" y="413642"/>
            <a:ext cx="7886700" cy="559667"/>
          </a:xfrm>
        </p:spPr>
        <p:txBody>
          <a:bodyPr/>
          <a:lstStyle/>
          <a:p>
            <a:pPr algn="l"/>
            <a:r>
              <a:rPr lang="en-GB" sz="4000" b="1" dirty="0">
                <a:solidFill>
                  <a:srgbClr val="0070C0"/>
                </a:solidFill>
                <a:effectLst/>
              </a:rPr>
              <a:t>Example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077" y="1325001"/>
            <a:ext cx="8829528" cy="3714806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Get all unknown data values (input data)</a:t>
            </a:r>
          </a:p>
          <a:p>
            <a:pPr marL="342900" lvl="1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1.1 Get employee’s hourly rate</a:t>
            </a:r>
          </a:p>
          <a:p>
            <a:pPr marL="342900" lvl="1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1.2 Get number of “week-day” hours worked</a:t>
            </a:r>
          </a:p>
          <a:p>
            <a:pPr marL="342900" lvl="1" indent="0">
              <a:buNone/>
            </a:pPr>
            <a:r>
              <a:rPr lang="en-GB" sz="2400" dirty="0">
                <a:solidFill>
                  <a:srgbClr val="000000"/>
                </a:solidFill>
              </a:rPr>
              <a:t>1.3 Get number of Sunday hours worked</a:t>
            </a:r>
          </a:p>
          <a:p>
            <a:pPr marL="342900" lvl="1" indent="0">
              <a:buNone/>
            </a:pPr>
            <a:endParaRPr lang="en-GB" sz="2400" dirty="0">
              <a:solidFill>
                <a:srgbClr val="000000"/>
              </a:solidFill>
            </a:endParaRPr>
          </a:p>
          <a:p>
            <a:pPr lvl="0"/>
            <a:r>
              <a:rPr lang="en-GB" dirty="0">
                <a:solidFill>
                  <a:srgbClr val="000000"/>
                </a:solidFill>
              </a:rPr>
              <a:t>Calculate total pay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</a:rPr>
              <a:t>    2.1 Week-day pay = hourly rate times week-day hours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</a:rPr>
              <a:t>    2.2 Sunday pay =  1.5 * hourly rate time Sunday hours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</a:rPr>
              <a:t>    2.3 Total pay = week-day pay plus Sunday pay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</a:endParaRPr>
          </a:p>
          <a:p>
            <a:pPr lvl="0"/>
            <a:r>
              <a:rPr lang="en-GB" dirty="0">
                <a:solidFill>
                  <a:srgbClr val="000000"/>
                </a:solidFill>
              </a:rPr>
              <a:t>Output total pay </a:t>
            </a:r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27813-789F-49C0-9050-71D66E40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629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84" y="315168"/>
            <a:ext cx="7886700" cy="538565"/>
          </a:xfrm>
        </p:spPr>
        <p:txBody>
          <a:bodyPr/>
          <a:lstStyle/>
          <a:p>
            <a:pPr algn="l"/>
            <a:r>
              <a:rPr lang="en-GB" sz="4000" b="1" dirty="0">
                <a:solidFill>
                  <a:srgbClr val="0070C0"/>
                </a:solidFill>
                <a:effectLst/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844" y="1283814"/>
            <a:ext cx="9987768" cy="41322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>
                <a:solidFill>
                  <a:schemeClr val="tx1"/>
                </a:solidFill>
              </a:rPr>
              <a:t>Have a go at this one: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Student grades are collated for 18 subjects and averaged out and then displayed on a student system. 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What data values do you need to get – how are you going to express this?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How are you going to process the data values?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Where is the data going to be output?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15C3-1EDD-4509-A363-F3B4F366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60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of the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By end of this unit you will learn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What is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Evolution of Programming Languages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Algorithm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Write an algorithm to solve a given problem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56091A-D2EA-4076-AB7A-D1EDE1882C9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407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46" y="399574"/>
            <a:ext cx="7886700" cy="622972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Flow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843" y="1456025"/>
            <a:ext cx="9959633" cy="4044443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Flow charts represents an algorithm in a graphical and unstructured form.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It use different slandered symbols to represent algorithms to universally understand.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When drawing a flow chart It should: 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list in a logical order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Arranged properly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Easy to flow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Unambiguous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B79EC-AA61-4C24-90BD-90BF87C8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320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610" y="413643"/>
            <a:ext cx="7886700" cy="475261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Flow Chart Symbols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96" y="1191073"/>
            <a:ext cx="7525807" cy="47876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C76C-5521-4996-9777-179FE4BB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240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46" y="425466"/>
            <a:ext cx="7886700" cy="432812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Basic Sequence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6135" y="1064177"/>
            <a:ext cx="2056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Making tea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331371" y="1209822"/>
            <a:ext cx="4764879" cy="4276578"/>
            <a:chOff x="3040381" y="1641543"/>
            <a:chExt cx="5234939" cy="5504514"/>
          </a:xfrm>
        </p:grpSpPr>
        <p:sp>
          <p:nvSpPr>
            <p:cNvPr id="4" name="Rectangle 3"/>
            <p:cNvSpPr/>
            <p:nvPr/>
          </p:nvSpPr>
          <p:spPr>
            <a:xfrm>
              <a:off x="3451860" y="2420529"/>
              <a:ext cx="4160520" cy="595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Boil Water</a:t>
              </a:r>
            </a:p>
          </p:txBody>
        </p:sp>
        <p:sp>
          <p:nvSpPr>
            <p:cNvPr id="5" name="Flowchart: Data 4"/>
            <p:cNvSpPr/>
            <p:nvPr/>
          </p:nvSpPr>
          <p:spPr>
            <a:xfrm>
              <a:off x="3040381" y="3231219"/>
              <a:ext cx="5234939" cy="49758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Put tea Bag to a cup</a:t>
              </a:r>
            </a:p>
          </p:txBody>
        </p:sp>
        <p:sp>
          <p:nvSpPr>
            <p:cNvPr id="6" name="Flowchart: Data 5"/>
            <p:cNvSpPr/>
            <p:nvPr/>
          </p:nvSpPr>
          <p:spPr>
            <a:xfrm>
              <a:off x="3840480" y="3972726"/>
              <a:ext cx="3977640" cy="43925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Add Sugar</a:t>
              </a:r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3429000" y="4727572"/>
              <a:ext cx="4027170" cy="376296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Add Milk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51860" y="5397080"/>
              <a:ext cx="4160520" cy="462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Stir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98520" y="6069898"/>
              <a:ext cx="4160520" cy="447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Serve Tea</a:t>
              </a:r>
            </a:p>
          </p:txBody>
        </p:sp>
        <p:sp>
          <p:nvSpPr>
            <p:cNvPr id="13" name="Flowchart: Terminator 12"/>
            <p:cNvSpPr/>
            <p:nvPr/>
          </p:nvSpPr>
          <p:spPr>
            <a:xfrm>
              <a:off x="3566160" y="1641543"/>
              <a:ext cx="3992880" cy="5516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Start</a:t>
              </a:r>
            </a:p>
          </p:txBody>
        </p:sp>
        <p:sp>
          <p:nvSpPr>
            <p:cNvPr id="14" name="Flowchart: Terminator 13"/>
            <p:cNvSpPr/>
            <p:nvPr/>
          </p:nvSpPr>
          <p:spPr>
            <a:xfrm>
              <a:off x="3398520" y="6712638"/>
              <a:ext cx="4160520" cy="43341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End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897880" y="2193207"/>
              <a:ext cx="0" cy="22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897880" y="2961005"/>
              <a:ext cx="0" cy="22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787390" y="4477870"/>
              <a:ext cx="0" cy="22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715000" y="5154774"/>
              <a:ext cx="0" cy="22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692140" y="5864797"/>
              <a:ext cx="0" cy="22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692140" y="6476459"/>
              <a:ext cx="0" cy="22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844540" y="3722544"/>
              <a:ext cx="0" cy="22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DBE77-1D37-44EB-9B2B-98DB5965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443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16" y="424855"/>
            <a:ext cx="7886700" cy="517837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Basic Flow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318782" y="1899138"/>
            <a:ext cx="3629464" cy="4149970"/>
            <a:chOff x="3886200" y="1144118"/>
            <a:chExt cx="4198620" cy="5504514"/>
          </a:xfrm>
        </p:grpSpPr>
        <p:sp>
          <p:nvSpPr>
            <p:cNvPr id="6" name="Flowchart: Data 5"/>
            <p:cNvSpPr/>
            <p:nvPr/>
          </p:nvSpPr>
          <p:spPr>
            <a:xfrm>
              <a:off x="4467225" y="2024857"/>
              <a:ext cx="3333750" cy="81592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Get First Number</a:t>
              </a:r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4053840" y="3291664"/>
              <a:ext cx="3977640" cy="72811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Get second Number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86200" y="4317277"/>
              <a:ext cx="4160520" cy="703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Total = First Number + second Number</a:t>
              </a:r>
            </a:p>
          </p:txBody>
        </p:sp>
        <p:sp>
          <p:nvSpPr>
            <p:cNvPr id="11" name="Flowchart: Terminator 10"/>
            <p:cNvSpPr/>
            <p:nvPr/>
          </p:nvSpPr>
          <p:spPr>
            <a:xfrm>
              <a:off x="4053840" y="1144118"/>
              <a:ext cx="3992880" cy="5516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Start</a:t>
              </a:r>
            </a:p>
          </p:txBody>
        </p:sp>
        <p:sp>
          <p:nvSpPr>
            <p:cNvPr id="12" name="Flowchart: Terminator 11"/>
            <p:cNvSpPr/>
            <p:nvPr/>
          </p:nvSpPr>
          <p:spPr>
            <a:xfrm>
              <a:off x="3886200" y="6215213"/>
              <a:ext cx="4160520" cy="43341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End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6202680" y="1695782"/>
              <a:ext cx="7620" cy="315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202680" y="4019777"/>
              <a:ext cx="0" cy="308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179820" y="5979034"/>
              <a:ext cx="0" cy="22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172200" y="2808021"/>
              <a:ext cx="7620" cy="483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Data 49"/>
            <p:cNvSpPr/>
            <p:nvPr/>
          </p:nvSpPr>
          <p:spPr>
            <a:xfrm>
              <a:off x="4107180" y="5274156"/>
              <a:ext cx="3977640" cy="72811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Display Total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6225540" y="5051167"/>
              <a:ext cx="0" cy="308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774016" y="1478109"/>
            <a:ext cx="2877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Add two numbers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2A4E6-2B22-43E7-95FC-A0BAF0A4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338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1100"/>
            <a:ext cx="7886700" cy="601870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Basic Sequence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A student has done three separate subjects for his previous semester and got 55,61 and 71 respectively. Draw a flow chart to calculate average mark of that particular student.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3B8C7-6983-4EF1-97A5-2E22476D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626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7046"/>
            <a:ext cx="7886700" cy="59955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Flow 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Sequence 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85763" indent="-385763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Draw a flow chart to input two marks of a student and output the total and average.</a:t>
            </a:r>
          </a:p>
          <a:p>
            <a:pPr marL="385763" indent="-385763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85763" indent="-385763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Draw a flow chart to enter quantity, unit price and calculate the total bill and display that.</a:t>
            </a:r>
          </a:p>
        </p:txBody>
      </p:sp>
    </p:spTree>
    <p:extLst>
      <p:ext uri="{BB962C8B-B14F-4D97-AF65-F5344CB8AC3E}">
        <p14:creationId xmlns:p14="http://schemas.microsoft.com/office/powerpoint/2010/main" val="3096309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498" y="315168"/>
            <a:ext cx="7886700" cy="557029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8498" y="1124320"/>
            <a:ext cx="2678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Find small number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446585" y="1590606"/>
            <a:ext cx="5688037" cy="3808827"/>
            <a:chOff x="1219200" y="1600201"/>
            <a:chExt cx="7010400" cy="3962400"/>
          </a:xfrm>
        </p:grpSpPr>
        <p:sp>
          <p:nvSpPr>
            <p:cNvPr id="4" name="Flowchart: Terminator 3"/>
            <p:cNvSpPr/>
            <p:nvPr/>
          </p:nvSpPr>
          <p:spPr>
            <a:xfrm>
              <a:off x="1552038" y="1600201"/>
              <a:ext cx="3120356" cy="52263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Start</a:t>
              </a: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endParaRPr>
            </a:p>
          </p:txBody>
        </p:sp>
        <p:sp>
          <p:nvSpPr>
            <p:cNvPr id="5" name="Flowchart: Data 4"/>
            <p:cNvSpPr/>
            <p:nvPr/>
          </p:nvSpPr>
          <p:spPr>
            <a:xfrm>
              <a:off x="1281607" y="2367627"/>
              <a:ext cx="3557206" cy="5226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Get Number1, Number2</a:t>
              </a:r>
            </a:p>
          </p:txBody>
        </p:sp>
        <p:sp>
          <p:nvSpPr>
            <p:cNvPr id="6" name="Diamond 5"/>
            <p:cNvSpPr/>
            <p:nvPr/>
          </p:nvSpPr>
          <p:spPr>
            <a:xfrm>
              <a:off x="1552038" y="3136117"/>
              <a:ext cx="2912332" cy="84440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Number1&gt; Number2</a:t>
              </a:r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1219200" y="4272436"/>
              <a:ext cx="3557206" cy="5226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Display Number2</a:t>
              </a:r>
            </a:p>
          </p:txBody>
        </p:sp>
        <p:sp>
          <p:nvSpPr>
            <p:cNvPr id="8" name="Flowchart: Data 7"/>
            <p:cNvSpPr/>
            <p:nvPr/>
          </p:nvSpPr>
          <p:spPr>
            <a:xfrm>
              <a:off x="4672394" y="3365769"/>
              <a:ext cx="3557206" cy="52263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Display Number1</a:t>
              </a:r>
            </a:p>
          </p:txBody>
        </p:sp>
        <p:sp>
          <p:nvSpPr>
            <p:cNvPr id="9" name="Flowchart: Terminator 8"/>
            <p:cNvSpPr/>
            <p:nvPr/>
          </p:nvSpPr>
          <p:spPr>
            <a:xfrm>
              <a:off x="1364817" y="5039967"/>
              <a:ext cx="3120356" cy="52263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End</a:t>
              </a: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/>
            <p:cNvCxnSpPr>
              <a:stCxn id="4" idx="2"/>
            </p:cNvCxnSpPr>
            <p:nvPr/>
          </p:nvCxnSpPr>
          <p:spPr>
            <a:xfrm>
              <a:off x="3112216" y="2122835"/>
              <a:ext cx="0" cy="230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053276" y="2890261"/>
              <a:ext cx="0" cy="230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022072" y="4006108"/>
              <a:ext cx="0" cy="230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</p:cNvCxnSpPr>
            <p:nvPr/>
          </p:nvCxnSpPr>
          <p:spPr>
            <a:xfrm>
              <a:off x="4464370" y="3558319"/>
              <a:ext cx="5824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997803" y="4795069"/>
              <a:ext cx="0" cy="230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5400000">
              <a:off x="4271067" y="2696870"/>
              <a:ext cx="906666" cy="34531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13347" y="3281500"/>
              <a:ext cx="985129" cy="312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3899" y="3948864"/>
              <a:ext cx="985129" cy="312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999101" y="3125706"/>
            <a:ext cx="7686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F5897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99064" y="3723117"/>
            <a:ext cx="7686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F5897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False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FBD1174-26EA-4316-9BEB-B2D1300C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009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3422"/>
            <a:ext cx="7886700" cy="696827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Selection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Draw a flow chart to obtain, </a:t>
            </a:r>
          </a:p>
          <a:p>
            <a:pPr lvl="1" algn="just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 marL="61913" lvl="1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1 pass or fail for modules when pass mark is 50</a:t>
            </a:r>
          </a:p>
          <a:p>
            <a:pPr marL="347663" lvl="1" algn="just"/>
            <a:endParaRPr lang="en-US" sz="2400" dirty="0">
              <a:solidFill>
                <a:schemeClr val="tx1"/>
              </a:solidFill>
            </a:endParaRPr>
          </a:p>
          <a:p>
            <a:pPr marL="61913" lvl="1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2 following outputs for temperature values </a:t>
            </a:r>
          </a:p>
          <a:p>
            <a:pPr lvl="1"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26718" y="4080218"/>
          <a:ext cx="4316950" cy="2045946"/>
        </p:xfrm>
        <a:graphic>
          <a:graphicData uri="http://schemas.openxmlformats.org/drawingml/2006/table">
            <a:tbl>
              <a:tblPr firstRow="1" bandRow="1"/>
              <a:tblGrid>
                <a:gridCol w="215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9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Temperature (</a:t>
                      </a:r>
                      <a:r>
                        <a:rPr lang="en-US" sz="1400" baseline="30000" dirty="0"/>
                        <a:t>0</a:t>
                      </a:r>
                      <a:r>
                        <a:rPr lang="en-US" sz="1400" dirty="0"/>
                        <a:t>F)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Output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&gt;=80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Hot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&gt;50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Warm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&gt;30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Cool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&gt;=0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Cold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9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Frigid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602-439F-449B-AF04-D14B2891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751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85" y="254296"/>
            <a:ext cx="7886700" cy="494705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Flow 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88085" y="924072"/>
            <a:ext cx="11070980" cy="4447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Selection :</a:t>
            </a:r>
          </a:p>
          <a:p>
            <a:pPr marL="385763" indent="-385763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Draw a flow chart to accept age from the user and display if age of the user is 25yr or above display “Adult” otherwise display “Younger”.</a:t>
            </a:r>
          </a:p>
          <a:p>
            <a:pPr marL="385763" indent="-385763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85763" indent="-385763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Draw a flow chart to input marks of 3 subjects, if the average is above 50, output “Pass”.</a:t>
            </a:r>
          </a:p>
          <a:p>
            <a:pPr marL="385763" indent="-385763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85763" indent="-385763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Draw a flow chart to input a number and output whether it’s a positive or a negative number.</a:t>
            </a:r>
          </a:p>
          <a:p>
            <a:pPr marL="385763" indent="-385763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90525" indent="-390525">
              <a:buAutoNum type="arabicPeriod" startAt="4"/>
              <a:tabLst>
                <a:tab pos="390525" algn="l"/>
              </a:tabLst>
            </a:pPr>
            <a:r>
              <a:rPr lang="en-US" dirty="0">
                <a:solidFill>
                  <a:schemeClr val="tx1"/>
                </a:solidFill>
              </a:rPr>
              <a:t>Draw a flow chart to input a number and output whether it’s a even or a odd number.</a:t>
            </a:r>
          </a:p>
          <a:p>
            <a:pPr marL="390525" indent="-390525">
              <a:buAutoNum type="arabicPeriod" startAt="4"/>
              <a:tabLst>
                <a:tab pos="390525" algn="l"/>
              </a:tabLst>
            </a:pPr>
            <a:endParaRPr lang="en-US" dirty="0">
              <a:solidFill>
                <a:schemeClr val="tx1"/>
              </a:solidFill>
            </a:endParaRPr>
          </a:p>
          <a:p>
            <a:pPr marL="347663" indent="-347663">
              <a:buNone/>
            </a:pPr>
            <a:r>
              <a:rPr lang="en-US" dirty="0">
                <a:solidFill>
                  <a:schemeClr val="tx1"/>
                </a:solidFill>
              </a:rPr>
              <a:t>5.	Draw a flow chart to accept 3 numbers from the user and then find the largest among them.</a:t>
            </a:r>
          </a:p>
          <a:p>
            <a:pPr marL="385763" indent="-385763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85763" indent="-385763">
              <a:buFont typeface="Wingdings 3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85763" indent="-385763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57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887" y="383055"/>
            <a:ext cx="6172200" cy="664080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Iterations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248443" y="1771650"/>
            <a:ext cx="3968180" cy="3967967"/>
            <a:chOff x="3886200" y="1144118"/>
            <a:chExt cx="5554982" cy="7881954"/>
          </a:xfrm>
        </p:grpSpPr>
        <p:sp>
          <p:nvSpPr>
            <p:cNvPr id="6" name="Flowchart: Data 5"/>
            <p:cNvSpPr/>
            <p:nvPr/>
          </p:nvSpPr>
          <p:spPr>
            <a:xfrm>
              <a:off x="4053840" y="2994484"/>
              <a:ext cx="3977640" cy="72811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Input Number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86200" y="4180117"/>
              <a:ext cx="4160520" cy="703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Total = Total+ Number</a:t>
              </a:r>
            </a:p>
          </p:txBody>
        </p:sp>
        <p:sp>
          <p:nvSpPr>
            <p:cNvPr id="8" name="Flowchart: Terminator 7"/>
            <p:cNvSpPr/>
            <p:nvPr/>
          </p:nvSpPr>
          <p:spPr>
            <a:xfrm>
              <a:off x="4053840" y="1144118"/>
              <a:ext cx="3992880" cy="551664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Start</a:t>
              </a:r>
            </a:p>
          </p:txBody>
        </p:sp>
        <p:sp>
          <p:nvSpPr>
            <p:cNvPr id="9" name="Flowchart: Terminator 8"/>
            <p:cNvSpPr/>
            <p:nvPr/>
          </p:nvSpPr>
          <p:spPr>
            <a:xfrm>
              <a:off x="3909060" y="8592653"/>
              <a:ext cx="4160520" cy="433419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End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6202680" y="1695782"/>
              <a:ext cx="7620" cy="315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179820" y="4911317"/>
              <a:ext cx="0" cy="402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202680" y="8356474"/>
              <a:ext cx="0" cy="22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179820" y="2710406"/>
              <a:ext cx="0" cy="28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Data 13"/>
            <p:cNvSpPr/>
            <p:nvPr/>
          </p:nvSpPr>
          <p:spPr>
            <a:xfrm>
              <a:off x="4130040" y="7651596"/>
              <a:ext cx="3977640" cy="728113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Display Total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225540" y="5942707"/>
              <a:ext cx="0" cy="308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886200" y="1981096"/>
              <a:ext cx="4160520" cy="793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Total = 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Count=0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93820" y="5268254"/>
              <a:ext cx="4160520" cy="703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75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Count= Count+ 1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126480" y="3760697"/>
              <a:ext cx="0" cy="402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iamond 25"/>
            <p:cNvSpPr/>
            <p:nvPr/>
          </p:nvSpPr>
          <p:spPr>
            <a:xfrm>
              <a:off x="5265420" y="6218221"/>
              <a:ext cx="1920240" cy="128204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Count&lt;5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240780" y="7457314"/>
              <a:ext cx="0" cy="227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 flipH="1" flipV="1">
              <a:off x="6229672" y="3634263"/>
              <a:ext cx="3931277" cy="2491739"/>
            </a:xfrm>
            <a:prstGeom prst="bentConnector3">
              <a:avLst>
                <a:gd name="adj1" fmla="val -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6126480" y="2855218"/>
              <a:ext cx="3314700" cy="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783831" y="6415058"/>
              <a:ext cx="1657351" cy="542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Yes</a:t>
              </a: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87466" y="7170864"/>
              <a:ext cx="1657350" cy="542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2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No</a:t>
              </a: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2CD10-36AD-452B-A4AD-871EBC3A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95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86265"/>
          </a:xfrm>
        </p:spPr>
        <p:txBody>
          <a:bodyPr/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Computer?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6925BFD-5431-4B38-849A-60B58F53E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4572000" cy="3429000"/>
          </a:xfrm>
          <a:prstGeom prst="rect">
            <a:avLst/>
          </a:prstGeom>
          <a:solidFill>
            <a:srgbClr val="FF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C2466D7-5131-410F-B612-DCA02123E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76600"/>
            <a:ext cx="4114800" cy="3429000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251D9439-7389-4448-88DD-0012AE7D8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90600"/>
            <a:ext cx="8686800" cy="2286000"/>
          </a:xfrm>
          <a:prstGeom prst="rect">
            <a:avLst/>
          </a:prstGeom>
          <a:solidFill>
            <a:srgbClr val="99FF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04BEB392-101C-4888-8735-1DA9E6F7F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66800"/>
            <a:ext cx="8610600" cy="280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sz="3200" dirty="0">
                <a:solidFill>
                  <a:srgbClr val="000000"/>
                </a:solidFill>
                <a:latin typeface="Arial" charset="0"/>
              </a:rPr>
              <a:t>Computer</a:t>
            </a:r>
          </a:p>
          <a:p>
            <a:pPr eaLnBrk="1" hangingPunct="1">
              <a:spcBef>
                <a:spcPts val="700"/>
              </a:spcBef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Electromechanical device.</a:t>
            </a:r>
          </a:p>
          <a:p>
            <a:pPr eaLnBrk="1" hangingPunct="1">
              <a:spcBef>
                <a:spcPts val="700"/>
              </a:spcBef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Performs computations and makes logical decisions</a:t>
            </a:r>
          </a:p>
          <a:p>
            <a:pPr eaLnBrk="1" hangingPunct="1">
              <a:spcBef>
                <a:spcPts val="700"/>
              </a:spcBef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millions / billions times faster than human beings.</a:t>
            </a:r>
          </a:p>
          <a:p>
            <a:pPr eaLnBrk="1" hangingPunct="1">
              <a:spcBef>
                <a:spcPts val="1750"/>
              </a:spcBef>
            </a:pPr>
            <a:endParaRPr lang="en-US" sz="2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E258B21A-6D32-43B6-B958-D0B00D5F2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276601"/>
            <a:ext cx="4419600" cy="15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en-US" sz="3200" dirty="0">
                <a:solidFill>
                  <a:srgbClr val="000000"/>
                </a:solidFill>
                <a:latin typeface="Arial" charset="0"/>
              </a:rPr>
              <a:t>Software</a:t>
            </a:r>
          </a:p>
          <a:p>
            <a:pPr eaLnBrk="1" hangingPunct="1">
              <a:spcBef>
                <a:spcPts val="700"/>
              </a:spcBef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Programs that run on computers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AB1AFD30-1D78-450C-9E8F-1E59E1C45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76601"/>
            <a:ext cx="4267200" cy="15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en-US" sz="3200" dirty="0">
                <a:solidFill>
                  <a:srgbClr val="000000"/>
                </a:solidFill>
                <a:latin typeface="Arial" charset="0"/>
              </a:rPr>
              <a:t>Hardware</a:t>
            </a:r>
          </a:p>
          <a:p>
            <a:pPr eaLnBrk="1" hangingPunct="1">
              <a:spcBef>
                <a:spcPts val="700"/>
              </a:spcBef>
            </a:pPr>
            <a:r>
              <a:rPr lang="en-US" sz="2800" dirty="0">
                <a:solidFill>
                  <a:srgbClr val="000000"/>
                </a:solidFill>
                <a:latin typeface="Arial" charset="0"/>
              </a:rPr>
              <a:t>Physical devices of computer system.</a:t>
            </a: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6B8FD3E0-26EB-4B58-B401-4CE7B76BF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00601"/>
            <a:ext cx="4038600" cy="183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i="1" dirty="0">
                <a:solidFill>
                  <a:srgbClr val="000000"/>
                </a:solidFill>
                <a:latin typeface="Arial" charset="0"/>
              </a:rPr>
              <a:t>Sets of instructions that are followed by the computer to processes data.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i="1" dirty="0">
                <a:solidFill>
                  <a:srgbClr val="000000"/>
                </a:solidFill>
                <a:latin typeface="Arial" charset="0"/>
              </a:rPr>
              <a:t>Instructions are written in a computer language.</a:t>
            </a: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9F1EB2D2-FF45-45A0-AAE6-919AA0566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00601"/>
            <a:ext cx="3962400" cy="76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i="1" dirty="0">
                <a:solidFill>
                  <a:srgbClr val="000000"/>
                </a:solidFill>
                <a:latin typeface="Arial" charset="0"/>
              </a:rPr>
              <a:t>The parts of the computer you can touch</a:t>
            </a:r>
          </a:p>
        </p:txBody>
      </p:sp>
    </p:spTree>
    <p:extLst>
      <p:ext uri="{BB962C8B-B14F-4D97-AF65-F5344CB8AC3E}">
        <p14:creationId xmlns:p14="http://schemas.microsoft.com/office/powerpoint/2010/main" val="19956301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4831"/>
            <a:ext cx="7886700" cy="696827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Iterations 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Draw a flow charts for followings,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Read any number and calculate the total of odd numbers among entered numbers, until the total exceeds 100.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Read a character and print the character repetitively and stop when “@” sign is entered.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</a:rPr>
              <a:t>Check out five items at supermarket and calculate total bill.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A216-2A07-44E4-88CC-B13F6ECE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728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62" y="301101"/>
            <a:ext cx="7886700" cy="696827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Flow 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42536" y="1254664"/>
            <a:ext cx="10311618" cy="490698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</a:rPr>
              <a:t>Repetition :</a:t>
            </a:r>
          </a:p>
          <a:p>
            <a:pPr marL="385763" indent="-385763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Draw a flow chart to output all the even numbers and odd numbers between 0 - 200.</a:t>
            </a:r>
          </a:p>
          <a:p>
            <a:pPr marL="385763" indent="-385763" algn="just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85763" indent="-385763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Draw a flow chart to output your name 10 times.</a:t>
            </a:r>
          </a:p>
          <a:p>
            <a:pPr marL="385763" indent="-385763" algn="just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85763" indent="-385763" algn="just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Draw a flow chart to input marks of 20 students and output the average.</a:t>
            </a:r>
          </a:p>
          <a:p>
            <a:pPr marL="385763" indent="-385763" algn="just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90525" indent="-390525" algn="just">
              <a:buNone/>
            </a:pPr>
            <a:r>
              <a:rPr lang="en-US" dirty="0">
                <a:solidFill>
                  <a:schemeClr val="tx1"/>
                </a:solidFill>
              </a:rPr>
              <a:t>4.	Draw a flow chart to input the quantity, unit price of an item. If the total price is above Rs.2000 give 10% discount of the total bill.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90525" indent="-390525" algn="just">
              <a:buNone/>
            </a:pPr>
            <a:r>
              <a:rPr lang="en-US" dirty="0">
                <a:solidFill>
                  <a:schemeClr val="tx1"/>
                </a:solidFill>
              </a:rPr>
              <a:t>5.	Draw a flow chart to find the sum of the first 50 natural numbers.</a:t>
            </a:r>
          </a:p>
          <a:p>
            <a:pPr marL="385763" indent="-385763" algn="just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140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31836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Pseudo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38" y="953087"/>
            <a:ext cx="109728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Pseudo codes use in order to make it easier for the algorithm to be understood by the programmer when writing a program.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Series of instructions on pseudo codes write using the words in English language.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Selections and different iterations use various English statements to represent their structure.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However, those words are not related to any language.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AA755-6BE1-48CC-AC97-139A891A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61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31836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Data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166018"/>
            <a:ext cx="10972800" cy="4525963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</a:rPr>
              <a:t>Simple Data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Store simple value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>
                <a:solidFill>
                  <a:srgbClr val="0000FF"/>
                </a:solidFill>
              </a:rPr>
              <a:t>Name	</a:t>
            </a:r>
            <a:r>
              <a:rPr lang="en-US" sz="2400" dirty="0"/>
              <a:t>:	</a:t>
            </a:r>
            <a:r>
              <a:rPr lang="en-US" sz="2400" dirty="0">
                <a:solidFill>
                  <a:srgbClr val="00B050"/>
                </a:solidFill>
              </a:rPr>
              <a:t>string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</a:rPr>
              <a:t>Age</a:t>
            </a:r>
            <a:r>
              <a:rPr lang="en-US" sz="2400" dirty="0"/>
              <a:t>	:	</a:t>
            </a:r>
            <a:r>
              <a:rPr lang="en-US" sz="2400" dirty="0">
                <a:solidFill>
                  <a:srgbClr val="00B050"/>
                </a:solidFill>
              </a:rPr>
              <a:t>integer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</a:rPr>
              <a:t>Marks</a:t>
            </a:r>
            <a:r>
              <a:rPr lang="en-US" sz="2400" dirty="0"/>
              <a:t>	:	</a:t>
            </a:r>
            <a:r>
              <a:rPr lang="en-US" sz="2400" dirty="0">
                <a:solidFill>
                  <a:srgbClr val="00B050"/>
                </a:solidFill>
              </a:rPr>
              <a:t>real</a:t>
            </a:r>
          </a:p>
          <a:p>
            <a:pPr lvl="2"/>
            <a:endParaRPr lang="en-US" sz="2400" dirty="0"/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Complex Data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Store collection of value (same type / different type)</a:t>
            </a:r>
          </a:p>
          <a:p>
            <a:pPr lvl="2"/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ClassMarks(10)	:	array of integer</a:t>
            </a:r>
          </a:p>
        </p:txBody>
      </p:sp>
    </p:spTree>
    <p:extLst>
      <p:ext uri="{BB962C8B-B14F-4D97-AF65-F5344CB8AC3E}">
        <p14:creationId xmlns:p14="http://schemas.microsoft.com/office/powerpoint/2010/main" val="2425594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934" y="141152"/>
            <a:ext cx="7886700" cy="559667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Data usage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094991" y="944985"/>
            <a:ext cx="10459221" cy="519426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400" dirty="0">
                <a:solidFill>
                  <a:schemeClr val="tx1"/>
                </a:solidFill>
              </a:rPr>
              <a:t>Variables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Data item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Created to store any type of data values</a:t>
            </a:r>
          </a:p>
          <a:p>
            <a:pPr marL="445770" lvl="2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445770" lvl="2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Examples: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Price = 20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counter = counter + 1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message = “hello world”</a:t>
            </a:r>
          </a:p>
          <a:p>
            <a:pPr lvl="2"/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Constants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A variable where the value is not changed during program execution</a:t>
            </a:r>
          </a:p>
          <a:p>
            <a:pPr lvl="2"/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Pi : real;	value 3.142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24601" y="5279045"/>
            <a:ext cx="990599" cy="682197"/>
            <a:chOff x="7010400" y="3294036"/>
            <a:chExt cx="1023212" cy="1117723"/>
          </a:xfrm>
        </p:grpSpPr>
        <p:sp>
          <p:nvSpPr>
            <p:cNvPr id="7" name="TextBox 6"/>
            <p:cNvSpPr txBox="1"/>
            <p:nvPr/>
          </p:nvSpPr>
          <p:spPr>
            <a:xfrm>
              <a:off x="7010400" y="3352799"/>
              <a:ext cx="685803" cy="105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π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 </a:t>
              </a: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=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 </a:t>
              </a:r>
            </a:p>
          </p:txBody>
        </p:sp>
        <p:pic>
          <p:nvPicPr>
            <p:cNvPr id="2049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696201" y="3294036"/>
              <a:ext cx="337411" cy="72480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066822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6524"/>
            <a:ext cx="7886700" cy="60187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  <a:effectLst/>
              </a:rPr>
              <a:t>Pseudo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78887" y="1166018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Types use in pseudocode</a:t>
            </a:r>
          </a:p>
          <a:p>
            <a:r>
              <a:rPr lang="en-US" dirty="0">
                <a:solidFill>
                  <a:schemeClr val="tx1"/>
                </a:solidFill>
              </a:rPr>
              <a:t>Sequence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Selection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If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Case</a:t>
            </a:r>
          </a:p>
          <a:p>
            <a:r>
              <a:rPr lang="en-US" dirty="0">
                <a:solidFill>
                  <a:schemeClr val="tx1"/>
                </a:solidFill>
              </a:rPr>
              <a:t>Repetition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While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Repeat/Until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For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264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79ED-5425-4233-AC92-24EA2F2B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99" y="281832"/>
            <a:ext cx="7886700" cy="677411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A586-1EC7-44D1-999F-139019368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Begin,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Integer  mark1, mark 2,Total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Input mark 1, mark2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Total= mark 1+ mark 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Print Total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End.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9F71-7D88-49D4-A600-4949ECF7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130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865" y="244829"/>
            <a:ext cx="7886700" cy="591320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Pseudo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86265" y="1692931"/>
            <a:ext cx="10325686" cy="3472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Sequence </a:t>
            </a:r>
          </a:p>
          <a:p>
            <a:pPr marL="385763" indent="-385763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a pseudo code to accept Item name, Quantity and Unit price, thereafter calculate total price and display Item name and total price.</a:t>
            </a:r>
          </a:p>
          <a:p>
            <a:pPr marL="385763" indent="-385763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85763" indent="-385763">
              <a:buFont typeface="Wingdings 3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a pseudo code to accept student marks for two modules and then calculate total marks and average marks. Finally display average marks.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80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6524"/>
            <a:ext cx="7886700" cy="633523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Selection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66678"/>
            <a:ext cx="3554437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If Then statement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57175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IF mark &gt; 45 Then</a:t>
            </a:r>
          </a:p>
          <a:p>
            <a:pPr marL="257175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Display “Pass”</a:t>
            </a:r>
          </a:p>
          <a:p>
            <a:pPr marL="257175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Else</a:t>
            </a:r>
          </a:p>
          <a:p>
            <a:pPr marL="257175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Display “Fail”</a:t>
            </a:r>
          </a:p>
          <a:p>
            <a:pPr marL="257175" lvl="1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Endif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F3897-6EE8-465F-905C-322B9775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A418CF-9C96-4115-87C6-B05D23311996}"/>
              </a:ext>
            </a:extLst>
          </p:cNvPr>
          <p:cNvSpPr txBox="1">
            <a:spLocks/>
          </p:cNvSpPr>
          <p:nvPr/>
        </p:nvSpPr>
        <p:spPr>
          <a:xfrm>
            <a:off x="5969390" y="1752700"/>
            <a:ext cx="4384431" cy="4153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Begin,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integer mark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Input mark</a:t>
            </a:r>
          </a:p>
          <a:p>
            <a:pPr marL="257175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IF mark &gt; 45 Then</a:t>
            </a:r>
          </a:p>
          <a:p>
            <a:pPr marL="257175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Display “Pass”</a:t>
            </a:r>
          </a:p>
          <a:p>
            <a:pPr marL="257175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Else</a:t>
            </a:r>
          </a:p>
          <a:p>
            <a:pPr marL="257175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Display “Fail”</a:t>
            </a:r>
          </a:p>
          <a:p>
            <a:pPr marL="257175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Courier New" pitchFamily="49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Endif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4701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8388"/>
            <a:ext cx="7886700" cy="601870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Pseudo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85763" indent="-385763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a pseudo code to accept a number from the user. If it is above 100 display large number.</a:t>
            </a:r>
          </a:p>
          <a:p>
            <a:pPr marL="385763" indent="-385763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85763" indent="-385763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a pseudo code to input mark of the subject and display whether pass or fail. Pass mark of a subject is 40 or above.</a:t>
            </a:r>
          </a:p>
          <a:p>
            <a:pPr marL="385763" indent="-385763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85763" indent="-385763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a pseudo code to input a number and output whether it’s a even number or an odd number.</a:t>
            </a:r>
          </a:p>
        </p:txBody>
      </p:sp>
    </p:spTree>
    <p:extLst>
      <p:ext uri="{BB962C8B-B14F-4D97-AF65-F5344CB8AC3E}">
        <p14:creationId xmlns:p14="http://schemas.microsoft.com/office/powerpoint/2010/main" val="119321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181" y="344438"/>
            <a:ext cx="9580099" cy="644073"/>
          </a:xfrm>
        </p:spPr>
        <p:txBody>
          <a:bodyPr/>
          <a:lstStyle/>
          <a:p>
            <a:pPr algn="l"/>
            <a:r>
              <a:rPr lang="en-GB" sz="4000" b="1" dirty="0">
                <a:solidFill>
                  <a:srgbClr val="0070C0"/>
                </a:solidFill>
                <a:effectLst/>
              </a:rPr>
              <a:t>What is a computer program?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>
          <a:xfrm>
            <a:off x="661181" y="1635625"/>
            <a:ext cx="10142808" cy="3263504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  <a:latin typeface="+mn-lt"/>
              </a:rPr>
              <a:t>A computer program is just a set of instructions that tells a computer what to do.</a:t>
            </a:r>
          </a:p>
          <a:p>
            <a:pPr algn="just"/>
            <a:endParaRPr lang="en-GB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n-GB" dirty="0">
                <a:solidFill>
                  <a:schemeClr val="tx1"/>
                </a:solidFill>
                <a:latin typeface="+mn-lt"/>
              </a:rPr>
              <a:t>Computer programs are also called </a:t>
            </a:r>
            <a:r>
              <a:rPr lang="ja-JP" altLang="en-GB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GB" dirty="0">
                <a:solidFill>
                  <a:schemeClr val="tx1"/>
                </a:solidFill>
                <a:latin typeface="+mn-lt"/>
              </a:rPr>
              <a:t>Software</a:t>
            </a:r>
            <a:r>
              <a:rPr lang="ja-JP" altLang="en-GB" dirty="0">
                <a:solidFill>
                  <a:schemeClr val="tx1"/>
                </a:solidFill>
                <a:latin typeface="+mn-lt"/>
              </a:rPr>
              <a:t>”</a:t>
            </a:r>
            <a:endParaRPr lang="en-GB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85EC1-C4A3-4BCE-AF9F-B37503C6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135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0DE7-B040-475C-961A-2EAFFF1D6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4. Write a pseudocode  for input age. If age is greater than or equal to 25 print “Adult”. Otherwise print “Younger”.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5. Write a pseudocode to input a number and to display whether the number is positive or negative.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A1AC3-F941-4BCA-8794-D50357DF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CD6F07-06EF-4FB9-847E-FDA96132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8388"/>
            <a:ext cx="7886700" cy="601870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Pseudo Code</a:t>
            </a:r>
          </a:p>
        </p:txBody>
      </p:sp>
    </p:spTree>
    <p:extLst>
      <p:ext uri="{BB962C8B-B14F-4D97-AF65-F5344CB8AC3E}">
        <p14:creationId xmlns:p14="http://schemas.microsoft.com/office/powerpoint/2010/main" val="1798165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F145-D5A0-4AD1-8AC4-040177E8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136" y="230764"/>
            <a:ext cx="7886700" cy="697707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Repetition in Pseudocodes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410F-F0E4-4C12-BAB7-4FD3EF05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435" y="1731763"/>
            <a:ext cx="8010377" cy="4514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Begin,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Integer Count, Total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Count= 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Total =0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While Count&lt;=10  Do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Total= Total + Count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Count= Count +1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End Do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Print Total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End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918CF-2157-45E9-8EC9-AB97EB59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8349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887" y="244829"/>
            <a:ext cx="7886700" cy="57021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Repetitive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656" y="1368340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Repeat set of instructions a fixed number of times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57175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For Count = 1 to 10</a:t>
            </a:r>
          </a:p>
          <a:p>
            <a:pPr marL="257175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Input 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endParaRPr lang="en-US" sz="2400" dirty="0">
              <a:solidFill>
                <a:schemeClr val="tx1"/>
              </a:solidFill>
            </a:endParaRPr>
          </a:p>
          <a:p>
            <a:pPr marL="257175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Total = Total + </a:t>
            </a:r>
            <a:r>
              <a:rPr lang="en-US" sz="2400" dirty="0" err="1">
                <a:solidFill>
                  <a:schemeClr val="tx1"/>
                </a:solidFill>
              </a:rPr>
              <a:t>num</a:t>
            </a:r>
            <a:endParaRPr lang="en-US" sz="2400" dirty="0">
              <a:solidFill>
                <a:schemeClr val="tx1"/>
              </a:solidFill>
            </a:endParaRPr>
          </a:p>
          <a:p>
            <a:pPr marL="257175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Next Count</a:t>
            </a:r>
          </a:p>
          <a:p>
            <a:pPr marL="257175" lvl="1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257175" lvl="1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257175" lvl="1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D7FBF-CF9E-4D49-BB21-1F4FB34B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6580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6524"/>
            <a:ext cx="10972800" cy="661182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926689" y="797706"/>
            <a:ext cx="2400300" cy="29161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a=0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WHILE a&lt;10 DO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	PRINT a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	a=a+1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END DO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a=1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REPEAT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	PRINT a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	a=a+1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UNTILL a&lt;10</a:t>
            </a: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6078269" y="1279281"/>
            <a:ext cx="3143250" cy="18578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05740" marR="0" lvl="0" indent="-20574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6076B4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 </a:t>
            </a:r>
          </a:p>
          <a:p>
            <a:pPr marL="205740" marR="0" lvl="0" indent="-20574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6076B4"/>
              </a:buClr>
              <a:buSzPct val="76000"/>
              <a:buFontTx/>
              <a:buNone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FOR a=1 TO 10 DO</a:t>
            </a:r>
          </a:p>
          <a:p>
            <a:pPr marL="205740" marR="0" lvl="0" indent="-20574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6076B4"/>
              </a:buClr>
              <a:buSzPct val="76000"/>
              <a:buFontTx/>
              <a:buNone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	PRINT a</a:t>
            </a:r>
          </a:p>
          <a:p>
            <a:pPr marL="205740" marR="0" lvl="0" indent="-20574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6076B4"/>
              </a:buClr>
              <a:buSzPct val="76000"/>
              <a:buFontTx/>
              <a:buNone/>
              <a:tabLst/>
              <a:defRPr/>
            </a:pPr>
            <a:r>
              <a:rPr kumimoji="0" lang="en-US" sz="19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rPr>
              <a:t>END DO</a:t>
            </a:r>
          </a:p>
        </p:txBody>
      </p:sp>
    </p:spTree>
    <p:extLst>
      <p:ext uri="{BB962C8B-B14F-4D97-AF65-F5344CB8AC3E}">
        <p14:creationId xmlns:p14="http://schemas.microsoft.com/office/powerpoint/2010/main" val="709118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887" y="126925"/>
            <a:ext cx="10972800" cy="604911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Pseudo Code – Additional Exercises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85763" indent="-385763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a pseudo code to output your name 5 times.</a:t>
            </a:r>
          </a:p>
          <a:p>
            <a:pPr marL="385763" indent="-385763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85763" indent="-385763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a pseudo code to input 20 numbers and to output the total and the average.</a:t>
            </a:r>
          </a:p>
          <a:p>
            <a:pPr marL="385763" indent="-385763">
              <a:buFont typeface="Wingdings 3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85763" indent="-385763">
              <a:buFont typeface="Wingdings 3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a pseudo code to output all the even numbers between 1 – 100.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385763" indent="-385763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136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880F-BD87-4F62-9F26-ED61BCEE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3183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  <a:effectLst/>
              </a:rPr>
              <a:t>Relationship between algorithm and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AF636-1E1E-4638-ACF2-CE1FEEA3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algorithm is the process. Code is the implementation.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Algorithm is code “independent”.  No programming languages are used in algorithms.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Algorithm is converted to codes.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FE9E-82AC-48F0-9C4C-64EBDEF5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2583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0D152C4-B6C4-46F9-9067-18488296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7" y="319583"/>
            <a:ext cx="10670687" cy="67806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4000" b="1" dirty="0">
                <a:solidFill>
                  <a:srgbClr val="0070C0"/>
                </a:solidFill>
                <a:effectLst/>
              </a:rPr>
              <a:t>How does a Computer Program Works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05DBD6C-6AC9-4F32-9F3B-8831A958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425" y="1311970"/>
            <a:ext cx="10004051" cy="242887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Programs are executed by the CPU. Since the CPU can only understand machine code programs need to be converted into machine code.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chemeClr val="tx1"/>
                </a:solidFill>
              </a:rPr>
              <a:t>Following software tools convert high level programming code into machine code,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Assemblers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Compilers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Interpreters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A0FD90-E1A6-4878-8647-B11C4DCA8BEB}"/>
              </a:ext>
            </a:extLst>
          </p:cNvPr>
          <p:cNvGrpSpPr>
            <a:grpSpLocks/>
          </p:cNvGrpSpPr>
          <p:nvPr/>
        </p:nvGrpSpPr>
        <p:grpSpPr bwMode="auto">
          <a:xfrm>
            <a:off x="3400426" y="4744641"/>
            <a:ext cx="5389960" cy="800100"/>
            <a:chOff x="685800" y="4800600"/>
            <a:chExt cx="7186612" cy="10668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F7EAF5B-BB97-4325-BC8E-1B8190D9E8BC}"/>
                </a:ext>
              </a:extLst>
            </p:cNvPr>
            <p:cNvSpPr/>
            <p:nvPr/>
          </p:nvSpPr>
          <p:spPr>
            <a:xfrm>
              <a:off x="3452813" y="4800600"/>
              <a:ext cx="1752600" cy="106680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Translator Program</a:t>
              </a: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032D626E-9A9A-4884-B487-01071E93CA73}"/>
                </a:ext>
              </a:extLst>
            </p:cNvPr>
            <p:cNvSpPr/>
            <p:nvPr/>
          </p:nvSpPr>
          <p:spPr>
            <a:xfrm>
              <a:off x="685800" y="4800600"/>
              <a:ext cx="1676400" cy="10668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Source Program</a:t>
              </a: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38F66E8-0B21-4397-8F60-87E51FC29D25}"/>
                </a:ext>
              </a:extLst>
            </p:cNvPr>
            <p:cNvSpPr/>
            <p:nvPr/>
          </p:nvSpPr>
          <p:spPr>
            <a:xfrm>
              <a:off x="6196012" y="4800600"/>
              <a:ext cx="1676400" cy="10668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3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alatino Linotype"/>
                  <a:ea typeface="+mn-ea"/>
                  <a:cs typeface="+mn-cs"/>
                </a:rPr>
                <a:t>Object Code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21DB5391-3C68-4A86-9067-BA7324268869}"/>
                </a:ext>
              </a:extLst>
            </p:cNvPr>
            <p:cNvSpPr/>
            <p:nvPr/>
          </p:nvSpPr>
          <p:spPr>
            <a:xfrm>
              <a:off x="2462213" y="5219700"/>
              <a:ext cx="838200" cy="228600"/>
            </a:xfrm>
            <a:prstGeom prst="rightArrow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endParaRP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D47A176A-41D3-4638-81EA-DDAA433B8C1E}"/>
                </a:ext>
              </a:extLst>
            </p:cNvPr>
            <p:cNvSpPr/>
            <p:nvPr/>
          </p:nvSpPr>
          <p:spPr>
            <a:xfrm>
              <a:off x="5357812" y="5219700"/>
              <a:ext cx="838200" cy="228600"/>
            </a:xfrm>
            <a:prstGeom prst="rightArrow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endParaRPr>
            </a:p>
          </p:txBody>
        </p:sp>
      </p:grpSp>
      <p:sp>
        <p:nvSpPr>
          <p:cNvPr id="17413" name="Slide Number Placeholder 1">
            <a:extLst>
              <a:ext uri="{FF2B5EF4-FFF2-40B4-BE49-F238E27FC236}">
                <a16:creationId xmlns:a16="http://schemas.microsoft.com/office/drawing/2014/main" id="{BA2F4EB7-841C-473B-B0BE-A7DEC1B4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D6F3B6-BE54-407D-9C5B-B6F230DD49B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02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75C01660-6A21-452C-9E35-C51891831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722" y="1268896"/>
            <a:ext cx="10460650" cy="462546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GB" altLang="en-US" sz="3100" dirty="0">
                <a:solidFill>
                  <a:schemeClr val="tx1"/>
                </a:solidFill>
              </a:rPr>
              <a:t>Assemblers</a:t>
            </a:r>
          </a:p>
          <a:p>
            <a:pPr lvl="1" algn="just"/>
            <a:r>
              <a:rPr lang="en-GB" altLang="en-US" sz="3100" dirty="0">
                <a:solidFill>
                  <a:schemeClr val="tx1"/>
                </a:solidFill>
              </a:rPr>
              <a:t>Translate statement from assembly language to machine language</a:t>
            </a:r>
          </a:p>
          <a:p>
            <a:pPr lvl="1" algn="just"/>
            <a:r>
              <a:rPr lang="en-GB" altLang="en-US" sz="3100" dirty="0">
                <a:solidFill>
                  <a:schemeClr val="tx1"/>
                </a:solidFill>
              </a:rPr>
              <a:t>Generally use table look-up techniques</a:t>
            </a:r>
          </a:p>
          <a:p>
            <a:pPr lvl="1" algn="just"/>
            <a:endParaRPr lang="en-GB" altLang="en-US" sz="3100" dirty="0">
              <a:solidFill>
                <a:schemeClr val="tx1"/>
              </a:solidFill>
            </a:endParaRPr>
          </a:p>
          <a:p>
            <a:pPr algn="just"/>
            <a:r>
              <a:rPr lang="en-GB" altLang="en-US" sz="3100" dirty="0">
                <a:solidFill>
                  <a:schemeClr val="tx1"/>
                </a:solidFill>
              </a:rPr>
              <a:t>Interpreter</a:t>
            </a:r>
          </a:p>
          <a:p>
            <a:pPr lvl="1" algn="just"/>
            <a:r>
              <a:rPr lang="en-GB" altLang="en-US" sz="3100" dirty="0">
                <a:solidFill>
                  <a:schemeClr val="tx1"/>
                </a:solidFill>
              </a:rPr>
              <a:t>An Interpreter converts your program to machine code one instruction at a time.</a:t>
            </a:r>
          </a:p>
          <a:p>
            <a:pPr lvl="1" algn="just"/>
            <a:endParaRPr lang="en-GB" altLang="en-US" sz="3100" dirty="0">
              <a:solidFill>
                <a:schemeClr val="tx1"/>
              </a:solidFill>
            </a:endParaRPr>
          </a:p>
          <a:p>
            <a:pPr algn="just"/>
            <a:r>
              <a:rPr lang="en-GB" altLang="en-US" sz="3100" dirty="0">
                <a:solidFill>
                  <a:schemeClr val="tx1"/>
                </a:solidFill>
              </a:rPr>
              <a:t>Compiler</a:t>
            </a:r>
          </a:p>
          <a:p>
            <a:pPr lvl="1" algn="just"/>
            <a:r>
              <a:rPr lang="en-GB" altLang="en-US" sz="3100" dirty="0">
                <a:solidFill>
                  <a:schemeClr val="tx1"/>
                </a:solidFill>
              </a:rPr>
              <a:t>A compiler converts your entire program to machine code at one go . After compilation you have an executable file(Object code) in machine code.</a:t>
            </a:r>
          </a:p>
          <a:p>
            <a:pPr lvl="2" algn="just"/>
            <a:r>
              <a:rPr lang="en-GB" altLang="en-US" sz="3100" dirty="0">
                <a:solidFill>
                  <a:schemeClr val="tx1"/>
                </a:solidFill>
              </a:rPr>
              <a:t>e.g. an EXE file</a:t>
            </a:r>
          </a:p>
          <a:p>
            <a:pPr lvl="2" algn="just"/>
            <a:endParaRPr lang="en-GB" altLang="en-US" sz="3100" dirty="0">
              <a:solidFill>
                <a:schemeClr val="tx1"/>
              </a:solidFill>
            </a:endParaRPr>
          </a:p>
          <a:p>
            <a:pPr lvl="2" algn="just"/>
            <a:r>
              <a:rPr lang="en-US" sz="3100" dirty="0">
                <a:solidFill>
                  <a:schemeClr val="tx1"/>
                </a:solidFill>
              </a:rPr>
              <a:t>linker is a computer program that takes one or more object files generated by a compiler and combines them into one, executable program.</a:t>
            </a:r>
          </a:p>
          <a:p>
            <a:pPr lvl="1" algn="just"/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18435" name="Slide Number Placeholder 1">
            <a:extLst>
              <a:ext uri="{FF2B5EF4-FFF2-40B4-BE49-F238E27FC236}">
                <a16:creationId xmlns:a16="http://schemas.microsoft.com/office/drawing/2014/main" id="{2AD8BB45-436F-44FF-9420-8BE1FACA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3D6BA1-1914-4016-98AD-DECC0E23C1E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F9A86625-C099-4134-B6D2-4593764A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7" y="267799"/>
            <a:ext cx="8265355" cy="596484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4000" b="1" dirty="0">
                <a:solidFill>
                  <a:srgbClr val="0070C0"/>
                </a:solidFill>
                <a:effectLst/>
              </a:rPr>
              <a:t>Software Tools for Conversion</a:t>
            </a:r>
          </a:p>
        </p:txBody>
      </p:sp>
    </p:spTree>
    <p:extLst>
      <p:ext uri="{BB962C8B-B14F-4D97-AF65-F5344CB8AC3E}">
        <p14:creationId xmlns:p14="http://schemas.microsoft.com/office/powerpoint/2010/main" val="4260679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B68B-FC44-4D07-8679-31F0A8DA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38" y="1927274"/>
            <a:ext cx="10972800" cy="16002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D696-F2D1-4C56-A240-A526B437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2" indent="0" algn="just">
              <a:buNone/>
            </a:pPr>
            <a:endParaRPr lang="en-GB" alt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BD9C-D031-41A8-8AFB-6997738B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9981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667000"/>
            <a:ext cx="8229600" cy="1143000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091A-D2EA-4076-AB7A-D1EDE1882C9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8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922" y="174338"/>
            <a:ext cx="10100603" cy="654624"/>
          </a:xfrm>
        </p:spPr>
        <p:txBody>
          <a:bodyPr/>
          <a:lstStyle/>
          <a:p>
            <a:pPr algn="l"/>
            <a:r>
              <a:rPr lang="en-GB" sz="4000" b="1" dirty="0">
                <a:solidFill>
                  <a:srgbClr val="0070C0"/>
                </a:solidFill>
                <a:effectLst/>
              </a:rPr>
              <a:t>Examples of Computer Programs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1045698" y="1136221"/>
            <a:ext cx="10100603" cy="514627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GB" sz="2800" dirty="0">
                <a:solidFill>
                  <a:schemeClr val="tx1"/>
                </a:solidFill>
                <a:latin typeface="+mn-lt"/>
              </a:rPr>
              <a:t>Operating Systems - Windows XP, Windows Vista, Linux, Mac OS X, etc</a:t>
            </a:r>
          </a:p>
          <a:p>
            <a:pPr algn="just">
              <a:lnSpc>
                <a:spcPct val="90000"/>
              </a:lnSpc>
            </a:pPr>
            <a:endParaRPr lang="en-GB" sz="2800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90000"/>
              </a:lnSpc>
            </a:pPr>
            <a:r>
              <a:rPr lang="en-GB" sz="2800" dirty="0">
                <a:solidFill>
                  <a:schemeClr val="tx1"/>
                </a:solidFill>
                <a:latin typeface="+mn-lt"/>
              </a:rPr>
              <a:t>Microsoft Office – Word, Excel, PowerPoint, Access</a:t>
            </a:r>
          </a:p>
          <a:p>
            <a:pPr algn="just">
              <a:lnSpc>
                <a:spcPct val="90000"/>
              </a:lnSpc>
            </a:pPr>
            <a:endParaRPr lang="en-GB" sz="2800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90000"/>
              </a:lnSpc>
            </a:pPr>
            <a:r>
              <a:rPr lang="en-GB" sz="2800" dirty="0">
                <a:solidFill>
                  <a:schemeClr val="tx1"/>
                </a:solidFill>
                <a:latin typeface="+mn-lt"/>
              </a:rPr>
              <a:t>Email</a:t>
            </a:r>
          </a:p>
          <a:p>
            <a:pPr algn="just">
              <a:lnSpc>
                <a:spcPct val="90000"/>
              </a:lnSpc>
            </a:pPr>
            <a:endParaRPr lang="en-GB" sz="2800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90000"/>
              </a:lnSpc>
            </a:pPr>
            <a:r>
              <a:rPr lang="en-GB" sz="2800" dirty="0">
                <a:solidFill>
                  <a:schemeClr val="tx1"/>
                </a:solidFill>
                <a:latin typeface="+mn-lt"/>
              </a:rPr>
              <a:t>Web browsers – Internet Explorer, Netscape, Opera, Chrome</a:t>
            </a:r>
          </a:p>
          <a:p>
            <a:pPr algn="just">
              <a:lnSpc>
                <a:spcPct val="90000"/>
              </a:lnSpc>
            </a:pPr>
            <a:endParaRPr lang="en-GB" sz="2800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90000"/>
              </a:lnSpc>
            </a:pPr>
            <a:r>
              <a:rPr lang="en-GB" sz="2800" dirty="0">
                <a:solidFill>
                  <a:schemeClr val="tx1"/>
                </a:solidFill>
                <a:latin typeface="+mn-lt"/>
              </a:rPr>
              <a:t>Search Engines – Google</a:t>
            </a:r>
          </a:p>
          <a:p>
            <a:pPr algn="just">
              <a:lnSpc>
                <a:spcPct val="90000"/>
              </a:lnSpc>
            </a:pPr>
            <a:endParaRPr lang="en-GB" sz="2800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90000"/>
              </a:lnSpc>
            </a:pPr>
            <a:r>
              <a:rPr lang="en-GB" sz="2800" dirty="0">
                <a:solidFill>
                  <a:schemeClr val="tx1"/>
                </a:solidFill>
                <a:latin typeface="+mn-lt"/>
              </a:rPr>
              <a:t>Computer Games </a:t>
            </a:r>
          </a:p>
          <a:p>
            <a:pPr algn="just">
              <a:lnSpc>
                <a:spcPct val="90000"/>
              </a:lnSpc>
            </a:pPr>
            <a:endParaRPr lang="en-GB" sz="2800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90000"/>
              </a:lnSpc>
            </a:pPr>
            <a:r>
              <a:rPr lang="en-GB" sz="2800" dirty="0">
                <a:solidFill>
                  <a:schemeClr val="tx1"/>
                </a:solidFill>
                <a:latin typeface="+mn-lt"/>
              </a:rPr>
              <a:t>All are programs which have been written to manipulate Computers to perform given tasks </a:t>
            </a:r>
          </a:p>
          <a:p>
            <a:pPr algn="just">
              <a:lnSpc>
                <a:spcPct val="90000"/>
              </a:lnSpc>
            </a:pPr>
            <a:endParaRPr lang="en-GB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010BB-4196-4D34-8496-87EB5DCB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11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667000" y="857250"/>
            <a:ext cx="68580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770" tIns="33210" rIns="67770" bIns="3321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GB" sz="3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667000" y="1828800"/>
            <a:ext cx="68580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770" tIns="33210" rIns="67770" bIns="33210"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003366"/>
              </a:buClr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903121" y="2682478"/>
            <a:ext cx="3098007" cy="804863"/>
            <a:chOff x="2718" y="1533"/>
            <a:chExt cx="2602" cy="676"/>
          </a:xfrm>
        </p:grpSpPr>
        <p:sp>
          <p:nvSpPr>
            <p:cNvPr id="28679" name="AutoShape 7"/>
            <p:cNvSpPr>
              <a:spLocks noChangeArrowheads="1"/>
            </p:cNvSpPr>
            <p:nvPr/>
          </p:nvSpPr>
          <p:spPr bwMode="auto">
            <a:xfrm>
              <a:off x="4520" y="1776"/>
              <a:ext cx="664" cy="191"/>
            </a:xfrm>
            <a:prstGeom prst="rightArrow">
              <a:avLst>
                <a:gd name="adj1" fmla="val 50000"/>
                <a:gd name="adj2" fmla="val 86911"/>
              </a:avLst>
            </a:prstGeom>
            <a:solidFill>
              <a:schemeClr val="accent4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endParaRP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451" y="1584"/>
              <a:ext cx="1107" cy="623"/>
            </a:xfrm>
            <a:prstGeom prst="rect">
              <a:avLst/>
            </a:prstGeom>
            <a:solidFill>
              <a:srgbClr val="CC8356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endParaRP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3687" y="1754"/>
              <a:ext cx="640" cy="234"/>
            </a:xfrm>
            <a:prstGeom prst="rect">
              <a:avLst/>
            </a:prstGeom>
            <a:solidFill>
              <a:srgbClr val="CC835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125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685800" algn="l"/>
                  <a:tab pos="1371600" algn="l"/>
                  <a:tab pos="2057400" algn="l"/>
                  <a:tab pos="2743200" algn="l"/>
                  <a:tab pos="3429000" algn="l"/>
                  <a:tab pos="4114800" algn="l"/>
                  <a:tab pos="4800600" algn="l"/>
                  <a:tab pos="5486400" algn="l"/>
                  <a:tab pos="6172200" algn="l"/>
                  <a:tab pos="6858000" algn="l"/>
                  <a:tab pos="7543800" algn="l"/>
                </a:tabLst>
                <a:defRPr/>
              </a:pPr>
              <a:r>
                <a:rPr kumimoji="0" lang="en-GB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Process</a:t>
              </a:r>
            </a:p>
          </p:txBody>
        </p:sp>
        <p:sp>
          <p:nvSpPr>
            <p:cNvPr id="28682" name="AutoShape 10"/>
            <p:cNvSpPr>
              <a:spLocks noChangeArrowheads="1"/>
            </p:cNvSpPr>
            <p:nvPr/>
          </p:nvSpPr>
          <p:spPr bwMode="auto">
            <a:xfrm>
              <a:off x="2786" y="1776"/>
              <a:ext cx="664" cy="191"/>
            </a:xfrm>
            <a:prstGeom prst="rightArrow">
              <a:avLst>
                <a:gd name="adj1" fmla="val 50000"/>
                <a:gd name="adj2" fmla="val 86911"/>
              </a:avLst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  <a:ea typeface="+mn-ea"/>
                <a:cs typeface="+mn-cs"/>
              </a:endParaRPr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2718" y="1533"/>
              <a:ext cx="54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125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Input</a:t>
              </a:r>
            </a:p>
          </p:txBody>
        </p:sp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4624" y="1917"/>
              <a:ext cx="69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125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Output</a:t>
              </a:r>
            </a:p>
          </p:txBody>
        </p:sp>
        <p:sp>
          <p:nvSpPr>
            <p:cNvPr id="28685" name="Text Box 13"/>
            <p:cNvSpPr txBox="1">
              <a:spLocks noChangeArrowheads="1"/>
            </p:cNvSpPr>
            <p:nvPr/>
          </p:nvSpPr>
          <p:spPr bwMode="auto">
            <a:xfrm>
              <a:off x="2887" y="1793"/>
              <a:ext cx="284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469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</a:t>
              </a:r>
            </a:p>
          </p:txBody>
        </p:sp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>
              <a:off x="4621" y="1793"/>
              <a:ext cx="284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WenQuanYi Micro Hei" charset="0"/>
                  <a:cs typeface="WenQuanYi Micro Hei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469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sz="7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Data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1085851"/>
            <a:ext cx="10016197" cy="627461"/>
          </a:xfrm>
        </p:spPr>
        <p:txBody>
          <a:bodyPr>
            <a:noAutofit/>
          </a:bodyPr>
          <a:lstStyle/>
          <a:p>
            <a:pPr algn="l"/>
            <a:br>
              <a:rPr lang="en-GB" b="1" dirty="0">
                <a:solidFill>
                  <a:srgbClr val="0070C0"/>
                </a:solidFill>
                <a:effectLst/>
              </a:rPr>
            </a:br>
            <a:endParaRPr lang="en-US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34718" y="1480542"/>
            <a:ext cx="9297405" cy="4118399"/>
          </a:xfrm>
        </p:spPr>
        <p:txBody>
          <a:bodyPr>
            <a:normAutofit/>
          </a:bodyPr>
          <a:lstStyle/>
          <a:p>
            <a:pPr>
              <a:lnSpc>
                <a:spcPct val="87000"/>
              </a:lnSpc>
              <a:spcBef>
                <a:spcPts val="326"/>
              </a:spcBef>
              <a:tabLst>
                <a:tab pos="0" algn="l"/>
                <a:tab pos="661729" algn="l"/>
                <a:tab pos="1323457" algn="l"/>
                <a:tab pos="1985186" algn="l"/>
                <a:tab pos="2646914" algn="l"/>
                <a:tab pos="3308642" algn="l"/>
                <a:tab pos="3970370" algn="l"/>
                <a:tab pos="4632099" algn="l"/>
                <a:tab pos="5293827" algn="l"/>
                <a:tab pos="5955556" algn="l"/>
                <a:tab pos="6617285" algn="l"/>
                <a:tab pos="7279013" algn="l"/>
              </a:tabLst>
            </a:pPr>
            <a:endParaRPr lang="en-GB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87000"/>
              </a:lnSpc>
              <a:spcBef>
                <a:spcPts val="326"/>
              </a:spcBef>
              <a:tabLst>
                <a:tab pos="0" algn="l"/>
                <a:tab pos="661729" algn="l"/>
                <a:tab pos="1323457" algn="l"/>
                <a:tab pos="1985186" algn="l"/>
                <a:tab pos="2646914" algn="l"/>
                <a:tab pos="3308642" algn="l"/>
                <a:tab pos="3970370" algn="l"/>
                <a:tab pos="4632099" algn="l"/>
                <a:tab pos="5293827" algn="l"/>
                <a:tab pos="5955556" algn="l"/>
                <a:tab pos="6617285" algn="l"/>
                <a:tab pos="7279013" algn="l"/>
              </a:tabLst>
            </a:pPr>
            <a:r>
              <a:rPr lang="en-GB" dirty="0">
                <a:solidFill>
                  <a:schemeClr val="tx1"/>
                </a:solidFill>
                <a:latin typeface="+mn-lt"/>
              </a:rPr>
              <a:t>All most all programs contains following three steps:</a:t>
            </a:r>
            <a:br>
              <a:rPr lang="en-GB" dirty="0">
                <a:solidFill>
                  <a:schemeClr val="tx1"/>
                </a:solidFill>
                <a:latin typeface="+mn-lt"/>
              </a:rPr>
            </a:br>
            <a:br>
              <a:rPr lang="en-GB" dirty="0">
                <a:solidFill>
                  <a:schemeClr val="tx1"/>
                </a:solidFill>
                <a:latin typeface="+mn-lt"/>
              </a:rPr>
            </a:br>
            <a:r>
              <a:rPr lang="en-GB" dirty="0">
                <a:solidFill>
                  <a:schemeClr val="tx1"/>
                </a:solidFill>
                <a:latin typeface="+mn-lt"/>
              </a:rPr>
              <a:t>	Input data</a:t>
            </a:r>
            <a:br>
              <a:rPr lang="en-GB" dirty="0">
                <a:solidFill>
                  <a:schemeClr val="tx1"/>
                </a:solidFill>
                <a:latin typeface="+mn-lt"/>
              </a:rPr>
            </a:br>
            <a:br>
              <a:rPr lang="en-GB" dirty="0">
                <a:solidFill>
                  <a:schemeClr val="tx1"/>
                </a:solidFill>
                <a:latin typeface="+mn-lt"/>
              </a:rPr>
            </a:br>
            <a:r>
              <a:rPr lang="en-GB" dirty="0">
                <a:solidFill>
                  <a:schemeClr val="tx1"/>
                </a:solidFill>
                <a:latin typeface="+mn-lt"/>
              </a:rPr>
              <a:t>	Process data</a:t>
            </a:r>
            <a:br>
              <a:rPr lang="en-GB" dirty="0">
                <a:solidFill>
                  <a:schemeClr val="tx1"/>
                </a:solidFill>
                <a:latin typeface="+mn-lt"/>
              </a:rPr>
            </a:br>
            <a:br>
              <a:rPr lang="en-GB" dirty="0">
                <a:solidFill>
                  <a:schemeClr val="tx1"/>
                </a:solidFill>
                <a:latin typeface="+mn-lt"/>
              </a:rPr>
            </a:br>
            <a:r>
              <a:rPr lang="en-GB" dirty="0">
                <a:solidFill>
                  <a:schemeClr val="tx1"/>
                </a:solidFill>
                <a:latin typeface="+mn-lt"/>
              </a:rPr>
              <a:t>	Output result</a:t>
            </a:r>
          </a:p>
          <a:p>
            <a:pPr>
              <a:lnSpc>
                <a:spcPct val="87000"/>
              </a:lnSpc>
              <a:spcBef>
                <a:spcPts val="326"/>
              </a:spcBef>
              <a:tabLst>
                <a:tab pos="0" algn="l"/>
                <a:tab pos="661729" algn="l"/>
                <a:tab pos="1323457" algn="l"/>
                <a:tab pos="1985186" algn="l"/>
                <a:tab pos="2646914" algn="l"/>
                <a:tab pos="3308642" algn="l"/>
                <a:tab pos="3970370" algn="l"/>
                <a:tab pos="4632099" algn="l"/>
                <a:tab pos="5293827" algn="l"/>
                <a:tab pos="5955556" algn="l"/>
                <a:tab pos="6617285" algn="l"/>
                <a:tab pos="7279013" algn="l"/>
              </a:tabLst>
            </a:pPr>
            <a:endParaRPr lang="en-GB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87000"/>
              </a:lnSpc>
              <a:spcBef>
                <a:spcPts val="326"/>
              </a:spcBef>
              <a:tabLst>
                <a:tab pos="0" algn="l"/>
                <a:tab pos="661729" algn="l"/>
                <a:tab pos="1323457" algn="l"/>
                <a:tab pos="1985186" algn="l"/>
                <a:tab pos="2646914" algn="l"/>
                <a:tab pos="3308642" algn="l"/>
                <a:tab pos="3970370" algn="l"/>
                <a:tab pos="4632099" algn="l"/>
                <a:tab pos="5293827" algn="l"/>
                <a:tab pos="5955556" algn="l"/>
                <a:tab pos="6617285" algn="l"/>
                <a:tab pos="7279013" algn="l"/>
              </a:tabLst>
            </a:pPr>
            <a:endParaRPr lang="en-GB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87000"/>
              </a:lnSpc>
              <a:spcBef>
                <a:spcPts val="326"/>
              </a:spcBef>
              <a:tabLst>
                <a:tab pos="0" algn="l"/>
                <a:tab pos="661729" algn="l"/>
                <a:tab pos="1323457" algn="l"/>
                <a:tab pos="1985186" algn="l"/>
                <a:tab pos="2646914" algn="l"/>
                <a:tab pos="3308642" algn="l"/>
                <a:tab pos="3970370" algn="l"/>
                <a:tab pos="4632099" algn="l"/>
                <a:tab pos="5293827" algn="l"/>
                <a:tab pos="5955556" algn="l"/>
                <a:tab pos="6617285" algn="l"/>
                <a:tab pos="7279013" algn="l"/>
              </a:tabLst>
            </a:pPr>
            <a:r>
              <a:rPr lang="en-GB" dirty="0">
                <a:solidFill>
                  <a:schemeClr val="tx1"/>
                </a:solidFill>
                <a:latin typeface="+mn-lt"/>
              </a:rPr>
              <a:t>This can be defined as a basic design / solution to all problems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87000"/>
              </a:lnSpc>
              <a:spcBef>
                <a:spcPts val="326"/>
              </a:spcBef>
              <a:tabLst>
                <a:tab pos="0" algn="l"/>
                <a:tab pos="661729" algn="l"/>
                <a:tab pos="1323457" algn="l"/>
                <a:tab pos="1985186" algn="l"/>
                <a:tab pos="2646914" algn="l"/>
                <a:tab pos="3308642" algn="l"/>
                <a:tab pos="3970370" algn="l"/>
                <a:tab pos="4632099" algn="l"/>
                <a:tab pos="5293827" algn="l"/>
                <a:tab pos="5955556" algn="l"/>
                <a:tab pos="6617285" algn="l"/>
                <a:tab pos="7279013" algn="l"/>
              </a:tabLst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indent="0">
              <a:spcBef>
                <a:spcPts val="525"/>
              </a:spcBef>
              <a:buClr>
                <a:srgbClr val="003366"/>
              </a:buClr>
            </a:pPr>
            <a:endParaRPr lang="en-GB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8A6A-3CAB-4BC0-AB24-6D8FF4C6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533836-3486-4CDA-A421-36C0EE8BA2E2}"/>
              </a:ext>
            </a:extLst>
          </p:cNvPr>
          <p:cNvSpPr/>
          <p:nvPr/>
        </p:nvSpPr>
        <p:spPr>
          <a:xfrm>
            <a:off x="745152" y="294026"/>
            <a:ext cx="97872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Output Data Processing Model of Programs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32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667000" y="857250"/>
            <a:ext cx="68580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GB" sz="3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667000" y="1543050"/>
            <a:ext cx="68580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9pPr>
          </a:lstStyle>
          <a:p>
            <a:pPr marL="341313" marR="0" lvl="0" indent="-341313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buClr>
                <a:srgbClr val="003366"/>
              </a:buClr>
              <a:buFont typeface="Arial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Programming is the preparation of a sequence of instructions (a program) for a given problem (algorithm) that details exactly how a computer must proceed to solve a problem.</a:t>
            </a:r>
          </a:p>
          <a:p>
            <a:pPr algn="just">
              <a:spcBef>
                <a:spcPts val="600"/>
              </a:spcBef>
              <a:buClr>
                <a:srgbClr val="003366"/>
              </a:buClr>
              <a:buFont typeface="Arial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lvl="1" algn="just">
              <a:spcBef>
                <a:spcPts val="450"/>
              </a:spcBef>
              <a:buFont typeface="Arial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Computers require instructions to understand the way to solve problems</a:t>
            </a:r>
          </a:p>
          <a:p>
            <a:pPr lvl="1" algn="just">
              <a:spcBef>
                <a:spcPts val="450"/>
              </a:spcBef>
              <a:buFont typeface="Arial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A program is defined as a complete set of instructions.</a:t>
            </a:r>
          </a:p>
          <a:p>
            <a:pPr lvl="1" algn="just">
              <a:spcBef>
                <a:spcPts val="450"/>
              </a:spcBef>
              <a:buFont typeface="Arial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Programming is writing a program from a specification using suitable algorithms.</a:t>
            </a:r>
          </a:p>
          <a:p>
            <a:pPr marL="342900" lvl="1" indent="0" algn="just">
              <a:spcBef>
                <a:spcPts val="450"/>
              </a:spcBef>
            </a:pPr>
            <a:endParaRPr lang="en-GB" sz="2400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buClr>
                <a:srgbClr val="003366"/>
              </a:buClr>
              <a:buNone/>
            </a:pPr>
            <a:endParaRPr lang="en-GB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buNone/>
            </a:pPr>
            <a:endParaRPr lang="en-GB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buClr>
                <a:srgbClr val="003366"/>
              </a:buClr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3C249-5F6D-4B9B-AD5A-3700385B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291EA-6D79-4047-B283-54C907CF90B2}"/>
              </a:ext>
            </a:extLst>
          </p:cNvPr>
          <p:cNvSpPr/>
          <p:nvPr/>
        </p:nvSpPr>
        <p:spPr>
          <a:xfrm>
            <a:off x="878887" y="215999"/>
            <a:ext cx="32531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Programming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479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924800" y="5845969"/>
            <a:ext cx="16002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WenQuanYi Micro Hei" charset="0"/>
                <a:cs typeface="WenQuanYi Micro Hei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97E5B53-DAAD-4087-B145-D19BD4E9175C}" type="slidenum">
              <a:rPr kumimoji="0" lang="en-GB" sz="7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GB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2829" y="343849"/>
            <a:ext cx="7886700" cy="668180"/>
          </a:xfrm>
        </p:spPr>
        <p:txBody>
          <a:bodyPr>
            <a:noAutofit/>
          </a:bodyPr>
          <a:lstStyle/>
          <a:p>
            <a:pPr algn="l"/>
            <a:br>
              <a:rPr lang="en-GB" sz="4000" b="1" dirty="0">
                <a:solidFill>
                  <a:srgbClr val="0070C0"/>
                </a:solidFill>
                <a:effectLst/>
              </a:rPr>
            </a:br>
            <a:br>
              <a:rPr lang="en-GB" sz="4000" b="1" dirty="0">
                <a:solidFill>
                  <a:srgbClr val="0070C0"/>
                </a:solidFill>
                <a:effectLst/>
              </a:rPr>
            </a:br>
            <a:r>
              <a:rPr lang="en-GB" sz="4000" b="1" dirty="0">
                <a:solidFill>
                  <a:srgbClr val="0070C0"/>
                </a:solidFill>
                <a:effectLst/>
              </a:rPr>
              <a:t>Programming Languages</a:t>
            </a:r>
            <a:endParaRPr lang="en-US" sz="40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42829" y="1534714"/>
            <a:ext cx="10677085" cy="378856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dirty="0">
                <a:solidFill>
                  <a:schemeClr val="tx1"/>
                </a:solidFill>
              </a:rPr>
              <a:t>Programming languages use to specify programs and provide it to a computer.</a:t>
            </a:r>
          </a:p>
          <a:p>
            <a:pPr>
              <a:spcBef>
                <a:spcPts val="600"/>
              </a:spcBef>
              <a:buFont typeface="Arial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To build programs, people use languages that are similar to human language:</a:t>
            </a:r>
          </a:p>
          <a:p>
            <a:pPr marL="685800" lvl="1" indent="-342900">
              <a:spcBef>
                <a:spcPts val="600"/>
              </a:spcBef>
              <a:buFont typeface="Arial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Used to facilitate communication</a:t>
            </a:r>
          </a:p>
          <a:p>
            <a:pPr marL="685800" lvl="1" indent="-342900">
              <a:spcBef>
                <a:spcPts val="600"/>
              </a:spcBef>
              <a:buFont typeface="Arial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Have vocabulary (words whose meanings are understood)</a:t>
            </a:r>
          </a:p>
          <a:p>
            <a:pPr marL="685800" lvl="1" indent="-342900">
              <a:spcBef>
                <a:spcPts val="600"/>
              </a:spcBef>
              <a:buFont typeface="Arial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Syntax (ways words combine in legal forms)</a:t>
            </a:r>
          </a:p>
          <a:p>
            <a:pPr marL="685800" lvl="1" indent="-342900">
              <a:spcBef>
                <a:spcPts val="600"/>
              </a:spcBef>
              <a:buFont typeface="Arial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Semantics (what the combination of words actually means)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95762-49AB-4934-90DA-D3F4820A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FEF8F9-55C9-47A8-9DF8-8B259FDE7FC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ustom 4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2843</Words>
  <Application>Microsoft Office PowerPoint</Application>
  <PresentationFormat>Widescreen</PresentationFormat>
  <Paragraphs>587</Paragraphs>
  <Slides>59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Calibri</vt:lpstr>
      <vt:lpstr>Century Gothic</vt:lpstr>
      <vt:lpstr>Courier New</vt:lpstr>
      <vt:lpstr>Gill Sans MT</vt:lpstr>
      <vt:lpstr>Palatino Linotype</vt:lpstr>
      <vt:lpstr>Times New Roman</vt:lpstr>
      <vt:lpstr>Verdana</vt:lpstr>
      <vt:lpstr>Wingdings</vt:lpstr>
      <vt:lpstr>Wingdings 3</vt:lpstr>
      <vt:lpstr>Executive</vt:lpstr>
      <vt:lpstr>1_Executive</vt:lpstr>
      <vt:lpstr>BSc (Hons) in Software Engineering </vt:lpstr>
      <vt:lpstr>Learning Outcomes</vt:lpstr>
      <vt:lpstr>Aims of the Lesson</vt:lpstr>
      <vt:lpstr>What is a Computer?</vt:lpstr>
      <vt:lpstr>What is a computer program?</vt:lpstr>
      <vt:lpstr>Examples of Computer Programs</vt:lpstr>
      <vt:lpstr> </vt:lpstr>
      <vt:lpstr>PowerPoint Presentation</vt:lpstr>
      <vt:lpstr>  Programming Languages</vt:lpstr>
      <vt:lpstr>Evolution of Programming Languages</vt:lpstr>
      <vt:lpstr>Programming Language Categories</vt:lpstr>
      <vt:lpstr>First Generation Languages</vt:lpstr>
      <vt:lpstr>Second Generation Languages</vt:lpstr>
      <vt:lpstr>Types of operations</vt:lpstr>
      <vt:lpstr>Assembly Language</vt:lpstr>
      <vt:lpstr> High-Level Languages</vt:lpstr>
      <vt:lpstr>Third Generation Language</vt:lpstr>
      <vt:lpstr>Fourth Generation Language</vt:lpstr>
      <vt:lpstr>Fifth Generation Language</vt:lpstr>
      <vt:lpstr>Problem Solving</vt:lpstr>
      <vt:lpstr>  Problem solving</vt:lpstr>
      <vt:lpstr> Steps to Write a Program</vt:lpstr>
      <vt:lpstr>Algorithms</vt:lpstr>
      <vt:lpstr>Presentation of Algorithms</vt:lpstr>
      <vt:lpstr>Descriptive analysis</vt:lpstr>
      <vt:lpstr>Simple Algorithm Design</vt:lpstr>
      <vt:lpstr>Example</vt:lpstr>
      <vt:lpstr>Example Algorithm</vt:lpstr>
      <vt:lpstr>Exercise</vt:lpstr>
      <vt:lpstr>Flow Charts</vt:lpstr>
      <vt:lpstr>Flow Chart Symbols</vt:lpstr>
      <vt:lpstr>Basic Sequence</vt:lpstr>
      <vt:lpstr>Basic Flow</vt:lpstr>
      <vt:lpstr>Basic Sequence Exercise</vt:lpstr>
      <vt:lpstr>Flow Charts</vt:lpstr>
      <vt:lpstr>Selection</vt:lpstr>
      <vt:lpstr>Selection Exercises</vt:lpstr>
      <vt:lpstr>Flow Charts</vt:lpstr>
      <vt:lpstr>Iterations</vt:lpstr>
      <vt:lpstr>Iterations Exercises </vt:lpstr>
      <vt:lpstr>Flow Charts</vt:lpstr>
      <vt:lpstr>Pseudo Codes</vt:lpstr>
      <vt:lpstr>Data types</vt:lpstr>
      <vt:lpstr>Data usage</vt:lpstr>
      <vt:lpstr>Pseudo Code</vt:lpstr>
      <vt:lpstr>Example</vt:lpstr>
      <vt:lpstr>Pseudo Code</vt:lpstr>
      <vt:lpstr>Selection Statements</vt:lpstr>
      <vt:lpstr>Pseudo Code</vt:lpstr>
      <vt:lpstr>Pseudo Code</vt:lpstr>
      <vt:lpstr>Repetition in Pseudocodes</vt:lpstr>
      <vt:lpstr>Repetitive statement</vt:lpstr>
      <vt:lpstr>Examples</vt:lpstr>
      <vt:lpstr>Pseudo Code – Additional Exercises </vt:lpstr>
      <vt:lpstr>Relationship between algorithm and code</vt:lpstr>
      <vt:lpstr>How does a Computer Program Works</vt:lpstr>
      <vt:lpstr>Software Tools for Conversion</vt:lpstr>
      <vt:lpstr>Questions?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BSc (Hons) in Software Engineering</dc:title>
  <dc:creator>Thamali Sandun Kumari Bandara Kelegama</dc:creator>
  <cp:lastModifiedBy>Maduwanthi Uthpala Kiriwandarage</cp:lastModifiedBy>
  <cp:revision>4</cp:revision>
  <dcterms:created xsi:type="dcterms:W3CDTF">2020-09-22T01:59:23Z</dcterms:created>
  <dcterms:modified xsi:type="dcterms:W3CDTF">2023-10-09T08:08:41Z</dcterms:modified>
</cp:coreProperties>
</file>