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3" r:id="rId6"/>
    <p:sldId id="264" r:id="rId7"/>
    <p:sldId id="261" r:id="rId8"/>
    <p:sldId id="262"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sha Varthani" userId="997fb3ff292a0635" providerId="LiveId" clId="{2B9F1B66-E028-4D8F-8DA8-19F271A04CD0}"/>
    <pc:docChg chg="modSld">
      <pc:chgData name="Thisha Varthani" userId="997fb3ff292a0635" providerId="LiveId" clId="{2B9F1B66-E028-4D8F-8DA8-19F271A04CD0}" dt="2024-04-02T05:39:05.763" v="21" actId="20577"/>
      <pc:docMkLst>
        <pc:docMk/>
      </pc:docMkLst>
      <pc:sldChg chg="modSp mod">
        <pc:chgData name="Thisha Varthani" userId="997fb3ff292a0635" providerId="LiveId" clId="{2B9F1B66-E028-4D8F-8DA8-19F271A04CD0}" dt="2024-04-02T05:39:05.763" v="21" actId="20577"/>
        <pc:sldMkLst>
          <pc:docMk/>
          <pc:sldMk cId="2734959562" sldId="256"/>
        </pc:sldMkLst>
        <pc:spChg chg="mod">
          <ac:chgData name="Thisha Varthani" userId="997fb3ff292a0635" providerId="LiveId" clId="{2B9F1B66-E028-4D8F-8DA8-19F271A04CD0}" dt="2024-04-02T05:39:05.763" v="21" actId="20577"/>
          <ac:spMkLst>
            <pc:docMk/>
            <pc:sldMk cId="2734959562" sldId="256"/>
            <ac:spMk id="5" creationId="{449BB20C-33E3-348C-F5A9-7032C923B4C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111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29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7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971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587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82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44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7590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109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256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48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276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9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48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99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99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44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6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4/2/2024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675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3.04009" TargetMode="External"/><Relationship Id="rId2" Type="http://schemas.openxmlformats.org/officeDocument/2006/relationships/hyperlink" Target="https://dl.acm.org/journal/tweb" TargetMode="External"/><Relationship Id="rId1" Type="http://schemas.openxmlformats.org/officeDocument/2006/relationships/slideLayout" Target="../slideLayouts/slideLayout2.xml"/><Relationship Id="rId5" Type="http://schemas.openxmlformats.org/officeDocument/2006/relationships/hyperlink" Target="https://github.com/ZeroxTM/BERT-CNN-Fine-Tuning-For-Hate-Speech-Detection-in-Online-Social-Media" TargetMode="External"/><Relationship Id="rId4" Type="http://schemas.openxmlformats.org/officeDocument/2006/relationships/hyperlink" Target="https://journals.plos.org/plosone/article?id=10.1371/journal.pone.022115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095A-D87C-D7F6-CC42-CC43B5781502}"/>
              </a:ext>
            </a:extLst>
          </p:cNvPr>
          <p:cNvSpPr>
            <a:spLocks noGrp="1"/>
          </p:cNvSpPr>
          <p:nvPr>
            <p:ph type="ctrTitle"/>
          </p:nvPr>
        </p:nvSpPr>
        <p:spPr/>
        <p:txBody>
          <a:bodyPr>
            <a:normAutofit/>
          </a:bodyPr>
          <a:lstStyle/>
          <a:p>
            <a:r>
              <a:rPr lang="en-IN" sz="6000" b="1" dirty="0"/>
              <a:t>HATE SPEECH DETECTION</a:t>
            </a:r>
          </a:p>
        </p:txBody>
      </p:sp>
      <p:sp>
        <p:nvSpPr>
          <p:cNvPr id="5" name="TextBox 4">
            <a:extLst>
              <a:ext uri="{FF2B5EF4-FFF2-40B4-BE49-F238E27FC236}">
                <a16:creationId xmlns:a16="http://schemas.microsoft.com/office/drawing/2014/main" id="{449BB20C-33E3-348C-F5A9-7032C923B4CB}"/>
              </a:ext>
            </a:extLst>
          </p:cNvPr>
          <p:cNvSpPr txBox="1"/>
          <p:nvPr/>
        </p:nvSpPr>
        <p:spPr>
          <a:xfrm>
            <a:off x="6282732" y="4362557"/>
            <a:ext cx="6094324" cy="1200329"/>
          </a:xfrm>
          <a:prstGeom prst="rect">
            <a:avLst/>
          </a:prstGeom>
          <a:noFill/>
        </p:spPr>
        <p:txBody>
          <a:bodyPr wrap="square">
            <a:spAutoFit/>
          </a:bodyPr>
          <a:lstStyle/>
          <a:p>
            <a:r>
              <a:rPr lang="en-IN" dirty="0"/>
              <a:t>PRESENTED BY</a:t>
            </a:r>
            <a:r>
              <a:rPr lang="en-IN"/>
              <a:t>: THISHAVARTHANI.T</a:t>
            </a:r>
          </a:p>
          <a:p>
            <a:r>
              <a:rPr lang="en-IN"/>
              <a:t>III </a:t>
            </a:r>
            <a:r>
              <a:rPr lang="en-IN" dirty="0"/>
              <a:t>YEAR,KVCET,CSE        </a:t>
            </a:r>
          </a:p>
          <a:p>
            <a:r>
              <a:rPr lang="en-IN" dirty="0"/>
              <a:t>NM ID:au421221104049                                                                            Gmail id: thishavarthani@gmail.com</a:t>
            </a:r>
          </a:p>
        </p:txBody>
      </p:sp>
    </p:spTree>
    <p:extLst>
      <p:ext uri="{BB962C8B-B14F-4D97-AF65-F5344CB8AC3E}">
        <p14:creationId xmlns:p14="http://schemas.microsoft.com/office/powerpoint/2010/main" val="273495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7D22-3ECD-CA76-E701-F02668FF09CC}"/>
              </a:ext>
            </a:extLst>
          </p:cNvPr>
          <p:cNvSpPr>
            <a:spLocks noGrp="1"/>
          </p:cNvSpPr>
          <p:nvPr>
            <p:ph type="title"/>
          </p:nvPr>
        </p:nvSpPr>
        <p:spPr/>
        <p:txBody>
          <a:bodyPr>
            <a:normAutofit/>
          </a:bodyPr>
          <a:lstStyle/>
          <a:p>
            <a:r>
              <a:rPr lang="en-IN" sz="6000" b="1" dirty="0"/>
              <a:t>CONCLUSION</a:t>
            </a:r>
          </a:p>
        </p:txBody>
      </p:sp>
      <p:sp>
        <p:nvSpPr>
          <p:cNvPr id="3" name="Content Placeholder 2">
            <a:extLst>
              <a:ext uri="{FF2B5EF4-FFF2-40B4-BE49-F238E27FC236}">
                <a16:creationId xmlns:a16="http://schemas.microsoft.com/office/drawing/2014/main" id="{8E5EF635-8177-8838-6244-A2E979B42C92}"/>
              </a:ext>
            </a:extLst>
          </p:cNvPr>
          <p:cNvSpPr>
            <a:spLocks noGrp="1"/>
          </p:cNvSpPr>
          <p:nvPr>
            <p:ph sz="quarter" idx="13"/>
          </p:nvPr>
        </p:nvSpPr>
        <p:spPr/>
        <p:txBody>
          <a:bodyPr/>
          <a:lstStyle/>
          <a:p>
            <a:r>
              <a:rPr lang="en-US" b="0" i="0" dirty="0">
                <a:solidFill>
                  <a:srgbClr val="0D0D0D"/>
                </a:solidFill>
                <a:effectLst/>
                <a:latin typeface="Söhne"/>
              </a:rPr>
              <a:t>the CNN-based hate speech detection system represents a pivotal advancement in leveraging AI technology to combat online toxicity, promote inclusivity, and foster a more respectful and civil online discourse. Continuous research, collaboration, and responsible deployment are essential for further enhancing the effectiveness and ethical integrity of such systems in real-world applications.</a:t>
            </a:r>
            <a:endParaRPr lang="en-IN" dirty="0"/>
          </a:p>
        </p:txBody>
      </p:sp>
    </p:spTree>
    <p:extLst>
      <p:ext uri="{BB962C8B-B14F-4D97-AF65-F5344CB8AC3E}">
        <p14:creationId xmlns:p14="http://schemas.microsoft.com/office/powerpoint/2010/main" val="2289216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DB0D-29CD-9FDB-0A31-916B39D6834D}"/>
              </a:ext>
            </a:extLst>
          </p:cNvPr>
          <p:cNvSpPr>
            <a:spLocks noGrp="1"/>
          </p:cNvSpPr>
          <p:nvPr>
            <p:ph type="title"/>
          </p:nvPr>
        </p:nvSpPr>
        <p:spPr/>
        <p:txBody>
          <a:bodyPr>
            <a:normAutofit/>
          </a:bodyPr>
          <a:lstStyle/>
          <a:p>
            <a:r>
              <a:rPr lang="en-IN" sz="6600" b="1" dirty="0"/>
              <a:t>REFERENCE</a:t>
            </a:r>
          </a:p>
        </p:txBody>
      </p:sp>
      <p:sp>
        <p:nvSpPr>
          <p:cNvPr id="3" name="Content Placeholder 2">
            <a:extLst>
              <a:ext uri="{FF2B5EF4-FFF2-40B4-BE49-F238E27FC236}">
                <a16:creationId xmlns:a16="http://schemas.microsoft.com/office/drawing/2014/main" id="{F0E51EED-4CD5-4CF6-DEED-BBB8540D1B1D}"/>
              </a:ext>
            </a:extLst>
          </p:cNvPr>
          <p:cNvSpPr>
            <a:spLocks noGrp="1"/>
          </p:cNvSpPr>
          <p:nvPr>
            <p:ph sz="quarter" idx="13"/>
          </p:nvPr>
        </p:nvSpPr>
        <p:spPr/>
        <p:txBody>
          <a:bodyPr/>
          <a:lstStyle/>
          <a:p>
            <a:r>
              <a:rPr lang="en-US" b="0" i="0" u="none" strike="noStrike" dirty="0">
                <a:solidFill>
                  <a:srgbClr val="202124"/>
                </a:solidFill>
                <a:effectLst/>
                <a:latin typeface="Roboto" panose="02000000000000000000" pitchFamily="2" charset="0"/>
                <a:hlinkClick r:id="rId2"/>
              </a:rPr>
              <a:t>dl.acm.org</a:t>
            </a:r>
            <a:r>
              <a:rPr lang="en-US" b="0" i="0" u="none" strike="noStrike" dirty="0">
                <a:solidFill>
                  <a:srgbClr val="5F6368"/>
                </a:solidFill>
                <a:effectLst/>
                <a:latin typeface="Roboto" panose="02000000000000000000" pitchFamily="2" charset="0"/>
                <a:hlinkClick r:id="rId2"/>
              </a:rPr>
              <a:t> › journal › </a:t>
            </a:r>
            <a:r>
              <a:rPr lang="en-US" b="0" i="0" u="none" strike="noStrike" dirty="0" err="1">
                <a:solidFill>
                  <a:srgbClr val="5F6368"/>
                </a:solidFill>
                <a:effectLst/>
                <a:latin typeface="Roboto" panose="02000000000000000000" pitchFamily="2" charset="0"/>
                <a:hlinkClick r:id="rId2"/>
              </a:rPr>
              <a:t>tweb</a:t>
            </a:r>
            <a:r>
              <a:rPr lang="en-US" b="0" i="0" u="none" strike="noStrike" dirty="0" err="1">
                <a:solidFill>
                  <a:srgbClr val="1A0DAB"/>
                </a:solidFill>
                <a:effectLst/>
                <a:latin typeface="Roboto" panose="02000000000000000000" pitchFamily="2" charset="0"/>
                <a:hlinkClick r:id="rId2"/>
              </a:rPr>
              <a:t>ACM</a:t>
            </a:r>
            <a:r>
              <a:rPr lang="en-US" b="0" i="0" u="none" strike="noStrike" dirty="0">
                <a:solidFill>
                  <a:srgbClr val="1A0DAB"/>
                </a:solidFill>
                <a:effectLst/>
                <a:latin typeface="Roboto" panose="02000000000000000000" pitchFamily="2" charset="0"/>
                <a:hlinkClick r:id="rId2"/>
              </a:rPr>
              <a:t> TRANSACTIONS ON THE WEB Home</a:t>
            </a:r>
            <a:br>
              <a:rPr lang="en-US" b="0" i="0" dirty="0">
                <a:solidFill>
                  <a:srgbClr val="101518"/>
                </a:solidFill>
                <a:effectLst/>
                <a:latin typeface="Roboto" panose="02000000000000000000" pitchFamily="2" charset="0"/>
              </a:rPr>
            </a:br>
            <a:r>
              <a:rPr lang="en-US" b="0" i="0" dirty="0">
                <a:solidFill>
                  <a:srgbClr val="101518"/>
                </a:solidFill>
                <a:effectLst/>
                <a:latin typeface="Roboto" panose="02000000000000000000" pitchFamily="2" charset="0"/>
                <a:hlinkClick r:id="rId3"/>
              </a:rPr>
              <a:t>https://arxiv.org/abs/1703.04009</a:t>
            </a:r>
            <a:endParaRPr lang="en-US" b="0" i="0" dirty="0">
              <a:solidFill>
                <a:srgbClr val="101518"/>
              </a:solidFill>
              <a:effectLst/>
              <a:latin typeface="Roboto" panose="02000000000000000000" pitchFamily="2" charset="0"/>
            </a:endParaRPr>
          </a:p>
          <a:p>
            <a:r>
              <a:rPr lang="en-IN" dirty="0">
                <a:hlinkClick r:id="rId4"/>
              </a:rPr>
              <a:t>https://journals.plos.org/plosone/article?id=10.1371/journal.pone.0221152</a:t>
            </a:r>
            <a:endParaRPr lang="en-US" dirty="0">
              <a:solidFill>
                <a:srgbClr val="101518"/>
              </a:solidFill>
              <a:latin typeface="Roboto" panose="02000000000000000000" pitchFamily="2" charset="0"/>
            </a:endParaRPr>
          </a:p>
          <a:p>
            <a:r>
              <a:rPr lang="en-IN" dirty="0">
                <a:hlinkClick r:id="rId5"/>
              </a:rPr>
              <a:t>https://github.com/ZeroxTM/BERT-CNN-Fine-Tuning-For-Hate-Speech-Detection-in-Online-Social-Media</a:t>
            </a:r>
            <a:endParaRPr lang="en-US" dirty="0">
              <a:solidFill>
                <a:srgbClr val="101518"/>
              </a:solidFill>
              <a:latin typeface="Roboto" panose="02000000000000000000" pitchFamily="2" charset="0"/>
            </a:endParaRPr>
          </a:p>
          <a:p>
            <a:endParaRPr lang="en-IN" dirty="0"/>
          </a:p>
        </p:txBody>
      </p:sp>
    </p:spTree>
    <p:extLst>
      <p:ext uri="{BB962C8B-B14F-4D97-AF65-F5344CB8AC3E}">
        <p14:creationId xmlns:p14="http://schemas.microsoft.com/office/powerpoint/2010/main" val="289760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2DBD-49D7-129C-2E70-766D65F531EF}"/>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13960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C5EB-2610-C2F8-9CC1-15BF5B0CE99C}"/>
              </a:ext>
            </a:extLst>
          </p:cNvPr>
          <p:cNvSpPr>
            <a:spLocks noGrp="1"/>
          </p:cNvSpPr>
          <p:nvPr>
            <p:ph type="title"/>
          </p:nvPr>
        </p:nvSpPr>
        <p:spPr/>
        <p:txBody>
          <a:bodyPr/>
          <a:lstStyle/>
          <a:p>
            <a:r>
              <a:rPr lang="en-IN" b="1" dirty="0"/>
              <a:t>FUTURE WORKS</a:t>
            </a:r>
          </a:p>
        </p:txBody>
      </p:sp>
      <p:sp>
        <p:nvSpPr>
          <p:cNvPr id="3" name="Content Placeholder 2">
            <a:extLst>
              <a:ext uri="{FF2B5EF4-FFF2-40B4-BE49-F238E27FC236}">
                <a16:creationId xmlns:a16="http://schemas.microsoft.com/office/drawing/2014/main" id="{C48782E3-94F9-7846-25B6-08BC70D199CD}"/>
              </a:ext>
            </a:extLst>
          </p:cNvPr>
          <p:cNvSpPr>
            <a:spLocks noGrp="1"/>
          </p:cNvSpPr>
          <p:nvPr>
            <p:ph sz="quarter" idx="13"/>
          </p:nvPr>
        </p:nvSpPr>
        <p:spPr>
          <a:xfrm>
            <a:off x="560439" y="1769806"/>
            <a:ext cx="11493909" cy="5088194"/>
          </a:xfrm>
        </p:spPr>
        <p:txBody>
          <a:bodyPr>
            <a:normAutofit fontScale="70000" lnSpcReduction="20000"/>
          </a:bodyPr>
          <a:lstStyle/>
          <a:p>
            <a:pPr algn="l">
              <a:buFont typeface="+mj-lt"/>
              <a:buAutoNum type="arabicPeriod"/>
            </a:pPr>
            <a:r>
              <a:rPr lang="en-US" b="1" i="0" dirty="0">
                <a:solidFill>
                  <a:srgbClr val="0D0D0D"/>
                </a:solidFill>
                <a:effectLst/>
                <a:latin typeface="Söhne"/>
              </a:rPr>
              <a:t>Fine-Grained Classification:</a:t>
            </a:r>
            <a:r>
              <a:rPr lang="en-US" b="0" i="0" dirty="0">
                <a:solidFill>
                  <a:srgbClr val="0D0D0D"/>
                </a:solidFill>
                <a:effectLst/>
                <a:latin typeface="Söhne"/>
              </a:rPr>
              <a:t> Investigate fine-grained hate speech classification, including subcategories such as racism, sexism, homophobia, and religious intolerance. Develop CNN models that can differentiate between these nuanced forms of hate speech for more targeted moderation and intervention strategies.</a:t>
            </a:r>
          </a:p>
          <a:p>
            <a:pPr algn="l">
              <a:buFont typeface="+mj-lt"/>
              <a:buAutoNum type="arabicPeriod"/>
            </a:pPr>
            <a:r>
              <a:rPr lang="en-US" b="1" i="0" dirty="0">
                <a:solidFill>
                  <a:srgbClr val="0D0D0D"/>
                </a:solidFill>
                <a:effectLst/>
                <a:latin typeface="Söhne"/>
              </a:rPr>
              <a:t>Multimodal Hate Speech Detection:</a:t>
            </a:r>
            <a:r>
              <a:rPr lang="en-US" b="0" i="0" dirty="0">
                <a:solidFill>
                  <a:srgbClr val="0D0D0D"/>
                </a:solidFill>
                <a:effectLst/>
                <a:latin typeface="Söhne"/>
              </a:rPr>
              <a:t> Integrate multimodal data sources, such as text, images, and videos, to improve hate speech detection accuracy. Develop hybrid CNN architectures that can effectively process and analyze multiple modalities for a more comprehensive understanding of hateful content.</a:t>
            </a:r>
          </a:p>
          <a:p>
            <a:pPr algn="l">
              <a:buFont typeface="+mj-lt"/>
              <a:buAutoNum type="arabicPeriod"/>
            </a:pPr>
            <a:r>
              <a:rPr lang="en-US" b="1" i="0" dirty="0">
                <a:solidFill>
                  <a:srgbClr val="0D0D0D"/>
                </a:solidFill>
                <a:effectLst/>
                <a:latin typeface="Söhne"/>
              </a:rPr>
              <a:t>Contextualized Representations:</a:t>
            </a:r>
            <a:r>
              <a:rPr lang="en-US" b="0" i="0" dirty="0">
                <a:solidFill>
                  <a:srgbClr val="0D0D0D"/>
                </a:solidFill>
                <a:effectLst/>
                <a:latin typeface="Söhne"/>
              </a:rPr>
              <a:t> Explore the use of contextualized word embeddings and language models ( </a:t>
            </a:r>
            <a:r>
              <a:rPr lang="en-US" b="1" i="0" dirty="0">
                <a:solidFill>
                  <a:srgbClr val="0D0D0D"/>
                </a:solidFill>
                <a:effectLst/>
                <a:latin typeface="Söhne"/>
              </a:rPr>
              <a:t>BERT, </a:t>
            </a:r>
            <a:r>
              <a:rPr lang="en-US" b="1" i="0" dirty="0" err="1">
                <a:solidFill>
                  <a:srgbClr val="0D0D0D"/>
                </a:solidFill>
                <a:effectLst/>
                <a:latin typeface="Söhne"/>
              </a:rPr>
              <a:t>RoBERTa</a:t>
            </a:r>
            <a:r>
              <a:rPr lang="en-US" b="1" i="0" dirty="0">
                <a:solidFill>
                  <a:srgbClr val="0D0D0D"/>
                </a:solidFill>
                <a:effectLst/>
                <a:latin typeface="Söhne"/>
              </a:rPr>
              <a:t>) </a:t>
            </a:r>
            <a:r>
              <a:rPr lang="en-US" b="0" i="0" dirty="0">
                <a:solidFill>
                  <a:srgbClr val="0D0D0D"/>
                </a:solidFill>
                <a:effectLst/>
                <a:latin typeface="Söhne"/>
              </a:rPr>
              <a:t>within CNN architectures for hate speech detection. Leveraging contextual information can enhance the model's understanding of nuanced language use and context-dependent hate speech.</a:t>
            </a:r>
          </a:p>
          <a:p>
            <a:pPr algn="l">
              <a:buFont typeface="+mj-lt"/>
              <a:buAutoNum type="arabicPeriod"/>
            </a:pPr>
            <a:r>
              <a:rPr lang="en-US" b="1" i="0" dirty="0">
                <a:solidFill>
                  <a:srgbClr val="0D0D0D"/>
                </a:solidFill>
                <a:effectLst/>
                <a:latin typeface="Söhne"/>
              </a:rPr>
              <a:t>Cross-Lingual Hate Speech Detection:</a:t>
            </a:r>
            <a:r>
              <a:rPr lang="en-US" b="0" i="0" dirty="0">
                <a:solidFill>
                  <a:srgbClr val="0D0D0D"/>
                </a:solidFill>
                <a:effectLst/>
                <a:latin typeface="Söhne"/>
              </a:rPr>
              <a:t> Extend hate speech detection capabilities to multiple languages by developing CNN models that can effectively process and classify text in different languages. Address challenges such as language-specific nuances, slang, and cultural context in hate speech detection across diverse linguistic contexts.</a:t>
            </a:r>
          </a:p>
          <a:p>
            <a:pPr algn="l">
              <a:buFont typeface="+mj-lt"/>
              <a:buAutoNum type="arabicPeriod"/>
            </a:pPr>
            <a:r>
              <a:rPr lang="en-US" b="1" i="0" dirty="0">
                <a:solidFill>
                  <a:srgbClr val="0D0D0D"/>
                </a:solidFill>
                <a:effectLst/>
                <a:latin typeface="Söhne"/>
              </a:rPr>
              <a:t>Adversarial Robustness:</a:t>
            </a:r>
            <a:r>
              <a:rPr lang="en-US" b="0" i="0" dirty="0">
                <a:solidFill>
                  <a:srgbClr val="0D0D0D"/>
                </a:solidFill>
                <a:effectLst/>
                <a:latin typeface="Söhne"/>
              </a:rPr>
              <a:t> Investigate techniques to improve the robustness of CNN-based hate speech detection models against adversarial attacks. Develop defense mechanisms and adversarial training strategies to mitigate the impact of malicious attempts to evade detection or manipulate model predictions.</a:t>
            </a:r>
          </a:p>
          <a:p>
            <a:pPr algn="l">
              <a:buFont typeface="+mj-lt"/>
              <a:buAutoNum type="arabicPeriod"/>
            </a:pPr>
            <a:r>
              <a:rPr lang="en-US" b="1" i="0" dirty="0">
                <a:solidFill>
                  <a:srgbClr val="0D0D0D"/>
                </a:solidFill>
                <a:effectLst/>
                <a:latin typeface="Söhne"/>
              </a:rPr>
              <a:t>Bias Mitigation and Fairness:</a:t>
            </a:r>
            <a:r>
              <a:rPr lang="en-US" b="0" i="0" dirty="0">
                <a:solidFill>
                  <a:srgbClr val="0D0D0D"/>
                </a:solidFill>
                <a:effectLst/>
                <a:latin typeface="Söhne"/>
              </a:rPr>
              <a:t> Continue research on bias mitigation techniques and fairness-aware evaluation methods for hate speech detection models. Address issues related to demographic biases, stereotype amplification, and algorithmic fairness to ensure equitable and unbiased detection outcomes.</a:t>
            </a:r>
          </a:p>
          <a:p>
            <a:endParaRPr lang="en-IN" dirty="0"/>
          </a:p>
        </p:txBody>
      </p:sp>
    </p:spTree>
    <p:extLst>
      <p:ext uri="{BB962C8B-B14F-4D97-AF65-F5344CB8AC3E}">
        <p14:creationId xmlns:p14="http://schemas.microsoft.com/office/powerpoint/2010/main" val="123966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B576-D203-60A1-B03C-3BCE39CA25B7}"/>
              </a:ext>
            </a:extLst>
          </p:cNvPr>
          <p:cNvSpPr>
            <a:spLocks noGrp="1"/>
          </p:cNvSpPr>
          <p:nvPr>
            <p:ph type="title"/>
          </p:nvPr>
        </p:nvSpPr>
        <p:spPr/>
        <p:txBody>
          <a:bodyPr>
            <a:normAutofit/>
          </a:bodyPr>
          <a:lstStyle/>
          <a:p>
            <a:r>
              <a:rPr lang="en-IN" sz="4400" b="1" dirty="0"/>
              <a:t>INTRODUCTION</a:t>
            </a:r>
          </a:p>
        </p:txBody>
      </p:sp>
      <p:sp>
        <p:nvSpPr>
          <p:cNvPr id="3" name="Content Placeholder 2">
            <a:extLst>
              <a:ext uri="{FF2B5EF4-FFF2-40B4-BE49-F238E27FC236}">
                <a16:creationId xmlns:a16="http://schemas.microsoft.com/office/drawing/2014/main" id="{344431F0-D328-96B0-E8B1-5249B446AC0F}"/>
              </a:ext>
            </a:extLst>
          </p:cNvPr>
          <p:cNvSpPr>
            <a:spLocks noGrp="1"/>
          </p:cNvSpPr>
          <p:nvPr>
            <p:ph idx="1"/>
          </p:nvPr>
        </p:nvSpPr>
        <p:spPr/>
        <p:txBody>
          <a:bodyPr>
            <a:normAutofit fontScale="85000" lnSpcReduction="20000"/>
          </a:bodyPr>
          <a:lstStyle/>
          <a:p>
            <a:r>
              <a:rPr lang="en-US" dirty="0"/>
              <a:t>Hate speech refers to any form of communication that expresses hatred, prejudice, or discriminatory language towards individuals or groups based on characteristics such as race, ethnicity, religion, gender, sexual orientation, disability, or other protected attributes. It often involves the use of derogatory or offensive language, stereotypes, threats, and incitement to violence or discrimination against a specific group or individual. Hate speech can manifest in various forms, including written, spoken, or visual content, such as comments, posts on social media, speeches, slogans, symbols, images, and propaganda. It aims to demean, intimidate, marginalize, or dehumanize individuals or communities based on their perceived differences or identities. It is important to note that hate speech is distinct from legitimate forms of expression or criticism. While freedom of speech is a fundamental right, hate speech crosses ethical and legal boundaries by promoting discrimination, hostility, and harm towards marginalized or vulnerable groups. Many jurisdictions have laws and policies in place to address and prohibit hate speech, balancing the right to free expression with the need to protect individuals and promote inclusivity and tolerance in society.</a:t>
            </a:r>
            <a:endParaRPr lang="en-IN" dirty="0"/>
          </a:p>
        </p:txBody>
      </p:sp>
    </p:spTree>
    <p:extLst>
      <p:ext uri="{BB962C8B-B14F-4D97-AF65-F5344CB8AC3E}">
        <p14:creationId xmlns:p14="http://schemas.microsoft.com/office/powerpoint/2010/main" val="118835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C8E1-7159-B35A-2005-AA5CA7557244}"/>
              </a:ext>
            </a:extLst>
          </p:cNvPr>
          <p:cNvSpPr>
            <a:spLocks noGrp="1"/>
          </p:cNvSpPr>
          <p:nvPr>
            <p:ph type="title"/>
          </p:nvPr>
        </p:nvSpPr>
        <p:spPr/>
        <p:txBody>
          <a:bodyPr>
            <a:normAutofit/>
          </a:bodyPr>
          <a:lstStyle/>
          <a:p>
            <a:r>
              <a:rPr lang="en-IN" sz="3200" b="1" dirty="0"/>
              <a:t>EXAMPLES OF HATE SPEECH IN DIFFERENT PLATFORMS</a:t>
            </a:r>
          </a:p>
        </p:txBody>
      </p:sp>
      <p:sp>
        <p:nvSpPr>
          <p:cNvPr id="3" name="Content Placeholder 2">
            <a:extLst>
              <a:ext uri="{FF2B5EF4-FFF2-40B4-BE49-F238E27FC236}">
                <a16:creationId xmlns:a16="http://schemas.microsoft.com/office/drawing/2014/main" id="{A7CF0ECA-B537-0FD7-4D44-B1812762ABCE}"/>
              </a:ext>
            </a:extLst>
          </p:cNvPr>
          <p:cNvSpPr>
            <a:spLocks noGrp="1"/>
          </p:cNvSpPr>
          <p:nvPr>
            <p:ph idx="1"/>
          </p:nvPr>
        </p:nvSpPr>
        <p:spPr>
          <a:xfrm>
            <a:off x="0" y="1715956"/>
            <a:ext cx="12192000" cy="5257600"/>
          </a:xfrm>
        </p:spPr>
        <p:txBody>
          <a:bodyPr>
            <a:normAutofit fontScale="85000" lnSpcReduction="20000"/>
          </a:bodyPr>
          <a:lstStyle/>
          <a:p>
            <a:pPr marL="0" indent="0">
              <a:buNone/>
            </a:pPr>
            <a:r>
              <a:rPr lang="en-US" dirty="0"/>
              <a:t>*Social Media:*  </a:t>
            </a:r>
          </a:p>
          <a:p>
            <a:pPr>
              <a:buFont typeface="Wingdings" panose="05000000000000000000" pitchFamily="2" charset="2"/>
              <a:buChar char="§"/>
            </a:pPr>
            <a:r>
              <a:rPr lang="en-US" dirty="0"/>
              <a:t> - Racist comments targeting individuals or groups based on their race or ethnicity.</a:t>
            </a:r>
          </a:p>
          <a:p>
            <a:pPr>
              <a:buFont typeface="Wingdings" panose="05000000000000000000" pitchFamily="2" charset="2"/>
              <a:buChar char="§"/>
            </a:pPr>
            <a:r>
              <a:rPr lang="en-US" dirty="0"/>
              <a:t>   - Homophobic or transphobic remarks aimed at the LGBTQ+ community.   </a:t>
            </a:r>
          </a:p>
          <a:p>
            <a:pPr>
              <a:buFont typeface="Wingdings" panose="05000000000000000000" pitchFamily="2" charset="2"/>
              <a:buChar char="§"/>
            </a:pPr>
            <a:r>
              <a:rPr lang="en-US" dirty="0"/>
              <a:t>Islamophobic or anti-Semitic posts spreading hate towards religious groups</a:t>
            </a:r>
          </a:p>
          <a:p>
            <a:pPr marL="0" indent="0">
              <a:buNone/>
            </a:pPr>
            <a:r>
              <a:rPr lang="en-US" dirty="0"/>
              <a:t> *Online Forums and Communities:*  </a:t>
            </a:r>
          </a:p>
          <a:p>
            <a:r>
              <a:rPr lang="en-US" dirty="0"/>
              <a:t> - Xenophobic statements expressing hostility towards immigrants or refugees.  </a:t>
            </a:r>
          </a:p>
          <a:p>
            <a:r>
              <a:rPr lang="en-US" dirty="0"/>
              <a:t> - Ableist language and derogatory remarks targeting individuals with disabilities.  </a:t>
            </a:r>
          </a:p>
          <a:p>
            <a:r>
              <a:rPr lang="en-US" dirty="0"/>
              <a:t> - Nationalist or supremacist ideologies promoting hatred towards certain nationalities or ethnicities. </a:t>
            </a:r>
          </a:p>
          <a:p>
            <a:r>
              <a:rPr lang="en-US" dirty="0"/>
              <a:t>  - Anti-immigrant sentiments fueling discrimination against migrant communities.</a:t>
            </a:r>
          </a:p>
          <a:p>
            <a:pPr marL="0" indent="0">
              <a:buNone/>
            </a:pPr>
            <a:r>
              <a:rPr lang="en-US" dirty="0"/>
              <a:t>3. *Public Speeches and Demonstrations:*  </a:t>
            </a:r>
          </a:p>
          <a:p>
            <a:r>
              <a:rPr lang="en-US" dirty="0"/>
              <a:t> - Hate speeches delivered by public figures or influencers inciting violence or discrimination.   </a:t>
            </a:r>
          </a:p>
          <a:p>
            <a:r>
              <a:rPr lang="en-US" dirty="0"/>
              <a:t>- White supremacist rhetoric advocating for racial segregation or superiority.   </a:t>
            </a:r>
          </a:p>
          <a:p>
            <a:r>
              <a:rPr lang="en-US" dirty="0"/>
              <a:t>- Anti-Semitic speeches denying the Holocaust or spreading conspiracy theories about Jewish people. </a:t>
            </a:r>
          </a:p>
        </p:txBody>
      </p:sp>
    </p:spTree>
    <p:extLst>
      <p:ext uri="{BB962C8B-B14F-4D97-AF65-F5344CB8AC3E}">
        <p14:creationId xmlns:p14="http://schemas.microsoft.com/office/powerpoint/2010/main" val="58413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916A-8288-E6AA-36DF-EB2F840A3182}"/>
              </a:ext>
            </a:extLst>
          </p:cNvPr>
          <p:cNvSpPr>
            <a:spLocks noGrp="1"/>
          </p:cNvSpPr>
          <p:nvPr>
            <p:ph type="title"/>
          </p:nvPr>
        </p:nvSpPr>
        <p:spPr/>
        <p:txBody>
          <a:bodyPr>
            <a:normAutofit/>
          </a:bodyPr>
          <a:lstStyle/>
          <a:p>
            <a:r>
              <a:rPr lang="en-US" sz="3200" b="1" dirty="0"/>
              <a:t> Why CNNs for HATE SPEECH Classification?</a:t>
            </a:r>
            <a:endParaRPr lang="en-IN" sz="3200" b="1" dirty="0"/>
          </a:p>
        </p:txBody>
      </p:sp>
      <p:sp>
        <p:nvSpPr>
          <p:cNvPr id="3" name="Content Placeholder 2">
            <a:extLst>
              <a:ext uri="{FF2B5EF4-FFF2-40B4-BE49-F238E27FC236}">
                <a16:creationId xmlns:a16="http://schemas.microsoft.com/office/drawing/2014/main" id="{DDBFD8AE-FD9F-70F8-8616-4A0F6C8BBD51}"/>
              </a:ext>
            </a:extLst>
          </p:cNvPr>
          <p:cNvSpPr>
            <a:spLocks noGrp="1"/>
          </p:cNvSpPr>
          <p:nvPr>
            <p:ph idx="1"/>
          </p:nvPr>
        </p:nvSpPr>
        <p:spPr>
          <a:xfrm>
            <a:off x="581192" y="1788607"/>
            <a:ext cx="11029615" cy="5069393"/>
          </a:xfrm>
        </p:spPr>
        <p:txBody>
          <a:bodyPr>
            <a:normAutofit fontScale="62500" lnSpcReduction="20000"/>
          </a:bodyPr>
          <a:lstStyle/>
          <a:p>
            <a:r>
              <a:rPr lang="en-US" dirty="0"/>
              <a:t>1. </a:t>
            </a:r>
            <a:r>
              <a:rPr lang="en-US" b="1" dirty="0"/>
              <a:t>*Local Feature Extraction:* </a:t>
            </a:r>
          </a:p>
          <a:p>
            <a:r>
              <a:rPr lang="en-US" dirty="0"/>
              <a:t>CNNs excel at capturing local patterns and features within input data. In text classification, this translates to identifying relevant phrases, n-grams, and word sequences that contribute to the classification task.</a:t>
            </a:r>
          </a:p>
          <a:p>
            <a:r>
              <a:rPr lang="en-US" dirty="0"/>
              <a:t>2. </a:t>
            </a:r>
            <a:r>
              <a:rPr lang="en-US" b="1" dirty="0"/>
              <a:t>*Hierarchical Representation:*</a:t>
            </a:r>
          </a:p>
          <a:p>
            <a:r>
              <a:rPr lang="en-US" dirty="0"/>
              <a:t> CNNs learn hierarchical representations of text data by extracting low-level features (individual words) and combining them to form higher-level representations (phrases, sentences).</a:t>
            </a:r>
          </a:p>
          <a:p>
            <a:r>
              <a:rPr lang="en-US" dirty="0"/>
              <a:t>3. </a:t>
            </a:r>
            <a:r>
              <a:rPr lang="en-US" b="1" dirty="0"/>
              <a:t>*Parameter Sharing:*</a:t>
            </a:r>
          </a:p>
          <a:p>
            <a:r>
              <a:rPr lang="en-US" dirty="0"/>
              <a:t> CNNs leverage parameter sharing across different parts of the input data, reducing the number of parameters and enhancing model efficiency, especially for large datasets.</a:t>
            </a:r>
          </a:p>
          <a:p>
            <a:r>
              <a:rPr lang="en-US" dirty="0"/>
              <a:t>4. </a:t>
            </a:r>
            <a:r>
              <a:rPr lang="en-US" b="1" dirty="0"/>
              <a:t>*Translation Invariance:* </a:t>
            </a:r>
          </a:p>
          <a:p>
            <a:r>
              <a:rPr lang="en-US" dirty="0"/>
              <a:t>CNNs are inherently translation-invariant, meaning they can recognize patterns regardless of their position or location within the input data. This property is beneficial for capturing context-independent features in text.</a:t>
            </a:r>
          </a:p>
          <a:p>
            <a:r>
              <a:rPr lang="en-US" b="1" dirty="0"/>
              <a:t>5. *Flexibility:* </a:t>
            </a:r>
          </a:p>
          <a:p>
            <a:pPr marL="0" indent="0">
              <a:buNone/>
            </a:pPr>
            <a:r>
              <a:rPr lang="en-US" dirty="0"/>
              <a:t>  CNNs can process inputs of variable length, making them suitable for text data with different sentence lengths or document sizes.</a:t>
            </a:r>
          </a:p>
          <a:p>
            <a:r>
              <a:rPr lang="en-US" b="1" dirty="0"/>
              <a:t>6. *Parallelization:*</a:t>
            </a:r>
          </a:p>
          <a:p>
            <a:r>
              <a:rPr lang="en-US" dirty="0"/>
              <a:t>  CNN operations can be parallelized efficiently, leading to faster training and inference times, especially when leveraging </a:t>
            </a:r>
            <a:r>
              <a:rPr lang="en-US" b="1" dirty="0"/>
              <a:t>GPUs or TPUs.</a:t>
            </a:r>
            <a:endParaRPr lang="en-IN" b="1" dirty="0"/>
          </a:p>
        </p:txBody>
      </p:sp>
    </p:spTree>
    <p:extLst>
      <p:ext uri="{BB962C8B-B14F-4D97-AF65-F5344CB8AC3E}">
        <p14:creationId xmlns:p14="http://schemas.microsoft.com/office/powerpoint/2010/main" val="369916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6338-9B07-3CE6-AECD-C036C67CF4DA}"/>
              </a:ext>
            </a:extLst>
          </p:cNvPr>
          <p:cNvSpPr>
            <a:spLocks noGrp="1"/>
          </p:cNvSpPr>
          <p:nvPr>
            <p:ph type="title"/>
          </p:nvPr>
        </p:nvSpPr>
        <p:spPr/>
        <p:txBody>
          <a:bodyPr>
            <a:normAutofit/>
          </a:bodyPr>
          <a:lstStyle/>
          <a:p>
            <a:r>
              <a:rPr lang="en-IN" sz="4800" b="1" dirty="0"/>
              <a:t>PROPOSED SYSTEM</a:t>
            </a:r>
          </a:p>
        </p:txBody>
      </p:sp>
      <p:pic>
        <p:nvPicPr>
          <p:cNvPr id="5" name="Content Placeholder 4">
            <a:extLst>
              <a:ext uri="{FF2B5EF4-FFF2-40B4-BE49-F238E27FC236}">
                <a16:creationId xmlns:a16="http://schemas.microsoft.com/office/drawing/2014/main" id="{2DA5E380-317B-E26A-8997-5C333ABD53E7}"/>
              </a:ext>
            </a:extLst>
          </p:cNvPr>
          <p:cNvPicPr>
            <a:picLocks noGrp="1" noChangeAspect="1"/>
          </p:cNvPicPr>
          <p:nvPr>
            <p:ph sz="quarter" idx="13"/>
          </p:nvPr>
        </p:nvPicPr>
        <p:blipFill>
          <a:blip r:embed="rId2"/>
          <a:stretch>
            <a:fillRect/>
          </a:stretch>
        </p:blipFill>
        <p:spPr>
          <a:xfrm>
            <a:off x="68826" y="2366963"/>
            <a:ext cx="12123174" cy="4594276"/>
          </a:xfrm>
        </p:spPr>
      </p:pic>
    </p:spTree>
    <p:extLst>
      <p:ext uri="{BB962C8B-B14F-4D97-AF65-F5344CB8AC3E}">
        <p14:creationId xmlns:p14="http://schemas.microsoft.com/office/powerpoint/2010/main" val="428751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E194-1FF1-24E5-8FAE-7CA1FF0AFFE2}"/>
              </a:ext>
            </a:extLst>
          </p:cNvPr>
          <p:cNvSpPr>
            <a:spLocks noGrp="1"/>
          </p:cNvSpPr>
          <p:nvPr>
            <p:ph type="title"/>
          </p:nvPr>
        </p:nvSpPr>
        <p:spPr>
          <a:xfrm>
            <a:off x="392666" y="0"/>
            <a:ext cx="10364451" cy="1596177"/>
          </a:xfrm>
        </p:spPr>
        <p:txBody>
          <a:bodyPr>
            <a:normAutofit/>
          </a:bodyPr>
          <a:lstStyle/>
          <a:p>
            <a:r>
              <a:rPr lang="en-IN" sz="5400" b="1" dirty="0"/>
              <a:t>SYSTEM APPORACH</a:t>
            </a:r>
          </a:p>
        </p:txBody>
      </p:sp>
      <p:sp>
        <p:nvSpPr>
          <p:cNvPr id="3" name="Content Placeholder 2">
            <a:extLst>
              <a:ext uri="{FF2B5EF4-FFF2-40B4-BE49-F238E27FC236}">
                <a16:creationId xmlns:a16="http://schemas.microsoft.com/office/drawing/2014/main" id="{D190E6CC-408B-310A-A284-CB1E12B7BCD4}"/>
              </a:ext>
            </a:extLst>
          </p:cNvPr>
          <p:cNvSpPr>
            <a:spLocks noGrp="1"/>
          </p:cNvSpPr>
          <p:nvPr>
            <p:ph sz="quarter" idx="13"/>
          </p:nvPr>
        </p:nvSpPr>
        <p:spPr>
          <a:xfrm>
            <a:off x="0" y="1317523"/>
            <a:ext cx="12192000" cy="5540477"/>
          </a:xfrm>
        </p:spPr>
        <p:txBody>
          <a:bodyPr>
            <a:normAutofit/>
          </a:bodyPr>
          <a:lstStyle/>
          <a:p>
            <a:r>
              <a:rPr lang="en-US" sz="1800" dirty="0"/>
              <a:t>Developing a system approach for hate speech detection using Convolutional Neural Networks (CNNs) involves several stages and components that work together cohesively. Here's a systematic approach to building such a system:</a:t>
            </a:r>
          </a:p>
          <a:p>
            <a:r>
              <a:rPr lang="en-US" sz="1800" dirty="0"/>
              <a:t>1. Data Collection and Preprocessing</a:t>
            </a:r>
          </a:p>
          <a:p>
            <a:r>
              <a:rPr lang="en-US" sz="1800" dirty="0"/>
              <a:t>2. Model Architecture Design</a:t>
            </a:r>
          </a:p>
          <a:p>
            <a:r>
              <a:rPr lang="en-IN" sz="1800" i="0" dirty="0">
                <a:solidFill>
                  <a:srgbClr val="0D0D0D"/>
                </a:solidFill>
                <a:effectLst/>
                <a:latin typeface="Söhne"/>
              </a:rPr>
              <a:t>3.Model Training</a:t>
            </a:r>
            <a:endParaRPr lang="en-US" sz="1800" dirty="0"/>
          </a:p>
          <a:p>
            <a:r>
              <a:rPr lang="en-US" sz="1800" dirty="0"/>
              <a:t> 4. </a:t>
            </a:r>
            <a:r>
              <a:rPr lang="en-IN" sz="1800" i="0" dirty="0">
                <a:solidFill>
                  <a:srgbClr val="0D0D0D"/>
                </a:solidFill>
                <a:effectLst/>
                <a:latin typeface="Söhne"/>
              </a:rPr>
              <a:t>Model Evaluation and Validation</a:t>
            </a:r>
          </a:p>
          <a:p>
            <a:r>
              <a:rPr lang="en-IN" sz="1800" dirty="0">
                <a:solidFill>
                  <a:srgbClr val="0D0D0D"/>
                </a:solidFill>
                <a:latin typeface="Söhne"/>
              </a:rPr>
              <a:t>5.</a:t>
            </a:r>
            <a:r>
              <a:rPr lang="en-IN" sz="1800" i="0" dirty="0">
                <a:solidFill>
                  <a:srgbClr val="0D0D0D"/>
                </a:solidFill>
                <a:effectLst/>
                <a:latin typeface="Söhne"/>
              </a:rPr>
              <a:t> Model Deployment and Integration</a:t>
            </a:r>
            <a:endParaRPr lang="en-IN" sz="1800" dirty="0">
              <a:solidFill>
                <a:srgbClr val="0D0D0D"/>
              </a:solidFill>
              <a:latin typeface="Söhne"/>
            </a:endParaRPr>
          </a:p>
          <a:p>
            <a:r>
              <a:rPr lang="en-IN" sz="1800" dirty="0">
                <a:solidFill>
                  <a:srgbClr val="0D0D0D"/>
                </a:solidFill>
                <a:latin typeface="Söhne"/>
              </a:rPr>
              <a:t>6.</a:t>
            </a:r>
            <a:r>
              <a:rPr lang="en-US" sz="1800" i="0" dirty="0">
                <a:solidFill>
                  <a:srgbClr val="0D0D0D"/>
                </a:solidFill>
                <a:effectLst/>
                <a:latin typeface="Söhne"/>
              </a:rPr>
              <a:t> Ethical Considerations and Bias Mitigation</a:t>
            </a:r>
            <a:endParaRPr lang="en-IN" sz="1800" dirty="0">
              <a:solidFill>
                <a:srgbClr val="0D0D0D"/>
              </a:solidFill>
              <a:latin typeface="Söhne"/>
            </a:endParaRPr>
          </a:p>
          <a:p>
            <a:r>
              <a:rPr lang="en-IN" sz="1800" dirty="0">
                <a:solidFill>
                  <a:srgbClr val="0D0D0D"/>
                </a:solidFill>
                <a:latin typeface="Söhne"/>
              </a:rPr>
              <a:t>7.</a:t>
            </a:r>
            <a:r>
              <a:rPr lang="en-US" sz="1800" i="0" dirty="0">
                <a:solidFill>
                  <a:srgbClr val="0D0D0D"/>
                </a:solidFill>
                <a:effectLst/>
                <a:latin typeface="Söhne"/>
              </a:rPr>
              <a:t> Ethical Considerations and Bias Mitigation</a:t>
            </a:r>
            <a:endParaRPr lang="en-US" sz="1800" dirty="0"/>
          </a:p>
        </p:txBody>
      </p:sp>
    </p:spTree>
    <p:extLst>
      <p:ext uri="{BB962C8B-B14F-4D97-AF65-F5344CB8AC3E}">
        <p14:creationId xmlns:p14="http://schemas.microsoft.com/office/powerpoint/2010/main" val="88847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2E8C-50C3-B923-69FD-AF575723FC31}"/>
              </a:ext>
            </a:extLst>
          </p:cNvPr>
          <p:cNvSpPr>
            <a:spLocks noGrp="1"/>
          </p:cNvSpPr>
          <p:nvPr>
            <p:ph type="title"/>
          </p:nvPr>
        </p:nvSpPr>
        <p:spPr>
          <a:xfrm>
            <a:off x="1189078" y="176066"/>
            <a:ext cx="10364451" cy="816993"/>
          </a:xfrm>
        </p:spPr>
        <p:txBody>
          <a:bodyPr/>
          <a:lstStyle/>
          <a:p>
            <a:r>
              <a:rPr lang="en-IN" dirty="0"/>
              <a:t>PROBLEM STATEMENT AND FORMULATION</a:t>
            </a:r>
          </a:p>
        </p:txBody>
      </p:sp>
      <p:sp>
        <p:nvSpPr>
          <p:cNvPr id="3" name="Content Placeholder 2">
            <a:extLst>
              <a:ext uri="{FF2B5EF4-FFF2-40B4-BE49-F238E27FC236}">
                <a16:creationId xmlns:a16="http://schemas.microsoft.com/office/drawing/2014/main" id="{80FF498C-281C-E1EE-F515-3F60446A0ABE}"/>
              </a:ext>
            </a:extLst>
          </p:cNvPr>
          <p:cNvSpPr>
            <a:spLocks noGrp="1"/>
          </p:cNvSpPr>
          <p:nvPr>
            <p:ph sz="quarter" idx="13"/>
          </p:nvPr>
        </p:nvSpPr>
        <p:spPr>
          <a:xfrm>
            <a:off x="78658" y="993060"/>
            <a:ext cx="12113342" cy="4798140"/>
          </a:xfrm>
        </p:spPr>
        <p:txBody>
          <a:bodyPr>
            <a:normAutofit fontScale="25000" lnSpcReduction="20000"/>
          </a:bodyPr>
          <a:lstStyle/>
          <a:p>
            <a:r>
              <a:rPr lang="en-US" sz="6400" dirty="0"/>
              <a:t>Developing a machine learning model using Convolutional Neural Networks (CNNs) to detect hate speech in textual data, with the goal of mitigating the spread of harmful and discriminatory content in online platforms.</a:t>
            </a:r>
          </a:p>
          <a:p>
            <a:endParaRPr lang="en-US" sz="5600" dirty="0"/>
          </a:p>
          <a:p>
            <a:r>
              <a:rPr lang="en-US" sz="5600" b="1" dirty="0"/>
              <a:t>**Problem Formulation:**</a:t>
            </a:r>
          </a:p>
          <a:p>
            <a:r>
              <a:rPr lang="en-US" sz="5600" dirty="0"/>
              <a:t>1. **Data Collection and Preparation:**</a:t>
            </a:r>
          </a:p>
          <a:p>
            <a:r>
              <a:rPr lang="en-US" sz="5600" dirty="0"/>
              <a:t>   - Gather a labeled dataset containing text samples classified as hate speech, offensive language, or non-hate speech.</a:t>
            </a:r>
          </a:p>
          <a:p>
            <a:r>
              <a:rPr lang="en-US" sz="5600" dirty="0"/>
              <a:t>   - Preprocess the text data by tokenizing, cleaning, and converting it into numerical representations suitable for input to CNNs.</a:t>
            </a:r>
          </a:p>
          <a:p>
            <a:r>
              <a:rPr lang="en-US" sz="5600" b="1" dirty="0"/>
              <a:t>2. **Model Architecture:**</a:t>
            </a:r>
          </a:p>
          <a:p>
            <a:r>
              <a:rPr lang="en-US" sz="5600" dirty="0"/>
              <a:t>   - Design a CNN architecture suitable for text classification tasks:</a:t>
            </a:r>
          </a:p>
          <a:p>
            <a:r>
              <a:rPr lang="en-US" sz="5600" dirty="0"/>
              <a:t>     - Input Layer: Accepts preprocessed text data as input.</a:t>
            </a:r>
          </a:p>
          <a:p>
            <a:r>
              <a:rPr lang="en-US" sz="5600" dirty="0"/>
              <a:t>     - Embedding Layer: Converts text tokens into dense vector representations.</a:t>
            </a:r>
          </a:p>
          <a:p>
            <a:r>
              <a:rPr lang="en-US" sz="5600" dirty="0"/>
              <a:t>     - Convolutional Layers: Apply filters of varying sizes to capture local features and patterns in the text.</a:t>
            </a:r>
          </a:p>
          <a:p>
            <a:r>
              <a:rPr lang="en-US" sz="5600" dirty="0"/>
              <a:t>     - Pooling Layers: Aggregate feature maps to reduce dimensionality and extract important information.</a:t>
            </a:r>
          </a:p>
          <a:p>
            <a:r>
              <a:rPr lang="en-US" sz="5600" dirty="0"/>
              <a:t>     - Fully Connected Layers: Perform classification based on extracted features.</a:t>
            </a:r>
          </a:p>
          <a:p>
            <a:r>
              <a:rPr lang="en-US" sz="5600" dirty="0"/>
              <a:t>     - Output Layer: Use </a:t>
            </a:r>
            <a:r>
              <a:rPr lang="en-US" sz="5600" dirty="0" err="1"/>
              <a:t>softmax</a:t>
            </a:r>
            <a:r>
              <a:rPr lang="en-US" sz="5600" dirty="0"/>
              <a:t> activation for multi-class classification (hate speech, offensive language, non-hate speech).</a:t>
            </a:r>
          </a:p>
          <a:p>
            <a:endParaRPr lang="en-US" sz="5600" dirty="0"/>
          </a:p>
          <a:p>
            <a:endParaRPr lang="en-US" dirty="0"/>
          </a:p>
        </p:txBody>
      </p:sp>
    </p:spTree>
    <p:extLst>
      <p:ext uri="{BB962C8B-B14F-4D97-AF65-F5344CB8AC3E}">
        <p14:creationId xmlns:p14="http://schemas.microsoft.com/office/powerpoint/2010/main" val="145433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39291-A653-1ECA-B4E2-AA7AAE70803D}"/>
              </a:ext>
            </a:extLst>
          </p:cNvPr>
          <p:cNvSpPr>
            <a:spLocks noGrp="1"/>
          </p:cNvSpPr>
          <p:nvPr>
            <p:ph sz="quarter" idx="13"/>
          </p:nvPr>
        </p:nvSpPr>
        <p:spPr>
          <a:xfrm>
            <a:off x="127819" y="68826"/>
            <a:ext cx="12064181" cy="6685935"/>
          </a:xfrm>
        </p:spPr>
        <p:txBody>
          <a:bodyPr>
            <a:normAutofit fontScale="25000" lnSpcReduction="20000"/>
          </a:bodyPr>
          <a:lstStyle/>
          <a:p>
            <a:endParaRPr lang="en-US" dirty="0"/>
          </a:p>
          <a:p>
            <a:r>
              <a:rPr lang="en-US" sz="6400" b="1" dirty="0"/>
              <a:t>3. **Model Training:**</a:t>
            </a:r>
          </a:p>
          <a:p>
            <a:r>
              <a:rPr lang="en-US" sz="6400" dirty="0"/>
              <a:t>   - Split the dataset into training, validation, and test sets.</a:t>
            </a:r>
          </a:p>
          <a:p>
            <a:r>
              <a:rPr lang="en-US" sz="6400" dirty="0"/>
              <a:t>   - Train the CNN model using the training set with techniques like mini-batch gradient descent and backpropagation.</a:t>
            </a:r>
          </a:p>
          <a:p>
            <a:r>
              <a:rPr lang="en-US" sz="6400" dirty="0"/>
              <a:t>   - Use appropriate loss functions (e.g., categorical cross-entropy) and optimization algorithms (e.g., Adam, RMSprop) to update model weights.</a:t>
            </a:r>
          </a:p>
          <a:p>
            <a:r>
              <a:rPr lang="en-US" sz="6400" dirty="0"/>
              <a:t>   - Monitor training progress and tune hyperparameters (e.g., learning rate, dropout rate) to optimize model performance.</a:t>
            </a:r>
          </a:p>
          <a:p>
            <a:r>
              <a:rPr lang="en-US" sz="6400" b="1" dirty="0"/>
              <a:t>4. **Evaluation Metrics:**</a:t>
            </a:r>
          </a:p>
          <a:p>
            <a:r>
              <a:rPr lang="en-US" sz="6400" dirty="0"/>
              <a:t>   - Evaluate the trained model's performance on the validation set using metrics such as accuracy, precision, recall, F1-score, and confusion matrix.</a:t>
            </a:r>
          </a:p>
          <a:p>
            <a:r>
              <a:rPr lang="en-US" sz="6400" dirty="0"/>
              <a:t>   - Assess the model's ability to correctly classify hate speech while minimizing false positives and false negatives.</a:t>
            </a:r>
          </a:p>
          <a:p>
            <a:r>
              <a:rPr lang="en-US" sz="6400" b="1" dirty="0"/>
              <a:t>5. **Hyperparameter Tuning:**</a:t>
            </a:r>
          </a:p>
          <a:p>
            <a:r>
              <a:rPr lang="en-US" sz="6400" dirty="0"/>
              <a:t>   - Perform hyperparameter tuning using techniques like grid search or random search to find optimal combinations of model hyperparameters.</a:t>
            </a:r>
          </a:p>
          <a:p>
            <a:r>
              <a:rPr lang="en-US" sz="6400" dirty="0"/>
              <a:t>   - Validate the tuned model on the validation set to ensure improved performance and generalization ability.</a:t>
            </a:r>
          </a:p>
          <a:p>
            <a:r>
              <a:rPr lang="en-US" sz="6400" b="1" dirty="0"/>
              <a:t>6. **Model Deployment:**</a:t>
            </a:r>
          </a:p>
          <a:p>
            <a:r>
              <a:rPr lang="en-US" sz="6400" dirty="0"/>
              <a:t>   - Deploy the trained CNN model for hate speech detection in production environments, such as social media platforms or content moderation systems.</a:t>
            </a:r>
          </a:p>
          <a:p>
            <a:r>
              <a:rPr lang="en-US" sz="6400" dirty="0"/>
              <a:t>   - Implement mechanisms for real-time inference, scalability, and efficient processing of incoming text data</a:t>
            </a:r>
            <a:r>
              <a:rPr lang="en-US" sz="5600" dirty="0"/>
              <a:t>.</a:t>
            </a:r>
          </a:p>
        </p:txBody>
      </p:sp>
    </p:spTree>
    <p:extLst>
      <p:ext uri="{BB962C8B-B14F-4D97-AF65-F5344CB8AC3E}">
        <p14:creationId xmlns:p14="http://schemas.microsoft.com/office/powerpoint/2010/main" val="274902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7A0-3AFF-742D-681F-8D5F3F884656}"/>
              </a:ext>
            </a:extLst>
          </p:cNvPr>
          <p:cNvSpPr>
            <a:spLocks noGrp="1"/>
          </p:cNvSpPr>
          <p:nvPr>
            <p:ph type="title"/>
          </p:nvPr>
        </p:nvSpPr>
        <p:spPr>
          <a:xfrm>
            <a:off x="835117" y="0"/>
            <a:ext cx="10364451" cy="1596177"/>
          </a:xfrm>
        </p:spPr>
        <p:txBody>
          <a:bodyPr>
            <a:normAutofit/>
          </a:bodyPr>
          <a:lstStyle/>
          <a:p>
            <a:r>
              <a:rPr lang="en-IN" sz="6000" b="1" dirty="0"/>
              <a:t>RESULT</a:t>
            </a:r>
          </a:p>
        </p:txBody>
      </p:sp>
      <p:sp>
        <p:nvSpPr>
          <p:cNvPr id="3" name="Content Placeholder 2">
            <a:extLst>
              <a:ext uri="{FF2B5EF4-FFF2-40B4-BE49-F238E27FC236}">
                <a16:creationId xmlns:a16="http://schemas.microsoft.com/office/drawing/2014/main" id="{740A7046-05AB-3C4E-232A-586F212BB275}"/>
              </a:ext>
            </a:extLst>
          </p:cNvPr>
          <p:cNvSpPr>
            <a:spLocks noGrp="1"/>
          </p:cNvSpPr>
          <p:nvPr>
            <p:ph sz="quarter" idx="13"/>
          </p:nvPr>
        </p:nvSpPr>
        <p:spPr>
          <a:xfrm>
            <a:off x="835742" y="1237623"/>
            <a:ext cx="10363826" cy="3424107"/>
          </a:xfrm>
        </p:spPr>
        <p:txBody>
          <a:bodyPr/>
          <a:lstStyle/>
          <a:p>
            <a:r>
              <a:rPr lang="en-IN" dirty="0"/>
              <a:t>ACCURACY:89%</a:t>
            </a:r>
          </a:p>
          <a:p>
            <a:endParaRPr lang="en-IN" dirty="0"/>
          </a:p>
        </p:txBody>
      </p:sp>
      <p:pic>
        <p:nvPicPr>
          <p:cNvPr id="7" name="Picture 6">
            <a:extLst>
              <a:ext uri="{FF2B5EF4-FFF2-40B4-BE49-F238E27FC236}">
                <a16:creationId xmlns:a16="http://schemas.microsoft.com/office/drawing/2014/main" id="{7C5904EC-4871-9A7F-4DEA-3F1FBE41F900}"/>
              </a:ext>
            </a:extLst>
          </p:cNvPr>
          <p:cNvPicPr>
            <a:picLocks noChangeAspect="1"/>
          </p:cNvPicPr>
          <p:nvPr/>
        </p:nvPicPr>
        <p:blipFill>
          <a:blip r:embed="rId2"/>
          <a:stretch>
            <a:fillRect/>
          </a:stretch>
        </p:blipFill>
        <p:spPr>
          <a:xfrm>
            <a:off x="78658" y="1596177"/>
            <a:ext cx="12113342" cy="5261823"/>
          </a:xfrm>
          <a:prstGeom prst="rect">
            <a:avLst/>
          </a:prstGeom>
        </p:spPr>
      </p:pic>
    </p:spTree>
    <p:extLst>
      <p:ext uri="{BB962C8B-B14F-4D97-AF65-F5344CB8AC3E}">
        <p14:creationId xmlns:p14="http://schemas.microsoft.com/office/powerpoint/2010/main" val="371877208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68</TotalTime>
  <Words>1522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vt:lpstr>
      <vt:lpstr>Söhne</vt:lpstr>
      <vt:lpstr>Tw Cen MT</vt:lpstr>
      <vt:lpstr>Wingdings</vt:lpstr>
      <vt:lpstr>Droplet</vt:lpstr>
      <vt:lpstr>HATE SPEECH DETECTION</vt:lpstr>
      <vt:lpstr>INTRODUCTION</vt:lpstr>
      <vt:lpstr>EXAMPLES OF HATE SPEECH IN DIFFERENT PLATFORMS</vt:lpstr>
      <vt:lpstr> Why CNNs for HATE SPEECH Classification?</vt:lpstr>
      <vt:lpstr>PROPOSED SYSTEM</vt:lpstr>
      <vt:lpstr>SYSTEM APPORACH</vt:lpstr>
      <vt:lpstr>PROBLEM STATEMENT AND FORMULATION</vt:lpstr>
      <vt:lpstr>PowerPoint Presentation</vt:lpstr>
      <vt:lpstr>RESULT</vt:lpstr>
      <vt:lpstr>CONCLUSION</vt:lpstr>
      <vt:lpstr>REFERENCE</vt:lpstr>
      <vt:lpstr>THANK YOU</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Thisha Varthani</dc:creator>
  <cp:lastModifiedBy>Thisha Varthani</cp:lastModifiedBy>
  <cp:revision>1</cp:revision>
  <dcterms:created xsi:type="dcterms:W3CDTF">2024-04-01T17:05:54Z</dcterms:created>
  <dcterms:modified xsi:type="dcterms:W3CDTF">2024-04-02T05:39:05Z</dcterms:modified>
</cp:coreProperties>
</file>