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DE62D9-65F7-4E4C-8939-2D32FBE0CC41}" v="28" dt="2025-08-05T23:57:01.3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64"/>
    <p:restoredTop sz="96949"/>
  </p:normalViewPr>
  <p:slideViewPr>
    <p:cSldViewPr snapToGrid="0">
      <p:cViewPr varScale="1">
        <p:scale>
          <a:sx n="190" d="100"/>
          <a:sy n="190" d="100"/>
        </p:scale>
        <p:origin x="1384" y="4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ng Han" userId="dfa604cfe68ccd61" providerId="LiveId" clId="{7EDE62D9-65F7-4E4C-8939-2D32FBE0CC41}"/>
    <pc:docChg chg="undo custSel modSld">
      <pc:chgData name="Young Han" userId="dfa604cfe68ccd61" providerId="LiveId" clId="{7EDE62D9-65F7-4E4C-8939-2D32FBE0CC41}" dt="2025-08-05T23:57:25.863" v="186" actId="1076"/>
      <pc:docMkLst>
        <pc:docMk/>
      </pc:docMkLst>
      <pc:sldChg chg="addSp modSp mod">
        <pc:chgData name="Young Han" userId="dfa604cfe68ccd61" providerId="LiveId" clId="{7EDE62D9-65F7-4E4C-8939-2D32FBE0CC41}" dt="2025-08-05T23:57:01.333" v="185"/>
        <pc:sldMkLst>
          <pc:docMk/>
          <pc:sldMk cId="0" sldId="256"/>
        </pc:sldMkLst>
        <pc:spChg chg="add mod">
          <ac:chgData name="Young Han" userId="dfa604cfe68ccd61" providerId="LiveId" clId="{7EDE62D9-65F7-4E4C-8939-2D32FBE0CC41}" dt="2025-08-05T23:56:12.451" v="180"/>
          <ac:spMkLst>
            <pc:docMk/>
            <pc:sldMk cId="0" sldId="256"/>
            <ac:spMk id="3" creationId="{77AD8CF6-C98B-EF3F-011B-B2E50D559554}"/>
          </ac:spMkLst>
        </pc:spChg>
        <pc:spChg chg="add mod">
          <ac:chgData name="Young Han" userId="dfa604cfe68ccd61" providerId="LiveId" clId="{7EDE62D9-65F7-4E4C-8939-2D32FBE0CC41}" dt="2025-08-05T23:57:01.333" v="185"/>
          <ac:spMkLst>
            <pc:docMk/>
            <pc:sldMk cId="0" sldId="256"/>
            <ac:spMk id="4" creationId="{70C05577-22B2-B063-19CB-241EFF219D84}"/>
          </ac:spMkLst>
        </pc:spChg>
        <pc:spChg chg="mod">
          <ac:chgData name="Young Han" userId="dfa604cfe68ccd61" providerId="LiveId" clId="{7EDE62D9-65F7-4E4C-8939-2D32FBE0CC41}" dt="2025-08-05T22:08:30.190" v="44" actId="20577"/>
          <ac:spMkLst>
            <pc:docMk/>
            <pc:sldMk cId="0" sldId="256"/>
            <ac:spMk id="55" creationId="{00000000-0000-0000-0000-000000000000}"/>
          </ac:spMkLst>
        </pc:spChg>
        <pc:spChg chg="mod">
          <ac:chgData name="Young Han" userId="dfa604cfe68ccd61" providerId="LiveId" clId="{7EDE62D9-65F7-4E4C-8939-2D32FBE0CC41}" dt="2025-08-05T17:23:19.570" v="12" actId="255"/>
          <ac:spMkLst>
            <pc:docMk/>
            <pc:sldMk cId="0" sldId="256"/>
            <ac:spMk id="56" creationId="{00000000-0000-0000-0000-000000000000}"/>
          </ac:spMkLst>
        </pc:spChg>
      </pc:sldChg>
      <pc:sldChg chg="addSp modSp mod">
        <pc:chgData name="Young Han" userId="dfa604cfe68ccd61" providerId="LiveId" clId="{7EDE62D9-65F7-4E4C-8939-2D32FBE0CC41}" dt="2025-08-05T23:57:01.333" v="185"/>
        <pc:sldMkLst>
          <pc:docMk/>
          <pc:sldMk cId="0" sldId="257"/>
        </pc:sldMkLst>
        <pc:spChg chg="add mod">
          <ac:chgData name="Young Han" userId="dfa604cfe68ccd61" providerId="LiveId" clId="{7EDE62D9-65F7-4E4C-8939-2D32FBE0CC41}" dt="2025-08-05T23:56:12.451" v="180"/>
          <ac:spMkLst>
            <pc:docMk/>
            <pc:sldMk cId="0" sldId="257"/>
            <ac:spMk id="2" creationId="{EA64A5AC-2AC3-E51D-6FFC-A9EE6A44E2CF}"/>
          </ac:spMkLst>
        </pc:spChg>
        <pc:spChg chg="add mod">
          <ac:chgData name="Young Han" userId="dfa604cfe68ccd61" providerId="LiveId" clId="{7EDE62D9-65F7-4E4C-8939-2D32FBE0CC41}" dt="2025-08-05T23:57:01.333" v="185"/>
          <ac:spMkLst>
            <pc:docMk/>
            <pc:sldMk cId="0" sldId="257"/>
            <ac:spMk id="3" creationId="{6AF95ECA-7C61-F057-999C-6E738361AA9A}"/>
          </ac:spMkLst>
        </pc:spChg>
        <pc:spChg chg="mod">
          <ac:chgData name="Young Han" userId="dfa604cfe68ccd61" providerId="LiveId" clId="{7EDE62D9-65F7-4E4C-8939-2D32FBE0CC41}" dt="2025-08-05T22:34:25.631" v="69" actId="20577"/>
          <ac:spMkLst>
            <pc:docMk/>
            <pc:sldMk cId="0" sldId="257"/>
            <ac:spMk id="63" creationId="{00000000-0000-0000-0000-000000000000}"/>
          </ac:spMkLst>
        </pc:spChg>
        <pc:spChg chg="mod">
          <ac:chgData name="Young Han" userId="dfa604cfe68ccd61" providerId="LiveId" clId="{7EDE62D9-65F7-4E4C-8939-2D32FBE0CC41}" dt="2025-08-05T22:03:42.807" v="22" actId="14100"/>
          <ac:spMkLst>
            <pc:docMk/>
            <pc:sldMk cId="0" sldId="257"/>
            <ac:spMk id="64" creationId="{00000000-0000-0000-0000-000000000000}"/>
          </ac:spMkLst>
        </pc:spChg>
      </pc:sldChg>
      <pc:sldChg chg="addSp modSp mod">
        <pc:chgData name="Young Han" userId="dfa604cfe68ccd61" providerId="LiveId" clId="{7EDE62D9-65F7-4E4C-8939-2D32FBE0CC41}" dt="2025-08-05T23:57:01.333" v="185"/>
        <pc:sldMkLst>
          <pc:docMk/>
          <pc:sldMk cId="0" sldId="258"/>
        </pc:sldMkLst>
        <pc:spChg chg="add mod">
          <ac:chgData name="Young Han" userId="dfa604cfe68ccd61" providerId="LiveId" clId="{7EDE62D9-65F7-4E4C-8939-2D32FBE0CC41}" dt="2025-08-05T23:56:12.451" v="180"/>
          <ac:spMkLst>
            <pc:docMk/>
            <pc:sldMk cId="0" sldId="258"/>
            <ac:spMk id="2" creationId="{393D59E6-5151-A3AF-DFB5-88D73F50F156}"/>
          </ac:spMkLst>
        </pc:spChg>
        <pc:spChg chg="add mod">
          <ac:chgData name="Young Han" userId="dfa604cfe68ccd61" providerId="LiveId" clId="{7EDE62D9-65F7-4E4C-8939-2D32FBE0CC41}" dt="2025-08-05T23:57:01.333" v="185"/>
          <ac:spMkLst>
            <pc:docMk/>
            <pc:sldMk cId="0" sldId="258"/>
            <ac:spMk id="3" creationId="{69A3791B-D28D-B432-645E-20969C456BBB}"/>
          </ac:spMkLst>
        </pc:spChg>
        <pc:spChg chg="mod">
          <ac:chgData name="Young Han" userId="dfa604cfe68ccd61" providerId="LiveId" clId="{7EDE62D9-65F7-4E4C-8939-2D32FBE0CC41}" dt="2025-08-05T22:05:20.752" v="42" actId="20577"/>
          <ac:spMkLst>
            <pc:docMk/>
            <pc:sldMk cId="0" sldId="258"/>
            <ac:spMk id="70" creationId="{00000000-0000-0000-0000-000000000000}"/>
          </ac:spMkLst>
        </pc:spChg>
      </pc:sldChg>
      <pc:sldChg chg="addSp modSp modNotes">
        <pc:chgData name="Young Han" userId="dfa604cfe68ccd61" providerId="LiveId" clId="{7EDE62D9-65F7-4E4C-8939-2D32FBE0CC41}" dt="2025-08-05T23:57:01.333" v="185"/>
        <pc:sldMkLst>
          <pc:docMk/>
          <pc:sldMk cId="0" sldId="259"/>
        </pc:sldMkLst>
        <pc:spChg chg="add mod">
          <ac:chgData name="Young Han" userId="dfa604cfe68ccd61" providerId="LiveId" clId="{7EDE62D9-65F7-4E4C-8939-2D32FBE0CC41}" dt="2025-08-05T23:56:12.451" v="180"/>
          <ac:spMkLst>
            <pc:docMk/>
            <pc:sldMk cId="0" sldId="259"/>
            <ac:spMk id="2" creationId="{F29B52F7-FA22-E8B3-90FD-5021AF5990AE}"/>
          </ac:spMkLst>
        </pc:spChg>
        <pc:spChg chg="add mod">
          <ac:chgData name="Young Han" userId="dfa604cfe68ccd61" providerId="LiveId" clId="{7EDE62D9-65F7-4E4C-8939-2D32FBE0CC41}" dt="2025-08-05T23:57:01.333" v="185"/>
          <ac:spMkLst>
            <pc:docMk/>
            <pc:sldMk cId="0" sldId="259"/>
            <ac:spMk id="3" creationId="{5AF25AD6-87A4-70D2-8371-B179F772FCB6}"/>
          </ac:spMkLst>
        </pc:spChg>
      </pc:sldChg>
      <pc:sldChg chg="addSp modSp modNotes">
        <pc:chgData name="Young Han" userId="dfa604cfe68ccd61" providerId="LiveId" clId="{7EDE62D9-65F7-4E4C-8939-2D32FBE0CC41}" dt="2025-08-05T23:57:01.333" v="185"/>
        <pc:sldMkLst>
          <pc:docMk/>
          <pc:sldMk cId="0" sldId="260"/>
        </pc:sldMkLst>
        <pc:spChg chg="add mod">
          <ac:chgData name="Young Han" userId="dfa604cfe68ccd61" providerId="LiveId" clId="{7EDE62D9-65F7-4E4C-8939-2D32FBE0CC41}" dt="2025-08-05T23:56:12.451" v="180"/>
          <ac:spMkLst>
            <pc:docMk/>
            <pc:sldMk cId="0" sldId="260"/>
            <ac:spMk id="2" creationId="{0B93260D-8422-77DD-D4AB-A5F43C0D78B9}"/>
          </ac:spMkLst>
        </pc:spChg>
        <pc:spChg chg="add mod">
          <ac:chgData name="Young Han" userId="dfa604cfe68ccd61" providerId="LiveId" clId="{7EDE62D9-65F7-4E4C-8939-2D32FBE0CC41}" dt="2025-08-05T23:57:01.333" v="185"/>
          <ac:spMkLst>
            <pc:docMk/>
            <pc:sldMk cId="0" sldId="260"/>
            <ac:spMk id="3" creationId="{7BA95AFA-3016-4399-FF52-C15BAF9A46FC}"/>
          </ac:spMkLst>
        </pc:spChg>
      </pc:sldChg>
      <pc:sldChg chg="addSp modSp modNotes">
        <pc:chgData name="Young Han" userId="dfa604cfe68ccd61" providerId="LiveId" clId="{7EDE62D9-65F7-4E4C-8939-2D32FBE0CC41}" dt="2025-08-05T23:57:01.333" v="185"/>
        <pc:sldMkLst>
          <pc:docMk/>
          <pc:sldMk cId="0" sldId="261"/>
        </pc:sldMkLst>
        <pc:spChg chg="add mod">
          <ac:chgData name="Young Han" userId="dfa604cfe68ccd61" providerId="LiveId" clId="{7EDE62D9-65F7-4E4C-8939-2D32FBE0CC41}" dt="2025-08-05T23:56:12.451" v="180"/>
          <ac:spMkLst>
            <pc:docMk/>
            <pc:sldMk cId="0" sldId="261"/>
            <ac:spMk id="2" creationId="{2D098793-FABF-C42D-84BC-AFCD3D7D1D19}"/>
          </ac:spMkLst>
        </pc:spChg>
        <pc:spChg chg="add mod">
          <ac:chgData name="Young Han" userId="dfa604cfe68ccd61" providerId="LiveId" clId="{7EDE62D9-65F7-4E4C-8939-2D32FBE0CC41}" dt="2025-08-05T23:57:01.333" v="185"/>
          <ac:spMkLst>
            <pc:docMk/>
            <pc:sldMk cId="0" sldId="261"/>
            <ac:spMk id="3" creationId="{8E293FEB-FB13-C0A7-D741-DF6D7511AE9F}"/>
          </ac:spMkLst>
        </pc:spChg>
      </pc:sldChg>
      <pc:sldChg chg="addSp modSp modNotes">
        <pc:chgData name="Young Han" userId="dfa604cfe68ccd61" providerId="LiveId" clId="{7EDE62D9-65F7-4E4C-8939-2D32FBE0CC41}" dt="2025-08-05T23:57:01.333" v="185"/>
        <pc:sldMkLst>
          <pc:docMk/>
          <pc:sldMk cId="0" sldId="262"/>
        </pc:sldMkLst>
        <pc:spChg chg="add mod">
          <ac:chgData name="Young Han" userId="dfa604cfe68ccd61" providerId="LiveId" clId="{7EDE62D9-65F7-4E4C-8939-2D32FBE0CC41}" dt="2025-08-05T23:56:12.451" v="180"/>
          <ac:spMkLst>
            <pc:docMk/>
            <pc:sldMk cId="0" sldId="262"/>
            <ac:spMk id="2" creationId="{E264CC14-186E-5895-DE8C-17DAF939D6F8}"/>
          </ac:spMkLst>
        </pc:spChg>
        <pc:spChg chg="add mod">
          <ac:chgData name="Young Han" userId="dfa604cfe68ccd61" providerId="LiveId" clId="{7EDE62D9-65F7-4E4C-8939-2D32FBE0CC41}" dt="2025-08-05T23:57:01.333" v="185"/>
          <ac:spMkLst>
            <pc:docMk/>
            <pc:sldMk cId="0" sldId="262"/>
            <ac:spMk id="3" creationId="{DE4FD118-8C94-1E49-0758-FED211FF84FB}"/>
          </ac:spMkLst>
        </pc:spChg>
      </pc:sldChg>
      <pc:sldChg chg="addSp modSp modNotes">
        <pc:chgData name="Young Han" userId="dfa604cfe68ccd61" providerId="LiveId" clId="{7EDE62D9-65F7-4E4C-8939-2D32FBE0CC41}" dt="2025-08-05T23:57:01.333" v="185"/>
        <pc:sldMkLst>
          <pc:docMk/>
          <pc:sldMk cId="0" sldId="263"/>
        </pc:sldMkLst>
        <pc:spChg chg="add mod">
          <ac:chgData name="Young Han" userId="dfa604cfe68ccd61" providerId="LiveId" clId="{7EDE62D9-65F7-4E4C-8939-2D32FBE0CC41}" dt="2025-08-05T23:56:12.451" v="180"/>
          <ac:spMkLst>
            <pc:docMk/>
            <pc:sldMk cId="0" sldId="263"/>
            <ac:spMk id="2" creationId="{A5C682C5-7698-0B37-53CF-AD6BC446F1B1}"/>
          </ac:spMkLst>
        </pc:spChg>
        <pc:spChg chg="add mod">
          <ac:chgData name="Young Han" userId="dfa604cfe68ccd61" providerId="LiveId" clId="{7EDE62D9-65F7-4E4C-8939-2D32FBE0CC41}" dt="2025-08-05T23:57:01.333" v="185"/>
          <ac:spMkLst>
            <pc:docMk/>
            <pc:sldMk cId="0" sldId="263"/>
            <ac:spMk id="3" creationId="{021256CE-62B1-FB5F-71A4-90A851A5BD91}"/>
          </ac:spMkLst>
        </pc:spChg>
      </pc:sldChg>
      <pc:sldChg chg="addSp modSp modNotesTx">
        <pc:chgData name="Young Han" userId="dfa604cfe68ccd61" providerId="LiveId" clId="{7EDE62D9-65F7-4E4C-8939-2D32FBE0CC41}" dt="2025-08-05T23:57:01.333" v="185"/>
        <pc:sldMkLst>
          <pc:docMk/>
          <pc:sldMk cId="0" sldId="264"/>
        </pc:sldMkLst>
        <pc:spChg chg="add mod">
          <ac:chgData name="Young Han" userId="dfa604cfe68ccd61" providerId="LiveId" clId="{7EDE62D9-65F7-4E4C-8939-2D32FBE0CC41}" dt="2025-08-05T23:56:12.451" v="180"/>
          <ac:spMkLst>
            <pc:docMk/>
            <pc:sldMk cId="0" sldId="264"/>
            <ac:spMk id="2" creationId="{974695E2-9DAD-FD29-2E4B-227E94A1C5A8}"/>
          </ac:spMkLst>
        </pc:spChg>
        <pc:spChg chg="add mod">
          <ac:chgData name="Young Han" userId="dfa604cfe68ccd61" providerId="LiveId" clId="{7EDE62D9-65F7-4E4C-8939-2D32FBE0CC41}" dt="2025-08-05T23:57:01.333" v="185"/>
          <ac:spMkLst>
            <pc:docMk/>
            <pc:sldMk cId="0" sldId="264"/>
            <ac:spMk id="3" creationId="{C01A71FB-0C41-80FD-929B-DDFBA9D25365}"/>
          </ac:spMkLst>
        </pc:spChg>
      </pc:sldChg>
      <pc:sldChg chg="addSp modSp mod modNotesTx">
        <pc:chgData name="Young Han" userId="dfa604cfe68ccd61" providerId="LiveId" clId="{7EDE62D9-65F7-4E4C-8939-2D32FBE0CC41}" dt="2025-08-05T23:57:25.863" v="186" actId="1076"/>
        <pc:sldMkLst>
          <pc:docMk/>
          <pc:sldMk cId="0" sldId="265"/>
        </pc:sldMkLst>
        <pc:spChg chg="add mod">
          <ac:chgData name="Young Han" userId="dfa604cfe68ccd61" providerId="LiveId" clId="{7EDE62D9-65F7-4E4C-8939-2D32FBE0CC41}" dt="2025-08-05T23:56:12.451" v="180"/>
          <ac:spMkLst>
            <pc:docMk/>
            <pc:sldMk cId="0" sldId="265"/>
            <ac:spMk id="2" creationId="{DD44EB36-73C6-EA21-9BA9-F7172B00D32E}"/>
          </ac:spMkLst>
        </pc:spChg>
        <pc:spChg chg="add mod">
          <ac:chgData name="Young Han" userId="dfa604cfe68ccd61" providerId="LiveId" clId="{7EDE62D9-65F7-4E4C-8939-2D32FBE0CC41}" dt="2025-08-05T23:57:25.863" v="186" actId="1076"/>
          <ac:spMkLst>
            <pc:docMk/>
            <pc:sldMk cId="0" sldId="265"/>
            <ac:spMk id="3" creationId="{A2FE6B1F-447F-7169-0121-3F3FD5B0D9BE}"/>
          </ac:spMkLst>
        </pc:spChg>
        <pc:spChg chg="mod">
          <ac:chgData name="Young Han" userId="dfa604cfe68ccd61" providerId="LiveId" clId="{7EDE62D9-65F7-4E4C-8939-2D32FBE0CC41}" dt="2025-08-05T23:56:43.673" v="184" actId="27636"/>
          <ac:spMkLst>
            <pc:docMk/>
            <pc:sldMk cId="0" sldId="265"/>
            <ac:spMk id="140" creationId="{00000000-0000-0000-0000-000000000000}"/>
          </ac:spMkLst>
        </pc:spChg>
      </pc:sldChg>
      <pc:sldChg chg="addSp modSp modNotesTx">
        <pc:chgData name="Young Han" userId="dfa604cfe68ccd61" providerId="LiveId" clId="{7EDE62D9-65F7-4E4C-8939-2D32FBE0CC41}" dt="2025-08-05T23:57:01.333" v="185"/>
        <pc:sldMkLst>
          <pc:docMk/>
          <pc:sldMk cId="0" sldId="266"/>
        </pc:sldMkLst>
        <pc:spChg chg="add mod">
          <ac:chgData name="Young Han" userId="dfa604cfe68ccd61" providerId="LiveId" clId="{7EDE62D9-65F7-4E4C-8939-2D32FBE0CC41}" dt="2025-08-05T23:56:12.451" v="180"/>
          <ac:spMkLst>
            <pc:docMk/>
            <pc:sldMk cId="0" sldId="266"/>
            <ac:spMk id="2" creationId="{C7FC6A57-189E-052F-CA19-58C50973A2C1}"/>
          </ac:spMkLst>
        </pc:spChg>
        <pc:spChg chg="add mod">
          <ac:chgData name="Young Han" userId="dfa604cfe68ccd61" providerId="LiveId" clId="{7EDE62D9-65F7-4E4C-8939-2D32FBE0CC41}" dt="2025-08-05T23:57:01.333" v="185"/>
          <ac:spMkLst>
            <pc:docMk/>
            <pc:sldMk cId="0" sldId="266"/>
            <ac:spMk id="3" creationId="{C9A96DAD-1060-447C-2CB5-6DDB139BE227}"/>
          </ac:spMkLst>
        </pc:spChg>
      </pc:sldChg>
      <pc:sldChg chg="addSp modSp modNotesTx">
        <pc:chgData name="Young Han" userId="dfa604cfe68ccd61" providerId="LiveId" clId="{7EDE62D9-65F7-4E4C-8939-2D32FBE0CC41}" dt="2025-08-05T23:57:01.333" v="185"/>
        <pc:sldMkLst>
          <pc:docMk/>
          <pc:sldMk cId="0" sldId="267"/>
        </pc:sldMkLst>
        <pc:spChg chg="add mod">
          <ac:chgData name="Young Han" userId="dfa604cfe68ccd61" providerId="LiveId" clId="{7EDE62D9-65F7-4E4C-8939-2D32FBE0CC41}" dt="2025-08-05T23:56:12.451" v="180"/>
          <ac:spMkLst>
            <pc:docMk/>
            <pc:sldMk cId="0" sldId="267"/>
            <ac:spMk id="2" creationId="{27180439-A671-83AE-D28B-67F2600EBBAD}"/>
          </ac:spMkLst>
        </pc:spChg>
        <pc:spChg chg="add mod">
          <ac:chgData name="Young Han" userId="dfa604cfe68ccd61" providerId="LiveId" clId="{7EDE62D9-65F7-4E4C-8939-2D32FBE0CC41}" dt="2025-08-05T23:57:01.333" v="185"/>
          <ac:spMkLst>
            <pc:docMk/>
            <pc:sldMk cId="0" sldId="267"/>
            <ac:spMk id="3" creationId="{FE1DDD14-7621-D2CC-9E6F-CAE6C858C213}"/>
          </ac:spMkLst>
        </pc:spChg>
      </pc:sldChg>
      <pc:sldChg chg="addSp modSp mod">
        <pc:chgData name="Young Han" userId="dfa604cfe68ccd61" providerId="LiveId" clId="{7EDE62D9-65F7-4E4C-8939-2D32FBE0CC41}" dt="2025-08-05T23:57:01.333" v="185"/>
        <pc:sldMkLst>
          <pc:docMk/>
          <pc:sldMk cId="0" sldId="268"/>
        </pc:sldMkLst>
        <pc:spChg chg="add mod">
          <ac:chgData name="Young Han" userId="dfa604cfe68ccd61" providerId="LiveId" clId="{7EDE62D9-65F7-4E4C-8939-2D32FBE0CC41}" dt="2025-08-05T23:56:12.451" v="180"/>
          <ac:spMkLst>
            <pc:docMk/>
            <pc:sldMk cId="0" sldId="268"/>
            <ac:spMk id="2" creationId="{ED2ABD30-BA45-8954-CE5F-9B7B1BF3F98C}"/>
          </ac:spMkLst>
        </pc:spChg>
        <pc:spChg chg="add mod">
          <ac:chgData name="Young Han" userId="dfa604cfe68ccd61" providerId="LiveId" clId="{7EDE62D9-65F7-4E4C-8939-2D32FBE0CC41}" dt="2025-08-05T23:57:01.333" v="185"/>
          <ac:spMkLst>
            <pc:docMk/>
            <pc:sldMk cId="0" sldId="268"/>
            <ac:spMk id="3" creationId="{D343A68E-4A09-4345-94FF-53D4CBE4886E}"/>
          </ac:spMkLst>
        </pc:spChg>
        <pc:spChg chg="mod">
          <ac:chgData name="Young Han" userId="dfa604cfe68ccd61" providerId="LiveId" clId="{7EDE62D9-65F7-4E4C-8939-2D32FBE0CC41}" dt="2025-08-05T17:22:16.144" v="4" actId="255"/>
          <ac:spMkLst>
            <pc:docMk/>
            <pc:sldMk cId="0" sldId="268"/>
            <ac:spMk id="167" creationId="{00000000-0000-0000-0000-000000000000}"/>
          </ac:spMkLst>
        </pc:spChg>
        <pc:spChg chg="mod">
          <ac:chgData name="Young Han" userId="dfa604cfe68ccd61" providerId="LiveId" clId="{7EDE62D9-65F7-4E4C-8939-2D32FBE0CC41}" dt="2025-08-05T17:22:03.701" v="3" actId="20577"/>
          <ac:spMkLst>
            <pc:docMk/>
            <pc:sldMk cId="0" sldId="268"/>
            <ac:spMk id="168" creationId="{00000000-0000-0000-0000-000000000000}"/>
          </ac:spMkLst>
        </pc:spChg>
        <pc:spChg chg="mod">
          <ac:chgData name="Young Han" userId="dfa604cfe68ccd61" providerId="LiveId" clId="{7EDE62D9-65F7-4E4C-8939-2D32FBE0CC41}" dt="2025-08-05T17:22:50.845" v="11" actId="1076"/>
          <ac:spMkLst>
            <pc:docMk/>
            <pc:sldMk cId="0" sldId="268"/>
            <ac:spMk id="169" creationId="{00000000-0000-0000-0000-000000000000}"/>
          </ac:spMkLst>
        </pc:spChg>
      </pc:sldChg>
      <pc:sldChg chg="addSp modSp modNotes">
        <pc:chgData name="Young Han" userId="dfa604cfe68ccd61" providerId="LiveId" clId="{7EDE62D9-65F7-4E4C-8939-2D32FBE0CC41}" dt="2025-08-05T23:57:01.333" v="185"/>
        <pc:sldMkLst>
          <pc:docMk/>
          <pc:sldMk cId="0" sldId="269"/>
        </pc:sldMkLst>
        <pc:spChg chg="add mod">
          <ac:chgData name="Young Han" userId="dfa604cfe68ccd61" providerId="LiveId" clId="{7EDE62D9-65F7-4E4C-8939-2D32FBE0CC41}" dt="2025-08-05T23:56:12.451" v="180"/>
          <ac:spMkLst>
            <pc:docMk/>
            <pc:sldMk cId="0" sldId="269"/>
            <ac:spMk id="2" creationId="{CB11D4F4-0AA6-19F6-AFCA-B491EFE2383D}"/>
          </ac:spMkLst>
        </pc:spChg>
        <pc:spChg chg="add mod">
          <ac:chgData name="Young Han" userId="dfa604cfe68ccd61" providerId="LiveId" clId="{7EDE62D9-65F7-4E4C-8939-2D32FBE0CC41}" dt="2025-08-05T23:57:01.333" v="185"/>
          <ac:spMkLst>
            <pc:docMk/>
            <pc:sldMk cId="0" sldId="269"/>
            <ac:spMk id="3" creationId="{7E352ED1-F45F-B391-A469-3A51AD84CAD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Hello everyone,</a:t>
            </a:r>
            <a:endParaRPr/>
          </a:p>
          <a:p>
            <a:pPr marL="0" lvl="0" indent="0" algn="l" rtl="0">
              <a:spcBef>
                <a:spcPts val="0"/>
              </a:spcBef>
              <a:spcAft>
                <a:spcPts val="0"/>
              </a:spcAft>
              <a:buNone/>
            </a:pPr>
            <a:r>
              <a:rPr lang="en"/>
              <a:t>My name is young and today I will be talking about my work on building sector rotation strategy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72a0c878ec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72a0c878e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model learned market regime bias. It ignored the input features and adopted a simple strategy: always predict positive returns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As a result, the model’s market-timing strategy was virtually identical to a simple buy and hold spy strategy. It provided no real value at all.</a:t>
            </a:r>
            <a:endParaRPr dirty="0"/>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72a0c878ec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72a0c878ec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importance</a:t>
            </a:r>
            <a:endParaRPr dirty="0"/>
          </a:p>
          <a:p>
            <a:pPr marL="0" lvl="0" indent="0" algn="l" rtl="0">
              <a:spcBef>
                <a:spcPts val="0"/>
              </a:spcBef>
              <a:spcAft>
                <a:spcPts val="0"/>
              </a:spcAft>
              <a:buNone/>
            </a:pPr>
            <a:r>
              <a:rPr lang="en" dirty="0"/>
              <a:t>Mean decrease in impurity from </a:t>
            </a:r>
            <a:r>
              <a:rPr lang="en" dirty="0" err="1"/>
              <a:t>scilit</a:t>
            </a:r>
            <a:r>
              <a:rPr lang="en" dirty="0"/>
              <a:t> learn</a:t>
            </a:r>
            <a:endParaRPr dirty="0"/>
          </a:p>
          <a:p>
            <a:pPr marL="0" lvl="0" indent="0" algn="l" rtl="0">
              <a:spcBef>
                <a:spcPts val="0"/>
              </a:spcBef>
              <a:spcAft>
                <a:spcPts val="0"/>
              </a:spcAft>
              <a:buNone/>
            </a:pPr>
            <a:r>
              <a:rPr lang="en" dirty="0"/>
              <a:t>Rf is made of hundreds of individual decision trees</a:t>
            </a:r>
            <a:endParaRPr dirty="0"/>
          </a:p>
          <a:p>
            <a:pPr marL="0" lvl="0" indent="0" algn="l" rtl="0">
              <a:spcBef>
                <a:spcPts val="0"/>
              </a:spcBef>
              <a:spcAft>
                <a:spcPts val="0"/>
              </a:spcAft>
              <a:buNone/>
            </a:pPr>
            <a:r>
              <a:rPr lang="en" dirty="0"/>
              <a:t>Each tree learns by asking a series of questions to split the data. At each split the tree chooses the feature that creates the purest possible groups</a:t>
            </a:r>
            <a:endParaRPr dirty="0"/>
          </a:p>
          <a:p>
            <a:pPr marL="0" lvl="0" indent="0" algn="l" rtl="0">
              <a:spcBef>
                <a:spcPts val="0"/>
              </a:spcBef>
              <a:spcAft>
                <a:spcPts val="0"/>
              </a:spcAft>
              <a:buNone/>
            </a:pPr>
            <a:r>
              <a:rPr lang="en" dirty="0"/>
              <a:t>Every time a feature is used to make a split, it reduces the model’s overall uncertainty. Powerful features reduce impurity more than weak ones</a:t>
            </a:r>
            <a:endParaRPr dirty="0"/>
          </a:p>
          <a:p>
            <a:pPr marL="0" lvl="0" indent="0" algn="l" rtl="0">
              <a:spcBef>
                <a:spcPts val="0"/>
              </a:spcBef>
              <a:spcAft>
                <a:spcPts val="0"/>
              </a:spcAft>
              <a:buNone/>
            </a:pPr>
            <a:r>
              <a:rPr lang="en" dirty="0"/>
              <a:t>The model calculator the total amount of impurity each feature reduced in a single tree</a:t>
            </a:r>
            <a:endParaRPr dirty="0"/>
          </a:p>
          <a:p>
            <a:pPr marL="0" lvl="0" indent="0" algn="l" rtl="0">
              <a:spcBef>
                <a:spcPts val="0"/>
              </a:spcBef>
              <a:spcAft>
                <a:spcPts val="0"/>
              </a:spcAft>
              <a:buNone/>
            </a:pPr>
            <a:r>
              <a:rPr lang="en" dirty="0"/>
              <a:t>Feature importance is the average of that features contribution across all trees in the forest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Splits involving the </a:t>
            </a:r>
            <a:r>
              <a:rPr lang="en" dirty="0" err="1"/>
              <a:t>xle</a:t>
            </a:r>
            <a:r>
              <a:rPr lang="en" dirty="0"/>
              <a:t> return 63d feature were responsible for 16% of the total reduction in impurity (model error) across the entire forest</a:t>
            </a:r>
            <a:endParaRPr dirty="0"/>
          </a:p>
          <a:p>
            <a:pPr marL="0" lvl="0" indent="0" algn="l" rtl="0">
              <a:spcBef>
                <a:spcPts val="0"/>
              </a:spcBef>
              <a:spcAft>
                <a:spcPts val="0"/>
              </a:spcAft>
              <a:buNone/>
            </a:pPr>
            <a:r>
              <a:rPr lang="en" dirty="0"/>
              <a:t>Measure of how decisive or influential it was when it was used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a:t>
            </a:r>
            <a:r>
              <a:rPr lang="en" dirty="0" err="1"/>
              <a:t>xle</a:t>
            </a:r>
            <a:r>
              <a:rPr lang="en" dirty="0"/>
              <a:t> return 63d feature alone is more influential than all four macroeconomic features combined</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a:p>
            <a:pPr marL="0" lvl="0" indent="0" algn="l" rtl="0">
              <a:spcBef>
                <a:spcPts val="0"/>
              </a:spcBef>
              <a:spcAft>
                <a:spcPts val="0"/>
              </a:spcAft>
              <a:buNone/>
            </a:pPr>
            <a:r>
              <a:rPr lang="en" dirty="0"/>
              <a:t>The model is not a balanced sector rotator; it’s an obsessed model that bases its decisions for all 11 sectors on the behavior of one, </a:t>
            </a:r>
            <a:r>
              <a:rPr lang="en" dirty="0" err="1"/>
              <a:t>xle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For this project, </a:t>
            </a:r>
            <a:r>
              <a:rPr lang="en" dirty="0" err="1"/>
              <a:t>i</a:t>
            </a:r>
            <a:r>
              <a:rPr lang="en" dirty="0"/>
              <a:t> wanted to more evenly distributed feature importance since the goal was to build a diversified rotation strategy. I wanted to mix of every sector related features.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72a0c878e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72a0c878e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 first glance, rf strategy appears to slightly outperform the spy benchmark</a:t>
            </a:r>
            <a:endParaRPr dirty="0"/>
          </a:p>
          <a:p>
            <a:pPr marL="0" lvl="0" indent="0" algn="l" rtl="0">
              <a:spcBef>
                <a:spcPts val="0"/>
              </a:spcBef>
              <a:spcAft>
                <a:spcPts val="0"/>
              </a:spcAft>
              <a:buNone/>
            </a:pPr>
            <a:r>
              <a:rPr lang="en" dirty="0"/>
              <a:t>However, this small edge is misleading, as it comes from a flawed </a:t>
            </a:r>
            <a:r>
              <a:rPr lang="en" dirty="0" err="1"/>
              <a:t>xle</a:t>
            </a:r>
            <a:r>
              <a:rPr lang="en" dirty="0"/>
              <a:t> obsessed model</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Conservative transaction costs for this strategy would be around .15% per year</a:t>
            </a:r>
            <a:endParaRPr dirty="0"/>
          </a:p>
          <a:p>
            <a:pPr marL="0" lvl="0" indent="0" algn="l" rtl="0">
              <a:spcBef>
                <a:spcPts val="0"/>
              </a:spcBef>
              <a:spcAft>
                <a:spcPts val="0"/>
              </a:spcAft>
              <a:buNone/>
            </a:pPr>
            <a:endParaRPr dirty="0"/>
          </a:p>
          <a:p>
            <a:pPr marL="0" lvl="0" indent="0" algn="l" rtl="0">
              <a:lnSpc>
                <a:spcPct val="115000"/>
              </a:lnSpc>
              <a:spcBef>
                <a:spcPts val="1200"/>
              </a:spcBef>
              <a:spcAft>
                <a:spcPts val="0"/>
              </a:spcAft>
              <a:buClr>
                <a:schemeClr val="dk1"/>
              </a:buClr>
              <a:buSzPts val="1100"/>
              <a:buFont typeface="Arial"/>
              <a:buNone/>
            </a:pPr>
            <a:r>
              <a:rPr lang="en" dirty="0"/>
              <a:t>As the </a:t>
            </a:r>
            <a:r>
              <a:rPr lang="en" dirty="0" err="1"/>
              <a:t>backtest</a:t>
            </a:r>
            <a:r>
              <a:rPr lang="en" dirty="0"/>
              <a:t> shows, over the entire 10-year period, the Random Forest strategy turned a $1 investment into $3.70, slightly better than the $3.40 from the SPY benchmark.</a:t>
            </a:r>
          </a:p>
          <a:p>
            <a:pPr marL="0" lvl="0" indent="0" algn="l" rtl="0">
              <a:lnSpc>
                <a:spcPct val="115000"/>
              </a:lnSpc>
              <a:spcBef>
                <a:spcPts val="1200"/>
              </a:spcBef>
              <a:spcAft>
                <a:spcPts val="0"/>
              </a:spcAft>
              <a:buClr>
                <a:schemeClr val="dk1"/>
              </a:buClr>
              <a:buSzPts val="1100"/>
              <a:buFont typeface="Arial"/>
              <a:buNone/>
            </a:pPr>
            <a:endParaRPr dirty="0"/>
          </a:p>
          <a:p>
            <a:pPr marL="0" lvl="0" indent="0" algn="l" rtl="0">
              <a:lnSpc>
                <a:spcPct val="115000"/>
              </a:lnSpc>
              <a:spcBef>
                <a:spcPts val="1200"/>
              </a:spcBef>
              <a:spcAft>
                <a:spcPts val="0"/>
              </a:spcAft>
              <a:buClr>
                <a:schemeClr val="dk1"/>
              </a:buClr>
              <a:buSzPts val="1100"/>
              <a:buFont typeface="Arial"/>
              <a:buNone/>
            </a:pPr>
            <a:r>
              <a:rPr lang="en" dirty="0"/>
              <a:t>Rf </a:t>
            </a:r>
            <a:r>
              <a:rPr lang="en" dirty="0" err="1"/>
              <a:t>cagr</a:t>
            </a:r>
            <a:r>
              <a:rPr lang="en" dirty="0"/>
              <a:t>: around 12.15% per year, benchmark </a:t>
            </a:r>
            <a:r>
              <a:rPr lang="en" dirty="0" err="1"/>
              <a:t>cagr</a:t>
            </a:r>
            <a:r>
              <a:rPr lang="en" dirty="0"/>
              <a:t>: around 11.19%</a:t>
            </a:r>
          </a:p>
          <a:p>
            <a:pPr marL="0" lvl="0" indent="0" algn="l" rtl="0">
              <a:lnSpc>
                <a:spcPct val="115000"/>
              </a:lnSpc>
              <a:spcBef>
                <a:spcPts val="1200"/>
              </a:spcBef>
              <a:spcAft>
                <a:spcPts val="0"/>
              </a:spcAft>
              <a:buClr>
                <a:schemeClr val="dk1"/>
              </a:buClr>
              <a:buSzPts val="1100"/>
              <a:buFont typeface="Arial"/>
              <a:buNone/>
            </a:pPr>
            <a:endParaRPr dirty="0"/>
          </a:p>
          <a:p>
            <a:pPr marL="0" lvl="0" indent="0" algn="l" rtl="0">
              <a:lnSpc>
                <a:spcPct val="115000"/>
              </a:lnSpc>
              <a:spcBef>
                <a:spcPts val="1200"/>
              </a:spcBef>
              <a:spcAft>
                <a:spcPts val="0"/>
              </a:spcAft>
              <a:buNone/>
            </a:pPr>
            <a:r>
              <a:rPr lang="en" dirty="0"/>
              <a:t>This tiny edge is not compelling enough to adopt the strategy, it comes from a flawed, unreliable model</a:t>
            </a:r>
          </a:p>
          <a:p>
            <a:pPr marL="0" lvl="0" indent="0" algn="l" rtl="0">
              <a:lnSpc>
                <a:spcPct val="115000"/>
              </a:lnSpc>
              <a:spcBef>
                <a:spcPts val="1200"/>
              </a:spcBef>
              <a:spcAft>
                <a:spcPts val="0"/>
              </a:spcAft>
              <a:buNone/>
            </a:pPr>
            <a:endParaRPr dirty="0"/>
          </a:p>
          <a:p>
            <a:pPr marL="0" lvl="0" indent="0" algn="l" rtl="0">
              <a:lnSpc>
                <a:spcPct val="115000"/>
              </a:lnSpc>
              <a:spcBef>
                <a:spcPts val="1200"/>
              </a:spcBef>
              <a:spcAft>
                <a:spcPts val="0"/>
              </a:spcAft>
              <a:buNone/>
            </a:pPr>
            <a:r>
              <a:rPr lang="en" dirty="0"/>
              <a:t>"This is like a student who gets an 'A' on a history test, but we find out they did it by only studying the chapter on World War II. They got lucky because the test happened to be 90% about that one topic.</a:t>
            </a:r>
          </a:p>
          <a:p>
            <a:pPr marL="0" lvl="0" indent="0" algn="l" rtl="0">
              <a:lnSpc>
                <a:spcPct val="115000"/>
              </a:lnSpc>
              <a:spcBef>
                <a:spcPts val="1200"/>
              </a:spcBef>
              <a:spcAft>
                <a:spcPts val="0"/>
              </a:spcAft>
              <a:buNone/>
            </a:pPr>
            <a:endParaRPr dirty="0"/>
          </a:p>
          <a:p>
            <a:pPr marL="0" lvl="0" indent="0" algn="l" rtl="0">
              <a:lnSpc>
                <a:spcPct val="115000"/>
              </a:lnSpc>
              <a:spcBef>
                <a:spcPts val="1200"/>
              </a:spcBef>
              <a:spcAft>
                <a:spcPts val="0"/>
              </a:spcAft>
              <a:buNone/>
            </a:pPr>
            <a:r>
              <a:rPr lang="en" dirty="0"/>
              <a:t>"My model is that lucky student. It produced a good result on this specific historical 'test', but its underlying logic is not sound, robust, or diversified. Because it's a fragile 'one-trick pony', we cannot trust it to work in the future, especially if the market environment changes. Therefore, despite the positive </a:t>
            </a:r>
            <a:r>
              <a:rPr lang="en" dirty="0" err="1"/>
              <a:t>backtest</a:t>
            </a:r>
            <a:r>
              <a:rPr lang="en" dirty="0"/>
              <a:t>, it must be classified as a bad model."</a:t>
            </a:r>
            <a:endParaRPr dirty="0"/>
          </a:p>
          <a:p>
            <a:pPr marL="0" lvl="0" indent="0" algn="l" rtl="0">
              <a:lnSpc>
                <a:spcPct val="115000"/>
              </a:lnSpc>
              <a:spcBef>
                <a:spcPts val="1200"/>
              </a:spcBef>
              <a:spcAft>
                <a:spcPts val="0"/>
              </a:spcAft>
              <a:buClr>
                <a:schemeClr val="dk1"/>
              </a:buClr>
              <a:buSzPts val="1100"/>
              <a:buFont typeface="Arial"/>
              <a:buNone/>
            </a:pPr>
            <a:endParaRPr dirty="0"/>
          </a:p>
          <a:p>
            <a:pPr marL="0" lvl="0" indent="0" algn="l" rtl="0">
              <a:spcBef>
                <a:spcPts val="120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72a0c878e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72a0c878e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72a0c878ec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72a0c878ec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63b7e41f8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63b7e41f8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Sector rotation is very popular strategy among retail investors, traders and even large firms.</a:t>
            </a:r>
            <a:endParaRPr/>
          </a:p>
          <a:p>
            <a:pPr marL="0" lvl="0" indent="0" algn="l" rtl="0">
              <a:spcBef>
                <a:spcPts val="0"/>
              </a:spcBef>
              <a:spcAft>
                <a:spcPts val="0"/>
              </a:spcAft>
              <a:buNone/>
            </a:pPr>
            <a:endParaRPr/>
          </a:p>
          <a:p>
            <a:pPr marL="0" lvl="0" indent="0" algn="l" rtl="0">
              <a:spcBef>
                <a:spcPts val="0"/>
              </a:spcBef>
              <a:spcAft>
                <a:spcPts val="0"/>
              </a:spcAft>
              <a:buNone/>
            </a:pPr>
            <a:r>
              <a:rPr lang="en"/>
              <a:t>You can think of the stock market as being made up of 11 major baskets, called sectors. You have technology sector, energy sector, and healthcare sector. </a:t>
            </a:r>
            <a:endParaRPr/>
          </a:p>
          <a:p>
            <a:pPr marL="0" lvl="0" indent="0" algn="l" rtl="0">
              <a:spcBef>
                <a:spcPts val="0"/>
              </a:spcBef>
              <a:spcAft>
                <a:spcPts val="0"/>
              </a:spcAft>
              <a:buNone/>
            </a:pPr>
            <a:r>
              <a:rPr lang="en"/>
              <a:t>The idea behind the sector rotation is simple: not all of these sectors perform well at the same time.</a:t>
            </a:r>
            <a:endParaRPr/>
          </a:p>
          <a:p>
            <a:pPr marL="0" lvl="0" indent="0" algn="l" rtl="0">
              <a:spcBef>
                <a:spcPts val="0"/>
              </a:spcBef>
              <a:spcAft>
                <a:spcPts val="0"/>
              </a:spcAft>
              <a:buNone/>
            </a:pPr>
            <a:r>
              <a:rPr lang="en"/>
              <a:t>So the goal is to actively invest in the sectors that are expected to be the strongest in the near future, and move out of the ones that are expected to be the weakest. </a:t>
            </a:r>
            <a:endParaRPr/>
          </a:p>
          <a:p>
            <a:pPr marL="0" lvl="0" indent="0" algn="l" rtl="0">
              <a:spcBef>
                <a:spcPts val="0"/>
              </a:spcBef>
              <a:spcAft>
                <a:spcPts val="0"/>
              </a:spcAft>
              <a:buNone/>
            </a:pPr>
            <a:r>
              <a:rPr lang="en"/>
              <a:t>My project uses machine learning to ask the question of can we produce a reliable model that predicts which sectors will be better than the others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First, predict next month performance of each sector ETFs.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Then, rank their relative strength comparing each other.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Finally, backtest the strategy to see if it outperforms passive SPY benchmark</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3b7e41f8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3b7e41f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are simple dataset intro.</a:t>
            </a:r>
            <a:endParaRPr/>
          </a:p>
          <a:p>
            <a:pPr marL="0" lvl="0" indent="0" algn="l" rtl="0">
              <a:spcBef>
                <a:spcPts val="0"/>
              </a:spcBef>
              <a:spcAft>
                <a:spcPts val="0"/>
              </a:spcAft>
              <a:buNone/>
            </a:pPr>
            <a:r>
              <a:rPr lang="en"/>
              <a:t>Data are extracted from yahoo finance and federal reserve economic data, fred</a:t>
            </a:r>
            <a:endParaRPr/>
          </a:p>
          <a:p>
            <a:pPr marL="0" lvl="0" indent="0" algn="l" rtl="0">
              <a:spcBef>
                <a:spcPts val="0"/>
              </a:spcBef>
              <a:spcAft>
                <a:spcPts val="0"/>
              </a:spcAft>
              <a:buNone/>
            </a:pPr>
            <a:r>
              <a:rPr lang="en"/>
              <a:t>Whole data spans from jan 2010 to july 2025</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7285bdc39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7285bdc39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I first download the data, 2 ETFs were much younger than the others. </a:t>
            </a:r>
            <a:endParaRPr/>
          </a:p>
          <a:p>
            <a:pPr marL="0" lvl="0" indent="0" algn="l" rtl="0">
              <a:spcBef>
                <a:spcPts val="0"/>
              </a:spcBef>
              <a:spcAft>
                <a:spcPts val="0"/>
              </a:spcAft>
              <a:buNone/>
            </a:pPr>
            <a:r>
              <a:rPr lang="en"/>
              <a:t>I found highly correlated proxy ETF for each and backfilled missing data with the proper scaling for continuous price history</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63b7e41f8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63b7e41f8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I tried to simplify number and the kind of features as much as possible. </a:t>
            </a:r>
            <a:endParaRPr/>
          </a:p>
          <a:p>
            <a:pPr marL="0" lvl="0" indent="0" algn="l" rtl="0">
              <a:spcBef>
                <a:spcPts val="0"/>
              </a:spcBef>
              <a:spcAft>
                <a:spcPts val="0"/>
              </a:spcAft>
              <a:buNone/>
            </a:pPr>
            <a:r>
              <a:rPr lang="en"/>
              <a:t>Mainly there are 3 different feature categories: momentum, volatility, and macroeconomic. </a:t>
            </a:r>
            <a:endParaRPr/>
          </a:p>
          <a:p>
            <a:pPr marL="0" lvl="0" indent="0" algn="l" rtl="0">
              <a:spcBef>
                <a:spcPts val="0"/>
              </a:spcBef>
              <a:spcAft>
                <a:spcPts val="0"/>
              </a:spcAft>
              <a:buNone/>
            </a:pPr>
            <a:r>
              <a:rPr lang="en"/>
              <a:t>Momentum tells you the price change over time</a:t>
            </a:r>
            <a:endParaRPr/>
          </a:p>
          <a:p>
            <a:pPr marL="0" lvl="0" indent="0" algn="l" rtl="0">
              <a:spcBef>
                <a:spcPts val="0"/>
              </a:spcBef>
              <a:spcAft>
                <a:spcPts val="0"/>
              </a:spcAft>
              <a:buNone/>
            </a:pPr>
            <a:r>
              <a:rPr lang="en"/>
              <a:t>Volatility tells you the variation of the price</a:t>
            </a:r>
            <a:endParaRPr/>
          </a:p>
          <a:p>
            <a:pPr marL="0" lvl="0" indent="0" algn="l" rtl="0">
              <a:spcBef>
                <a:spcPts val="0"/>
              </a:spcBef>
              <a:spcAft>
                <a:spcPts val="0"/>
              </a:spcAft>
              <a:buNone/>
            </a:pPr>
            <a:r>
              <a:rPr lang="en"/>
              <a:t>Macro data tells you the overall market situation</a:t>
            </a:r>
            <a:endParaRPr/>
          </a:p>
          <a:p>
            <a:pPr marL="0" lvl="0" indent="0" algn="l" rtl="0">
              <a:spcBef>
                <a:spcPts val="0"/>
              </a:spcBef>
              <a:spcAft>
                <a:spcPts val="0"/>
              </a:spcAft>
              <a:buNone/>
            </a:pPr>
            <a:endParaRPr/>
          </a:p>
          <a:p>
            <a:pPr marL="0" lvl="0" indent="0" algn="l" rtl="0">
              <a:spcBef>
                <a:spcPts val="0"/>
              </a:spcBef>
              <a:spcAft>
                <a:spcPts val="0"/>
              </a:spcAft>
              <a:buNone/>
            </a:pPr>
            <a:r>
              <a:rPr lang="en"/>
              <a:t>My main target variable for machine learning was the actual performance over the next 21 trading days</a:t>
            </a:r>
            <a:endParaRPr/>
          </a:p>
          <a:p>
            <a:pPr marL="0" lvl="0" indent="0" algn="l" rtl="0">
              <a:spcBef>
                <a:spcPts val="0"/>
              </a:spcBef>
              <a:spcAft>
                <a:spcPts val="0"/>
              </a:spcAft>
              <a:buNone/>
            </a:pPr>
            <a:r>
              <a:rPr lang="en"/>
              <a:t>Using the target variable, I ranked top 3 performers for each month</a:t>
            </a:r>
            <a:endParaRPr/>
          </a:p>
          <a:p>
            <a:pPr marL="0" lvl="0" indent="0" algn="l" rtl="0">
              <a:spcBef>
                <a:spcPts val="0"/>
              </a:spcBef>
              <a:spcAft>
                <a:spcPts val="0"/>
              </a:spcAft>
              <a:buNone/>
            </a:pPr>
            <a:r>
              <a:rPr lang="en"/>
              <a:t>And the final rankings are used to build portfolio strategy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3b7e41f8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3b7e41f8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final data prep and cleaning</a:t>
            </a:r>
            <a:endParaRPr/>
          </a:p>
          <a:p>
            <a:pPr marL="0" lvl="0" indent="0" algn="l" rtl="0">
              <a:spcBef>
                <a:spcPts val="0"/>
              </a:spcBef>
              <a:spcAft>
                <a:spcPts val="0"/>
              </a:spcAft>
              <a:buNone/>
            </a:pPr>
            <a:endParaRPr/>
          </a:p>
          <a:p>
            <a:pPr marL="0" lvl="0" indent="0" algn="l" rtl="0">
              <a:spcBef>
                <a:spcPts val="0"/>
              </a:spcBef>
              <a:spcAft>
                <a:spcPts val="0"/>
              </a:spcAft>
              <a:buNone/>
            </a:pPr>
            <a:r>
              <a:rPr lang="en"/>
              <a:t>Backward looking: to create features like a 1 year return for any given day, we need to look back at the price from one year ago. For the first year of data, that history doesn’t exist. This creates NA values at the beginning of dataset</a:t>
            </a:r>
            <a:endParaRPr/>
          </a:p>
          <a:p>
            <a:pPr marL="0" lvl="0" indent="0" algn="l" rtl="0">
              <a:spcBef>
                <a:spcPts val="0"/>
              </a:spcBef>
              <a:spcAft>
                <a:spcPts val="0"/>
              </a:spcAft>
              <a:buNone/>
            </a:pPr>
            <a:r>
              <a:rPr lang="en"/>
              <a:t>Forward looking: to create 21 day forward return target, we need to see 21 days into the future. For the last 21 days of dataset, that future isn’t available. This creates NA values at the end of dataset</a:t>
            </a:r>
            <a:endParaRPr/>
          </a:p>
          <a:p>
            <a:pPr marL="0" lvl="0" indent="0" algn="l" rtl="0">
              <a:spcBef>
                <a:spcPts val="0"/>
              </a:spcBef>
              <a:spcAft>
                <a:spcPts val="0"/>
              </a:spcAft>
              <a:buNone/>
            </a:pPr>
            <a:endParaRPr/>
          </a:p>
          <a:p>
            <a:pPr marL="0" lvl="0" indent="0" algn="l" rtl="0">
              <a:spcBef>
                <a:spcPts val="0"/>
              </a:spcBef>
              <a:spcAft>
                <a:spcPts val="0"/>
              </a:spcAft>
              <a:buNone/>
            </a:pPr>
            <a:r>
              <a:rPr lang="en"/>
              <a:t>The final analytical window was from jan 2011 to june 2025</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72a0c878ec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72a0c878ec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Before training the model, this is the final stop where I setup the trading strategy and the training validation</a:t>
            </a:r>
            <a:endParaRPr/>
          </a:p>
          <a:p>
            <a:pPr marL="0" lvl="0" indent="0" algn="l" rtl="0">
              <a:spcBef>
                <a:spcPts val="0"/>
              </a:spcBef>
              <a:spcAft>
                <a:spcPts val="0"/>
              </a:spcAft>
              <a:buNone/>
            </a:pPr>
            <a:endParaRPr/>
          </a:p>
          <a:p>
            <a:pPr marL="0" lvl="0" indent="0" algn="l" rtl="0">
              <a:spcBef>
                <a:spcPts val="0"/>
              </a:spcBef>
              <a:spcAft>
                <a:spcPts val="0"/>
              </a:spcAft>
              <a:buNone/>
            </a:pPr>
            <a:r>
              <a:rPr lang="en"/>
              <a:t>T-day, target day or trading day, is the last business day of month and rotation executed on this day.</a:t>
            </a:r>
            <a:endParaRPr/>
          </a:p>
          <a:p>
            <a:pPr marL="0" lvl="0" indent="0" algn="l" rtl="0">
              <a:spcBef>
                <a:spcPts val="0"/>
              </a:spcBef>
              <a:spcAft>
                <a:spcPts val="0"/>
              </a:spcAft>
              <a:buNone/>
            </a:pPr>
            <a:r>
              <a:rPr lang="en"/>
              <a:t>T-2, target day minus 2 days, is where the prediction is made for the next month. </a:t>
            </a:r>
            <a:endParaRPr/>
          </a:p>
          <a:p>
            <a:pPr marL="0" lvl="0" indent="0" algn="l" rtl="0">
              <a:spcBef>
                <a:spcPts val="0"/>
              </a:spcBef>
              <a:spcAft>
                <a:spcPts val="0"/>
              </a:spcAft>
              <a:buNone/>
            </a:pPr>
            <a:r>
              <a:rPr lang="en"/>
              <a:t>Reason: to prevent leakage</a:t>
            </a:r>
            <a:endParaRPr/>
          </a:p>
          <a:p>
            <a:pPr marL="0" lvl="0" indent="0" algn="l" rtl="0">
              <a:spcBef>
                <a:spcPts val="0"/>
              </a:spcBef>
              <a:spcAft>
                <a:spcPts val="0"/>
              </a:spcAft>
              <a:buNone/>
            </a:pPr>
            <a:endParaRPr/>
          </a:p>
          <a:p>
            <a:pPr marL="0" lvl="0" indent="0" algn="l" rtl="0">
              <a:spcBef>
                <a:spcPts val="0"/>
              </a:spcBef>
              <a:spcAft>
                <a:spcPts val="0"/>
              </a:spcAft>
              <a:buNone/>
            </a:pPr>
            <a:r>
              <a:rPr lang="en"/>
              <a:t>Validation method used: walk forward validation</a:t>
            </a:r>
            <a:endParaRPr/>
          </a:p>
          <a:p>
            <a:pPr marL="0" lvl="0" indent="0" algn="l" rtl="0">
              <a:spcBef>
                <a:spcPts val="0"/>
              </a:spcBef>
              <a:spcAft>
                <a:spcPts val="0"/>
              </a:spcAft>
              <a:buNone/>
            </a:pPr>
            <a:r>
              <a:rPr lang="en"/>
              <a:t>Month 1-36 is initial training and it is used to predict month 37 performance. </a:t>
            </a:r>
            <a:endParaRPr/>
          </a:p>
          <a:p>
            <a:pPr marL="0" lvl="0" indent="0" algn="l" rtl="0">
              <a:spcBef>
                <a:spcPts val="0"/>
              </a:spcBef>
              <a:spcAft>
                <a:spcPts val="0"/>
              </a:spcAft>
              <a:buNone/>
            </a:pPr>
            <a:r>
              <a:rPr lang="en"/>
              <a:t>Next window, month 1-37 used to predict month 38 performance. And it goes on up to current month. </a:t>
            </a:r>
            <a:endParaRPr/>
          </a:p>
          <a:p>
            <a:pPr marL="0" lvl="0" indent="0" algn="l" rtl="0">
              <a:spcBef>
                <a:spcPts val="0"/>
              </a:spcBef>
              <a:spcAft>
                <a:spcPts val="0"/>
              </a:spcAft>
              <a:buNone/>
            </a:pPr>
            <a:r>
              <a:rPr lang="en"/>
              <a:t>The actual prediction begins on 37th month. So the prediction range was from feb 2014 to june 2025</a:t>
            </a:r>
            <a:endParaRPr/>
          </a:p>
          <a:p>
            <a:pPr marL="0" lvl="0" indent="0" algn="l" rtl="0">
              <a:spcBef>
                <a:spcPts val="0"/>
              </a:spcBef>
              <a:spcAft>
                <a:spcPts val="0"/>
              </a:spcAft>
              <a:buNone/>
            </a:pPr>
            <a:r>
              <a:rPr lang="en"/>
              <a:t>At the end, in this project, I ended up with 133 monthly predictions.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72a0c878e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72a0c878e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Heatmap shows that all 11 sector ETFs are moderately to highly correlated. This makes it difficult for a model to distinguish individual outperformers from the general market noise</a:t>
            </a:r>
            <a:endParaRPr/>
          </a:p>
          <a:p>
            <a:pPr marL="0" lvl="0" indent="0" algn="l" rtl="0">
              <a:spcBef>
                <a:spcPts val="0"/>
              </a:spcBef>
              <a:spcAft>
                <a:spcPts val="0"/>
              </a:spcAft>
              <a:buNone/>
            </a:pPr>
            <a:endParaRPr/>
          </a:p>
          <a:p>
            <a:pPr marL="0" lvl="0" indent="0" algn="l" rtl="0">
              <a:spcBef>
                <a:spcPts val="0"/>
              </a:spcBef>
              <a:spcAft>
                <a:spcPts val="0"/>
              </a:spcAft>
              <a:buNone/>
            </a:pPr>
            <a:r>
              <a:rPr lang="en"/>
              <a:t>The feature distributions reveal that sectors have vastly different characteristics. For example, the low correlation energy sector is far more volatile and prone to extreme swings than the high correlation industrial sector</a:t>
            </a:r>
            <a:endParaRPr/>
          </a:p>
          <a:p>
            <a:pPr marL="0" lvl="0" indent="0" algn="l" rtl="0">
              <a:spcBef>
                <a:spcPts val="0"/>
              </a:spcBef>
              <a:spcAft>
                <a:spcPts val="0"/>
              </a:spcAft>
              <a:buNone/>
            </a:pPr>
            <a:endParaRPr/>
          </a:p>
          <a:p>
            <a:pPr marL="0" lvl="0" indent="0" algn="l" rtl="0">
              <a:spcBef>
                <a:spcPts val="0"/>
              </a:spcBef>
              <a:spcAft>
                <a:spcPts val="0"/>
              </a:spcAft>
              <a:buNone/>
            </a:pPr>
            <a:r>
              <a:rPr lang="en"/>
              <a:t>The model must find a signal strong enough to overcome the high correlation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72a0c878ec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72a0c878ec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Both the random forest and elastic net models failed to beat the simple momentum baseline at predicting the top 3 ETFs. </a:t>
            </a:r>
          </a:p>
          <a:p>
            <a:pPr marL="0" lvl="0" indent="0" algn="l" rtl="0">
              <a:spcBef>
                <a:spcPts val="0"/>
              </a:spcBef>
              <a:spcAft>
                <a:spcPts val="0"/>
              </a:spcAft>
              <a:buNone/>
            </a:pPr>
            <a:endParaRPr lang="en" dirty="0"/>
          </a:p>
          <a:p>
            <a:pPr marL="0" lvl="0" indent="0" algn="l" rtl="0">
              <a:spcBef>
                <a:spcPts val="0"/>
              </a:spcBef>
              <a:spcAft>
                <a:spcPts val="0"/>
              </a:spcAft>
              <a:buNone/>
            </a:pPr>
            <a:r>
              <a:rPr lang="en-US" dirty="0"/>
              <a:t>Top 3 R</a:t>
            </a:r>
            <a:r>
              <a:rPr lang="en" dirty="0" err="1"/>
              <a:t>andom</a:t>
            </a:r>
            <a:r>
              <a:rPr lang="en" dirty="0"/>
              <a:t> baseline: 3/11, </a:t>
            </a:r>
          </a:p>
          <a:p>
            <a:pPr marL="0" lvl="0" indent="0" algn="l" rtl="0">
              <a:spcBef>
                <a:spcPts val="0"/>
              </a:spcBef>
              <a:spcAft>
                <a:spcPts val="0"/>
              </a:spcAft>
              <a:buNone/>
            </a:pPr>
            <a:r>
              <a:rPr lang="en-US" dirty="0"/>
              <a:t>D</a:t>
            </a:r>
            <a:r>
              <a:rPr lang="en" dirty="0" err="1"/>
              <a:t>irection</a:t>
            </a:r>
            <a:r>
              <a:rPr lang="en" dirty="0"/>
              <a:t> random baseline: 1/2</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The simpler elastic net model achieved the highest direction accuracy (60.1%). This seems too good to be true and requires investigation</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pic>
        <p:nvPicPr>
          <p:cNvPr id="54" name="Google Shape;54;p13" descr="i want something related to stock market. make it with simple figures and ample white space. no words 'stock market'"/>
          <p:cNvPicPr preferRelativeResize="0"/>
          <p:nvPr/>
        </p:nvPicPr>
        <p:blipFill>
          <a:blip r:embed="rId3">
            <a:alphaModFix/>
          </a:blip>
          <a:stretch>
            <a:fillRect/>
          </a:stretch>
        </p:blipFill>
        <p:spPr>
          <a:xfrm>
            <a:off x="1580275" y="701225"/>
            <a:ext cx="7107675" cy="4001450"/>
          </a:xfrm>
          <a:prstGeom prst="rect">
            <a:avLst/>
          </a:prstGeom>
          <a:noFill/>
          <a:ln>
            <a:noFill/>
          </a:ln>
        </p:spPr>
      </p:pic>
      <p:sp>
        <p:nvSpPr>
          <p:cNvPr id="55" name="Google Shape;55;p13"/>
          <p:cNvSpPr txBox="1">
            <a:spLocks noGrp="1"/>
          </p:cNvSpPr>
          <p:nvPr>
            <p:ph type="subTitle" idx="1"/>
          </p:nvPr>
        </p:nvSpPr>
        <p:spPr>
          <a:xfrm>
            <a:off x="6731400" y="4588725"/>
            <a:ext cx="1762500" cy="3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solidFill>
                  <a:schemeClr val="dk1"/>
                </a:solidFill>
              </a:rPr>
              <a:t>by Young Han</a:t>
            </a:r>
            <a:endParaRPr sz="1400" dirty="0">
              <a:solidFill>
                <a:schemeClr val="dk1"/>
              </a:solidFill>
            </a:endParaRPr>
          </a:p>
        </p:txBody>
      </p:sp>
      <p:sp>
        <p:nvSpPr>
          <p:cNvPr id="56" name="Google Shape;56;p13"/>
          <p:cNvSpPr txBox="1">
            <a:spLocks noGrp="1"/>
          </p:cNvSpPr>
          <p:nvPr>
            <p:ph type="ctrTitle"/>
          </p:nvPr>
        </p:nvSpPr>
        <p:spPr>
          <a:xfrm>
            <a:off x="455850" y="701225"/>
            <a:ext cx="6624900" cy="127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2800" b="1" dirty="0"/>
              <a:t>A Case Study in Time-Series Forecasting: Sector Rotation</a:t>
            </a:r>
            <a:endParaRPr sz="2800" b="1" dirty="0"/>
          </a:p>
        </p:txBody>
      </p:sp>
      <p:sp>
        <p:nvSpPr>
          <p:cNvPr id="4" name="Slide Number Placeholder 3">
            <a:extLst>
              <a:ext uri="{FF2B5EF4-FFF2-40B4-BE49-F238E27FC236}">
                <a16:creationId xmlns:a16="http://schemas.microsoft.com/office/drawing/2014/main" id="{70C05577-22B2-B063-19CB-241EFF219D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
        <p:cNvGrpSpPr/>
        <p:nvPr/>
      </p:nvGrpSpPr>
      <p:grpSpPr>
        <a:xfrm>
          <a:off x="0" y="0"/>
          <a:ext cx="0" cy="0"/>
          <a:chOff x="0" y="0"/>
          <a:chExt cx="0" cy="0"/>
        </a:xfrm>
      </p:grpSpPr>
      <p:sp>
        <p:nvSpPr>
          <p:cNvPr id="138" name="Google Shape;138;p22"/>
          <p:cNvSpPr/>
          <p:nvPr/>
        </p:nvSpPr>
        <p:spPr>
          <a:xfrm>
            <a:off x="980075" y="531500"/>
            <a:ext cx="2849100" cy="349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 name="Google Shape;139;p22"/>
          <p:cNvSpPr txBox="1">
            <a:spLocks noGrp="1"/>
          </p:cNvSpPr>
          <p:nvPr>
            <p:ph type="title"/>
          </p:nvPr>
        </p:nvSpPr>
        <p:spPr>
          <a:xfrm>
            <a:off x="228100" y="1183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b="1"/>
              <a:t>The “Lazy” Model</a:t>
            </a:r>
            <a:endParaRPr sz="2220" b="1"/>
          </a:p>
        </p:txBody>
      </p:sp>
      <p:sp>
        <p:nvSpPr>
          <p:cNvPr id="140" name="Google Shape;140;p22"/>
          <p:cNvSpPr txBox="1">
            <a:spLocks noGrp="1"/>
          </p:cNvSpPr>
          <p:nvPr>
            <p:ph type="body" idx="1"/>
          </p:nvPr>
        </p:nvSpPr>
        <p:spPr>
          <a:xfrm>
            <a:off x="4244425" y="691025"/>
            <a:ext cx="4021200" cy="878400"/>
          </a:xfrm>
          <a:prstGeom prst="rect">
            <a:avLst/>
          </a:prstGeom>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None/>
            </a:pPr>
            <a:r>
              <a:rPr lang="en" sz="1400" b="1"/>
              <a:t>Elastic Net Strategies vs </a:t>
            </a:r>
            <a:endParaRPr sz="1400" b="1"/>
          </a:p>
          <a:p>
            <a:pPr marL="0" lvl="0" indent="0" algn="l" rtl="0">
              <a:lnSpc>
                <a:spcPct val="100000"/>
              </a:lnSpc>
              <a:spcBef>
                <a:spcPts val="1200"/>
              </a:spcBef>
              <a:spcAft>
                <a:spcPts val="1200"/>
              </a:spcAft>
              <a:buNone/>
            </a:pPr>
            <a:r>
              <a:rPr lang="en" sz="1400" b="1"/>
              <a:t>SPY Benchmark (Buy and Hold Strategy)</a:t>
            </a:r>
            <a:endParaRPr sz="1400" b="1"/>
          </a:p>
        </p:txBody>
      </p:sp>
      <p:pic>
        <p:nvPicPr>
          <p:cNvPr id="141" name="Google Shape;141;p22"/>
          <p:cNvPicPr preferRelativeResize="0"/>
          <p:nvPr/>
        </p:nvPicPr>
        <p:blipFill>
          <a:blip r:embed="rId3">
            <a:alphaModFix/>
          </a:blip>
          <a:stretch>
            <a:fillRect/>
          </a:stretch>
        </p:blipFill>
        <p:spPr>
          <a:xfrm>
            <a:off x="175200" y="691025"/>
            <a:ext cx="2849099" cy="2990630"/>
          </a:xfrm>
          <a:prstGeom prst="rect">
            <a:avLst/>
          </a:prstGeom>
          <a:noFill/>
          <a:ln>
            <a:noFill/>
          </a:ln>
        </p:spPr>
      </p:pic>
      <p:pic>
        <p:nvPicPr>
          <p:cNvPr id="142" name="Google Shape;142;p22"/>
          <p:cNvPicPr preferRelativeResize="0"/>
          <p:nvPr/>
        </p:nvPicPr>
        <p:blipFill>
          <a:blip r:embed="rId4">
            <a:alphaModFix/>
          </a:blip>
          <a:stretch>
            <a:fillRect/>
          </a:stretch>
        </p:blipFill>
        <p:spPr>
          <a:xfrm>
            <a:off x="3246850" y="1569425"/>
            <a:ext cx="5748975" cy="3405024"/>
          </a:xfrm>
          <a:prstGeom prst="rect">
            <a:avLst/>
          </a:prstGeom>
          <a:noFill/>
          <a:ln>
            <a:noFill/>
          </a:ln>
        </p:spPr>
      </p:pic>
      <p:sp>
        <p:nvSpPr>
          <p:cNvPr id="143" name="Google Shape;143;p22"/>
          <p:cNvSpPr txBox="1"/>
          <p:nvPr/>
        </p:nvSpPr>
        <p:spPr>
          <a:xfrm>
            <a:off x="228100" y="3725325"/>
            <a:ext cx="2899800" cy="87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The model was trained on a dataset where the market was in a “</a:t>
            </a:r>
            <a:r>
              <a:rPr lang="en" b="1">
                <a:solidFill>
                  <a:schemeClr val="dk2"/>
                </a:solidFill>
              </a:rPr>
              <a:t>Bull</a:t>
            </a:r>
            <a:r>
              <a:rPr lang="en">
                <a:solidFill>
                  <a:schemeClr val="dk2"/>
                </a:solidFill>
              </a:rPr>
              <a:t>” regime </a:t>
            </a:r>
            <a:r>
              <a:rPr lang="en" b="1">
                <a:solidFill>
                  <a:schemeClr val="dk2"/>
                </a:solidFill>
              </a:rPr>
              <a:t>82.2%</a:t>
            </a:r>
            <a:r>
              <a:rPr lang="en">
                <a:solidFill>
                  <a:schemeClr val="dk2"/>
                </a:solidFill>
              </a:rPr>
              <a:t> of the time</a:t>
            </a:r>
            <a:endParaRPr>
              <a:solidFill>
                <a:schemeClr val="dk2"/>
              </a:solidFill>
            </a:endParaRPr>
          </a:p>
        </p:txBody>
      </p:sp>
      <p:sp>
        <p:nvSpPr>
          <p:cNvPr id="3" name="Slide Number Placeholder 2">
            <a:extLst>
              <a:ext uri="{FF2B5EF4-FFF2-40B4-BE49-F238E27FC236}">
                <a16:creationId xmlns:a16="http://schemas.microsoft.com/office/drawing/2014/main" id="{A2FE6B1F-447F-7169-0121-3F3FD5B0D9BE}"/>
              </a:ext>
            </a:extLst>
          </p:cNvPr>
          <p:cNvSpPr>
            <a:spLocks noGrp="1"/>
          </p:cNvSpPr>
          <p:nvPr>
            <p:ph type="sldNum" idx="12"/>
          </p:nvPr>
        </p:nvSpPr>
        <p:spPr>
          <a:xfrm>
            <a:off x="8200000" y="4777649"/>
            <a:ext cx="548700" cy="393600"/>
          </a:xfrm>
        </p:spPr>
        <p:txBody>
          <a:bodyPr/>
          <a:lstStyle/>
          <a:p>
            <a:pPr marL="0" lvl="0" indent="0" algn="r" rtl="0">
              <a:spcBef>
                <a:spcPts val="0"/>
              </a:spcBef>
              <a:spcAft>
                <a:spcPts val="0"/>
              </a:spcAft>
              <a:buNone/>
            </a:pPr>
            <a:fld id="{00000000-1234-1234-1234-123412341234}" type="slidenum">
              <a:rPr lang="en" smtClean="0"/>
              <a:t>10</a:t>
            </a:fld>
            <a:endParaRPr lang="e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Google Shape;148;p23"/>
          <p:cNvSpPr/>
          <p:nvPr/>
        </p:nvSpPr>
        <p:spPr>
          <a:xfrm>
            <a:off x="980075" y="531500"/>
            <a:ext cx="2849100" cy="349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 name="Google Shape;149;p23"/>
          <p:cNvSpPr txBox="1">
            <a:spLocks noGrp="1"/>
          </p:cNvSpPr>
          <p:nvPr>
            <p:ph type="title"/>
          </p:nvPr>
        </p:nvSpPr>
        <p:spPr>
          <a:xfrm>
            <a:off x="228125" y="1183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b="1"/>
              <a:t>The “Obsessed” Model</a:t>
            </a:r>
            <a:endParaRPr sz="2220" b="1"/>
          </a:p>
        </p:txBody>
      </p:sp>
      <p:sp>
        <p:nvSpPr>
          <p:cNvPr id="150" name="Google Shape;150;p23"/>
          <p:cNvSpPr txBox="1">
            <a:spLocks noGrp="1"/>
          </p:cNvSpPr>
          <p:nvPr>
            <p:ph type="body" idx="1"/>
          </p:nvPr>
        </p:nvSpPr>
        <p:spPr>
          <a:xfrm>
            <a:off x="5573575" y="1230775"/>
            <a:ext cx="3296700" cy="3140700"/>
          </a:xfrm>
          <a:prstGeom prst="rect">
            <a:avLst/>
          </a:prstGeom>
        </p:spPr>
        <p:txBody>
          <a:bodyPr spcFirstLastPara="1" wrap="square" lIns="91425" tIns="91425" rIns="91425" bIns="91425" anchor="t" anchorCtr="0">
            <a:normAutofit/>
          </a:bodyPr>
          <a:lstStyle/>
          <a:p>
            <a:pPr marL="400050" lvl="0" indent="-292100" algn="l" rtl="0">
              <a:lnSpc>
                <a:spcPct val="100000"/>
              </a:lnSpc>
              <a:spcBef>
                <a:spcPts val="0"/>
              </a:spcBef>
              <a:spcAft>
                <a:spcPts val="0"/>
              </a:spcAft>
              <a:buSzPts val="1000"/>
              <a:buChar char="●"/>
            </a:pPr>
            <a:r>
              <a:rPr lang="en" sz="1400"/>
              <a:t>Random Forest model found strong signals - almost exclusively in the energy sector</a:t>
            </a:r>
            <a:endParaRPr sz="1400"/>
          </a:p>
          <a:p>
            <a:pPr marL="400050" lvl="0" indent="-292100" algn="l" rtl="0">
              <a:lnSpc>
                <a:spcPct val="100000"/>
              </a:lnSpc>
              <a:spcBef>
                <a:spcPts val="1000"/>
              </a:spcBef>
              <a:spcAft>
                <a:spcPts val="0"/>
              </a:spcAft>
              <a:buSzPts val="1000"/>
              <a:buChar char="●"/>
            </a:pPr>
            <a:r>
              <a:rPr lang="en" sz="1400"/>
              <a:t>3 of the top 5 features are related to XLE (energy sector)</a:t>
            </a:r>
            <a:endParaRPr sz="1400"/>
          </a:p>
          <a:p>
            <a:pPr marL="400050" lvl="0" indent="-292100" algn="l" rtl="0">
              <a:lnSpc>
                <a:spcPct val="100000"/>
              </a:lnSpc>
              <a:spcBef>
                <a:spcPts val="1000"/>
              </a:spcBef>
              <a:spcAft>
                <a:spcPts val="0"/>
              </a:spcAft>
              <a:buSzPts val="1000"/>
              <a:buChar char="●"/>
            </a:pPr>
            <a:r>
              <a:rPr lang="en" sz="1400"/>
              <a:t>Macroeconomic features show little to no importance </a:t>
            </a:r>
            <a:endParaRPr sz="1400"/>
          </a:p>
        </p:txBody>
      </p:sp>
      <p:pic>
        <p:nvPicPr>
          <p:cNvPr id="151" name="Google Shape;151;p23"/>
          <p:cNvPicPr preferRelativeResize="0"/>
          <p:nvPr/>
        </p:nvPicPr>
        <p:blipFill>
          <a:blip r:embed="rId3">
            <a:alphaModFix/>
          </a:blip>
          <a:stretch>
            <a:fillRect/>
          </a:stretch>
        </p:blipFill>
        <p:spPr>
          <a:xfrm>
            <a:off x="23250" y="1018200"/>
            <a:ext cx="5332974" cy="3140700"/>
          </a:xfrm>
          <a:prstGeom prst="rect">
            <a:avLst/>
          </a:prstGeom>
          <a:noFill/>
          <a:ln>
            <a:noFill/>
          </a:ln>
        </p:spPr>
      </p:pic>
      <p:sp>
        <p:nvSpPr>
          <p:cNvPr id="3" name="Slide Number Placeholder 2">
            <a:extLst>
              <a:ext uri="{FF2B5EF4-FFF2-40B4-BE49-F238E27FC236}">
                <a16:creationId xmlns:a16="http://schemas.microsoft.com/office/drawing/2014/main" id="{C9A96DAD-1060-447C-2CB5-6DDB139BE2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5"/>
        <p:cNvGrpSpPr/>
        <p:nvPr/>
      </p:nvGrpSpPr>
      <p:grpSpPr>
        <a:xfrm>
          <a:off x="0" y="0"/>
          <a:ext cx="0" cy="0"/>
          <a:chOff x="0" y="0"/>
          <a:chExt cx="0" cy="0"/>
        </a:xfrm>
      </p:grpSpPr>
      <p:sp>
        <p:nvSpPr>
          <p:cNvPr id="156" name="Google Shape;156;p24"/>
          <p:cNvSpPr/>
          <p:nvPr/>
        </p:nvSpPr>
        <p:spPr>
          <a:xfrm>
            <a:off x="980075" y="531500"/>
            <a:ext cx="2849100" cy="349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7" name="Google Shape;157;p24"/>
          <p:cNvSpPr txBox="1">
            <a:spLocks noGrp="1"/>
          </p:cNvSpPr>
          <p:nvPr>
            <p:ph type="title"/>
          </p:nvPr>
        </p:nvSpPr>
        <p:spPr>
          <a:xfrm>
            <a:off x="224200" y="1107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b="1"/>
              <a:t>The Verdict: Simulating the Outcome</a:t>
            </a:r>
            <a:endParaRPr sz="2220" b="1"/>
          </a:p>
        </p:txBody>
      </p:sp>
      <p:sp>
        <p:nvSpPr>
          <p:cNvPr id="158" name="Google Shape;158;p24"/>
          <p:cNvSpPr txBox="1">
            <a:spLocks noGrp="1"/>
          </p:cNvSpPr>
          <p:nvPr>
            <p:ph type="body" idx="1"/>
          </p:nvPr>
        </p:nvSpPr>
        <p:spPr>
          <a:xfrm>
            <a:off x="6174675" y="1068925"/>
            <a:ext cx="2789400" cy="2963400"/>
          </a:xfrm>
          <a:prstGeom prst="rect">
            <a:avLst/>
          </a:prstGeom>
        </p:spPr>
        <p:txBody>
          <a:bodyPr spcFirstLastPara="1" wrap="square" lIns="91425" tIns="91425" rIns="91425" bIns="91425" anchor="t" anchorCtr="0">
            <a:normAutofit/>
          </a:bodyPr>
          <a:lstStyle/>
          <a:p>
            <a:pPr marL="342900" lvl="0" indent="-292100" algn="l" rtl="0">
              <a:lnSpc>
                <a:spcPct val="100000"/>
              </a:lnSpc>
              <a:spcBef>
                <a:spcPts val="0"/>
              </a:spcBef>
              <a:spcAft>
                <a:spcPts val="0"/>
              </a:spcAft>
              <a:buSzPts val="1000"/>
              <a:buChar char="●"/>
            </a:pPr>
            <a:r>
              <a:rPr lang="en" sz="1400"/>
              <a:t>The Random Forest strategy appeared to slightly outperform the SPY benchmark</a:t>
            </a:r>
            <a:endParaRPr sz="1400"/>
          </a:p>
          <a:p>
            <a:pPr marL="342900" lvl="0" indent="-292100" algn="l" rtl="0">
              <a:lnSpc>
                <a:spcPct val="100000"/>
              </a:lnSpc>
              <a:spcBef>
                <a:spcPts val="1000"/>
              </a:spcBef>
              <a:spcAft>
                <a:spcPts val="0"/>
              </a:spcAft>
              <a:buSzPts val="1000"/>
              <a:buChar char="●"/>
            </a:pPr>
            <a:r>
              <a:rPr lang="en" sz="1400"/>
              <a:t>The result came from a flawed XLE-obsessed model</a:t>
            </a:r>
            <a:endParaRPr sz="1400"/>
          </a:p>
          <a:p>
            <a:pPr marL="342900" lvl="0" indent="-292100" algn="l" rtl="0">
              <a:lnSpc>
                <a:spcPct val="100000"/>
              </a:lnSpc>
              <a:spcBef>
                <a:spcPts val="1000"/>
              </a:spcBef>
              <a:spcAft>
                <a:spcPts val="1000"/>
              </a:spcAft>
              <a:buSzPts val="1000"/>
              <a:buChar char="●"/>
            </a:pPr>
            <a:r>
              <a:rPr lang="en" sz="1400"/>
              <a:t>The model failed to produce a viable, real-world investment strategy</a:t>
            </a:r>
            <a:endParaRPr sz="1400"/>
          </a:p>
        </p:txBody>
      </p:sp>
      <p:pic>
        <p:nvPicPr>
          <p:cNvPr id="159" name="Google Shape;159;p24"/>
          <p:cNvPicPr preferRelativeResize="0"/>
          <p:nvPr/>
        </p:nvPicPr>
        <p:blipFill>
          <a:blip r:embed="rId3">
            <a:alphaModFix/>
          </a:blip>
          <a:stretch>
            <a:fillRect/>
          </a:stretch>
        </p:blipFill>
        <p:spPr>
          <a:xfrm>
            <a:off x="137200" y="881000"/>
            <a:ext cx="6403676" cy="3331174"/>
          </a:xfrm>
          <a:prstGeom prst="rect">
            <a:avLst/>
          </a:prstGeom>
          <a:noFill/>
          <a:ln>
            <a:noFill/>
          </a:ln>
        </p:spPr>
      </p:pic>
      <p:sp>
        <p:nvSpPr>
          <p:cNvPr id="3" name="Slide Number Placeholder 2">
            <a:extLst>
              <a:ext uri="{FF2B5EF4-FFF2-40B4-BE49-F238E27FC236}">
                <a16:creationId xmlns:a16="http://schemas.microsoft.com/office/drawing/2014/main" id="{FE1DDD14-7621-D2CC-9E6F-CAE6C858C2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p25"/>
          <p:cNvSpPr/>
          <p:nvPr/>
        </p:nvSpPr>
        <p:spPr>
          <a:xfrm>
            <a:off x="306925" y="931325"/>
            <a:ext cx="8441700" cy="3206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5" name="Google Shape;165;p25"/>
          <p:cNvSpPr/>
          <p:nvPr/>
        </p:nvSpPr>
        <p:spPr>
          <a:xfrm>
            <a:off x="980075" y="531500"/>
            <a:ext cx="2849100" cy="349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6" name="Google Shape;166;p25"/>
          <p:cNvSpPr txBox="1">
            <a:spLocks noGrp="1"/>
          </p:cNvSpPr>
          <p:nvPr>
            <p:ph type="title"/>
          </p:nvPr>
        </p:nvSpPr>
        <p:spPr>
          <a:xfrm>
            <a:off x="228100" y="1183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b="1"/>
              <a:t>Conclusion</a:t>
            </a:r>
            <a:endParaRPr sz="2220" b="1"/>
          </a:p>
        </p:txBody>
      </p:sp>
      <p:sp>
        <p:nvSpPr>
          <p:cNvPr id="167" name="Google Shape;167;p25"/>
          <p:cNvSpPr txBox="1">
            <a:spLocks noGrp="1"/>
          </p:cNvSpPr>
          <p:nvPr>
            <p:ph type="body" idx="1"/>
          </p:nvPr>
        </p:nvSpPr>
        <p:spPr>
          <a:xfrm>
            <a:off x="4345775" y="941925"/>
            <a:ext cx="4436400" cy="2476500"/>
          </a:xfrm>
          <a:prstGeom prst="rect">
            <a:avLst/>
          </a:prstGeom>
        </p:spPr>
        <p:txBody>
          <a:bodyPr spcFirstLastPara="1" wrap="square" lIns="91425" tIns="91425" rIns="91425" bIns="91425" anchor="t" anchorCtr="0">
            <a:normAutofit/>
          </a:bodyPr>
          <a:lstStyle/>
          <a:p>
            <a:pPr marL="457200" lvl="0" indent="0" algn="l" rtl="0">
              <a:lnSpc>
                <a:spcPct val="100000"/>
              </a:lnSpc>
              <a:spcBef>
                <a:spcPts val="0"/>
              </a:spcBef>
              <a:spcAft>
                <a:spcPts val="0"/>
              </a:spcAft>
              <a:buNone/>
            </a:pPr>
            <a:r>
              <a:rPr lang="en" sz="1600" dirty="0"/>
              <a:t>Future work:</a:t>
            </a:r>
            <a:endParaRPr sz="1600" dirty="0"/>
          </a:p>
          <a:p>
            <a:pPr marL="457200" lvl="0" indent="-292100" algn="l" rtl="0">
              <a:lnSpc>
                <a:spcPct val="100000"/>
              </a:lnSpc>
              <a:spcBef>
                <a:spcPts val="1000"/>
              </a:spcBef>
              <a:spcAft>
                <a:spcPts val="0"/>
              </a:spcAft>
              <a:buSzPts val="1000"/>
              <a:buChar char="●"/>
            </a:pPr>
            <a:r>
              <a:rPr lang="en" sz="1400" dirty="0"/>
              <a:t>Engineer more sophisticated features</a:t>
            </a:r>
            <a:endParaRPr sz="1400" dirty="0"/>
          </a:p>
          <a:p>
            <a:pPr marL="457200" lvl="0" indent="-292100" algn="l" rtl="0">
              <a:lnSpc>
                <a:spcPct val="100000"/>
              </a:lnSpc>
              <a:spcBef>
                <a:spcPts val="1000"/>
              </a:spcBef>
              <a:spcAft>
                <a:spcPts val="0"/>
              </a:spcAft>
              <a:buSzPts val="1000"/>
              <a:buChar char="●"/>
            </a:pPr>
            <a:r>
              <a:rPr lang="en" sz="1400" dirty="0"/>
              <a:t>Develop a strategy focused on a smaller, less correlated portfolio of sectors</a:t>
            </a:r>
            <a:endParaRPr sz="1400" dirty="0"/>
          </a:p>
          <a:p>
            <a:pPr marL="457200" lvl="0" indent="-292100" algn="l" rtl="0">
              <a:lnSpc>
                <a:spcPct val="100000"/>
              </a:lnSpc>
              <a:spcBef>
                <a:spcPts val="1000"/>
              </a:spcBef>
              <a:spcAft>
                <a:spcPts val="1000"/>
              </a:spcAft>
              <a:buSzPts val="1000"/>
              <a:buChar char="●"/>
            </a:pPr>
            <a:r>
              <a:rPr lang="en" sz="1400" dirty="0"/>
              <a:t>Build a dedicated model for the energy sector (XLE) to leverage its strong patterns</a:t>
            </a:r>
            <a:endParaRPr sz="1400" dirty="0"/>
          </a:p>
        </p:txBody>
      </p:sp>
      <p:sp>
        <p:nvSpPr>
          <p:cNvPr id="168" name="Google Shape;168;p25"/>
          <p:cNvSpPr txBox="1"/>
          <p:nvPr/>
        </p:nvSpPr>
        <p:spPr>
          <a:xfrm>
            <a:off x="228100" y="941925"/>
            <a:ext cx="3963000" cy="3661800"/>
          </a:xfrm>
          <a:prstGeom prst="rect">
            <a:avLst/>
          </a:prstGeom>
          <a:noFill/>
          <a:ln>
            <a:noFill/>
          </a:ln>
        </p:spPr>
        <p:txBody>
          <a:bodyPr spcFirstLastPara="1" wrap="square" lIns="91425" tIns="91425" rIns="91425" bIns="91425" anchor="t" anchorCtr="0">
            <a:noAutofit/>
          </a:bodyPr>
          <a:lstStyle/>
          <a:p>
            <a:pPr marL="342900" lvl="0" indent="-292100" algn="l" rtl="0">
              <a:spcBef>
                <a:spcPts val="0"/>
              </a:spcBef>
              <a:spcAft>
                <a:spcPts val="0"/>
              </a:spcAft>
              <a:buClr>
                <a:schemeClr val="dk2"/>
              </a:buClr>
              <a:buSzPts val="1000"/>
              <a:buChar char="●"/>
            </a:pPr>
            <a:r>
              <a:rPr lang="en" dirty="0">
                <a:solidFill>
                  <a:schemeClr val="dk2"/>
                </a:solidFill>
              </a:rPr>
              <a:t>The linear model became “lazy,” simply following the market’s 82% bull market regime while ignoring features</a:t>
            </a:r>
            <a:endParaRPr dirty="0">
              <a:solidFill>
                <a:schemeClr val="dk2"/>
              </a:solidFill>
            </a:endParaRPr>
          </a:p>
          <a:p>
            <a:pPr marL="342900" lvl="0" indent="-292100" algn="l" rtl="0">
              <a:spcBef>
                <a:spcPts val="1000"/>
              </a:spcBef>
              <a:spcAft>
                <a:spcPts val="0"/>
              </a:spcAft>
              <a:buClr>
                <a:schemeClr val="dk2"/>
              </a:buClr>
              <a:buSzPts val="1000"/>
              <a:buChar char="●"/>
            </a:pPr>
            <a:r>
              <a:rPr lang="en" dirty="0">
                <a:solidFill>
                  <a:schemeClr val="dk2"/>
                </a:solidFill>
              </a:rPr>
              <a:t>The random forest model became “obsessed,” overly relying on highly volatile patterns of the energy sector (XLE) while ignoring other sectors</a:t>
            </a:r>
            <a:endParaRPr dirty="0">
              <a:solidFill>
                <a:schemeClr val="dk2"/>
              </a:solidFill>
            </a:endParaRPr>
          </a:p>
          <a:p>
            <a:pPr marL="342900" lvl="0" indent="-292100" algn="l" rtl="0">
              <a:spcBef>
                <a:spcPts val="1000"/>
              </a:spcBef>
              <a:spcAft>
                <a:spcPts val="0"/>
              </a:spcAft>
              <a:buClr>
                <a:schemeClr val="dk2"/>
              </a:buClr>
              <a:buSzPts val="1000"/>
              <a:buChar char="●"/>
            </a:pPr>
            <a:r>
              <a:rPr lang="en" dirty="0">
                <a:solidFill>
                  <a:schemeClr val="dk2"/>
                </a:solidFill>
              </a:rPr>
              <a:t>This project demonstrated how easily models can be misled by environmental biases and feature characteristics</a:t>
            </a:r>
            <a:endParaRPr dirty="0">
              <a:solidFill>
                <a:schemeClr val="dk2"/>
              </a:solidFill>
            </a:endParaRPr>
          </a:p>
        </p:txBody>
      </p:sp>
      <p:sp>
        <p:nvSpPr>
          <p:cNvPr id="169" name="Google Shape;169;p25"/>
          <p:cNvSpPr txBox="1"/>
          <p:nvPr/>
        </p:nvSpPr>
        <p:spPr>
          <a:xfrm>
            <a:off x="267512" y="4462724"/>
            <a:ext cx="3884175" cy="56245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2"/>
                </a:solidFill>
              </a:rPr>
              <a:t>Reference list</a:t>
            </a:r>
            <a:endParaRPr sz="1100" dirty="0">
              <a:solidFill>
                <a:schemeClr val="dk2"/>
              </a:solidFill>
            </a:endParaRPr>
          </a:p>
          <a:p>
            <a:pPr marL="0" lvl="0" indent="0" algn="l" rtl="0">
              <a:spcBef>
                <a:spcPts val="0"/>
              </a:spcBef>
              <a:spcAft>
                <a:spcPts val="0"/>
              </a:spcAft>
              <a:buNone/>
            </a:pPr>
            <a:r>
              <a:rPr lang="en" sz="1100" dirty="0">
                <a:solidFill>
                  <a:schemeClr val="dk2"/>
                </a:solidFill>
              </a:rPr>
              <a:t>Dataset: Yahoo Finance, FRED</a:t>
            </a:r>
            <a:endParaRPr sz="1100" dirty="0">
              <a:solidFill>
                <a:schemeClr val="dk2"/>
              </a:solidFill>
            </a:endParaRPr>
          </a:p>
          <a:p>
            <a:pPr marL="0" lvl="0" indent="0" algn="l" rtl="0">
              <a:spcBef>
                <a:spcPts val="0"/>
              </a:spcBef>
              <a:spcAft>
                <a:spcPts val="0"/>
              </a:spcAft>
              <a:buNone/>
            </a:pPr>
            <a:r>
              <a:rPr lang="en" sz="1100" dirty="0">
                <a:solidFill>
                  <a:schemeClr val="dk2"/>
                </a:solidFill>
              </a:rPr>
              <a:t>Libraries: </a:t>
            </a:r>
            <a:r>
              <a:rPr lang="en" sz="1100" dirty="0" err="1">
                <a:solidFill>
                  <a:schemeClr val="dk2"/>
                </a:solidFill>
              </a:rPr>
              <a:t>scikit_learn</a:t>
            </a:r>
            <a:r>
              <a:rPr lang="en" sz="1100" dirty="0">
                <a:solidFill>
                  <a:schemeClr val="dk2"/>
                </a:solidFill>
              </a:rPr>
              <a:t>, pandas, </a:t>
            </a:r>
            <a:r>
              <a:rPr lang="en" sz="1100" dirty="0" err="1">
                <a:solidFill>
                  <a:schemeClr val="dk2"/>
                </a:solidFill>
              </a:rPr>
              <a:t>numpy</a:t>
            </a:r>
            <a:r>
              <a:rPr lang="en" sz="1100" dirty="0">
                <a:solidFill>
                  <a:schemeClr val="dk2"/>
                </a:solidFill>
              </a:rPr>
              <a:t>, seaborn, matplotlib</a:t>
            </a:r>
            <a:endParaRPr sz="1100" dirty="0">
              <a:solidFill>
                <a:schemeClr val="dk2"/>
              </a:solidFill>
            </a:endParaRPr>
          </a:p>
        </p:txBody>
      </p:sp>
      <p:cxnSp>
        <p:nvCxnSpPr>
          <p:cNvPr id="170" name="Google Shape;170;p25"/>
          <p:cNvCxnSpPr/>
          <p:nvPr/>
        </p:nvCxnSpPr>
        <p:spPr>
          <a:xfrm flipH="1">
            <a:off x="4423925" y="931325"/>
            <a:ext cx="10500" cy="3206700"/>
          </a:xfrm>
          <a:prstGeom prst="straightConnector1">
            <a:avLst/>
          </a:prstGeom>
          <a:noFill/>
          <a:ln w="9525" cap="flat" cmpd="sng">
            <a:solidFill>
              <a:schemeClr val="dk2"/>
            </a:solidFill>
            <a:prstDash val="solid"/>
            <a:round/>
            <a:headEnd type="none" w="med" len="med"/>
            <a:tailEnd type="none" w="med" len="med"/>
          </a:ln>
        </p:spPr>
      </p:cxnSp>
      <p:sp>
        <p:nvSpPr>
          <p:cNvPr id="3" name="Slide Number Placeholder 2">
            <a:extLst>
              <a:ext uri="{FF2B5EF4-FFF2-40B4-BE49-F238E27FC236}">
                <a16:creationId xmlns:a16="http://schemas.microsoft.com/office/drawing/2014/main" id="{D343A68E-4A09-4345-94FF-53D4CBE488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4"/>
        <p:cNvGrpSpPr/>
        <p:nvPr/>
      </p:nvGrpSpPr>
      <p:grpSpPr>
        <a:xfrm>
          <a:off x="0" y="0"/>
          <a:ext cx="0" cy="0"/>
          <a:chOff x="0" y="0"/>
          <a:chExt cx="0" cy="0"/>
        </a:xfrm>
      </p:grpSpPr>
      <p:pic>
        <p:nvPicPr>
          <p:cNvPr id="175" name="Google Shape;175;p26" descr="i want something related to stock market. make it with simple figures and ample white space. "/>
          <p:cNvPicPr preferRelativeResize="0"/>
          <p:nvPr/>
        </p:nvPicPr>
        <p:blipFill>
          <a:blip r:embed="rId3">
            <a:alphaModFix/>
          </a:blip>
          <a:stretch>
            <a:fillRect/>
          </a:stretch>
        </p:blipFill>
        <p:spPr>
          <a:xfrm>
            <a:off x="0" y="0"/>
            <a:ext cx="9144000" cy="5143500"/>
          </a:xfrm>
          <a:prstGeom prst="rect">
            <a:avLst/>
          </a:prstGeom>
          <a:noFill/>
          <a:ln>
            <a:noFill/>
          </a:ln>
        </p:spPr>
      </p:pic>
      <p:sp>
        <p:nvSpPr>
          <p:cNvPr id="176" name="Google Shape;176;p26"/>
          <p:cNvSpPr/>
          <p:nvPr/>
        </p:nvSpPr>
        <p:spPr>
          <a:xfrm>
            <a:off x="980075" y="531500"/>
            <a:ext cx="2849100" cy="349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7" name="Google Shape;177;p26"/>
          <p:cNvSpPr txBox="1">
            <a:spLocks noGrp="1"/>
          </p:cNvSpPr>
          <p:nvPr>
            <p:ph type="title"/>
          </p:nvPr>
        </p:nvSpPr>
        <p:spPr>
          <a:xfrm>
            <a:off x="311700" y="972475"/>
            <a:ext cx="8520600" cy="1717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820" b="1"/>
              <a:t>Thank you!</a:t>
            </a:r>
            <a:endParaRPr sz="2820" b="1"/>
          </a:p>
        </p:txBody>
      </p:sp>
      <p:sp>
        <p:nvSpPr>
          <p:cNvPr id="3" name="Slide Number Placeholder 2">
            <a:extLst>
              <a:ext uri="{FF2B5EF4-FFF2-40B4-BE49-F238E27FC236}">
                <a16:creationId xmlns:a16="http://schemas.microsoft.com/office/drawing/2014/main" id="{7E352ED1-F45F-B391-A469-3A51AD84CA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
        <p:cNvGrpSpPr/>
        <p:nvPr/>
      </p:nvGrpSpPr>
      <p:grpSpPr>
        <a:xfrm>
          <a:off x="0" y="0"/>
          <a:ext cx="0" cy="0"/>
          <a:chOff x="0" y="0"/>
          <a:chExt cx="0" cy="0"/>
        </a:xfrm>
      </p:grpSpPr>
      <p:pic>
        <p:nvPicPr>
          <p:cNvPr id="61" name="Google Shape;61;p14" descr="simple 11 line chart competing each other. no text and just use blues"/>
          <p:cNvPicPr preferRelativeResize="0"/>
          <p:nvPr/>
        </p:nvPicPr>
        <p:blipFill>
          <a:blip r:embed="rId3">
            <a:alphaModFix/>
          </a:blip>
          <a:stretch>
            <a:fillRect/>
          </a:stretch>
        </p:blipFill>
        <p:spPr>
          <a:xfrm>
            <a:off x="4406525" y="1779900"/>
            <a:ext cx="4666575" cy="3363601"/>
          </a:xfrm>
          <a:prstGeom prst="rect">
            <a:avLst/>
          </a:prstGeom>
          <a:noFill/>
          <a:ln>
            <a:noFill/>
          </a:ln>
        </p:spPr>
      </p:pic>
      <p:sp>
        <p:nvSpPr>
          <p:cNvPr id="62" name="Google Shape;62;p14"/>
          <p:cNvSpPr txBox="1">
            <a:spLocks noGrp="1"/>
          </p:cNvSpPr>
          <p:nvPr>
            <p:ph type="title"/>
          </p:nvPr>
        </p:nvSpPr>
        <p:spPr>
          <a:xfrm>
            <a:off x="228125" y="11867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b="1"/>
              <a:t>Project Overview</a:t>
            </a:r>
            <a:endParaRPr sz="2220" b="1"/>
          </a:p>
        </p:txBody>
      </p:sp>
      <p:sp>
        <p:nvSpPr>
          <p:cNvPr id="63" name="Google Shape;63;p14"/>
          <p:cNvSpPr txBox="1">
            <a:spLocks noGrp="1"/>
          </p:cNvSpPr>
          <p:nvPr>
            <p:ph type="body" idx="1"/>
          </p:nvPr>
        </p:nvSpPr>
        <p:spPr>
          <a:xfrm>
            <a:off x="349675" y="691375"/>
            <a:ext cx="8091000" cy="1603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400" b="1" dirty="0">
                <a:solidFill>
                  <a:schemeClr val="dk1"/>
                </a:solidFill>
              </a:rPr>
              <a:t>Objective:</a:t>
            </a:r>
            <a:endParaRPr sz="1400" b="1" dirty="0">
              <a:solidFill>
                <a:schemeClr val="dk1"/>
              </a:solidFill>
            </a:endParaRPr>
          </a:p>
          <a:p>
            <a:pPr marL="0" lvl="0" indent="0" algn="l" rtl="0">
              <a:spcBef>
                <a:spcPts val="1200"/>
              </a:spcBef>
              <a:spcAft>
                <a:spcPts val="0"/>
              </a:spcAft>
              <a:buNone/>
            </a:pPr>
            <a:r>
              <a:rPr lang="en" sz="1400" dirty="0">
                <a:solidFill>
                  <a:schemeClr val="dk1"/>
                </a:solidFill>
              </a:rPr>
              <a:t>To develop and validate a quantitative model (</a:t>
            </a:r>
            <a:r>
              <a:rPr lang="en" sz="1400" b="1" dirty="0">
                <a:solidFill>
                  <a:schemeClr val="dk1"/>
                </a:solidFill>
              </a:rPr>
              <a:t>sector rotator</a:t>
            </a:r>
            <a:r>
              <a:rPr lang="en" sz="1400" dirty="0">
                <a:solidFill>
                  <a:schemeClr val="dk1"/>
                </a:solidFill>
              </a:rPr>
              <a:t>) that ranks the 11 US sector ETFs based on predicted next-month performance</a:t>
            </a:r>
            <a:endParaRPr sz="1400" dirty="0">
              <a:solidFill>
                <a:schemeClr val="dk1"/>
              </a:solidFill>
            </a:endParaRPr>
          </a:p>
          <a:p>
            <a:pPr marL="0" lvl="0" indent="0" algn="l" rtl="0">
              <a:spcBef>
                <a:spcPts val="1200"/>
              </a:spcBef>
              <a:spcAft>
                <a:spcPts val="1200"/>
              </a:spcAft>
              <a:buNone/>
            </a:pPr>
            <a:r>
              <a:rPr lang="en" sz="1400" dirty="0">
                <a:solidFill>
                  <a:schemeClr val="dk1"/>
                </a:solidFill>
              </a:rPr>
              <a:t>The ultimate aim is to test if this active strategy can outperform a passive SPY benchmark</a:t>
            </a:r>
            <a:endParaRPr sz="1400" dirty="0">
              <a:solidFill>
                <a:schemeClr val="dk1"/>
              </a:solidFill>
            </a:endParaRPr>
          </a:p>
        </p:txBody>
      </p:sp>
      <p:sp>
        <p:nvSpPr>
          <p:cNvPr id="64" name="Google Shape;64;p14"/>
          <p:cNvSpPr txBox="1"/>
          <p:nvPr/>
        </p:nvSpPr>
        <p:spPr>
          <a:xfrm>
            <a:off x="349675" y="2571750"/>
            <a:ext cx="4398600" cy="241995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dirty="0">
                <a:solidFill>
                  <a:schemeClr val="dk1"/>
                </a:solidFill>
              </a:rPr>
              <a:t>Why it matters:</a:t>
            </a:r>
            <a:endParaRPr b="1" dirty="0">
              <a:solidFill>
                <a:schemeClr val="dk1"/>
              </a:solidFill>
            </a:endParaRPr>
          </a:p>
          <a:p>
            <a:pPr marL="457200" lvl="0" indent="-292100" algn="l" rtl="0">
              <a:lnSpc>
                <a:spcPct val="115000"/>
              </a:lnSpc>
              <a:spcBef>
                <a:spcPts val="1000"/>
              </a:spcBef>
              <a:spcAft>
                <a:spcPts val="0"/>
              </a:spcAft>
              <a:buClr>
                <a:schemeClr val="dk1"/>
              </a:buClr>
              <a:buSzPts val="1000"/>
              <a:buChar char="●"/>
            </a:pPr>
            <a:r>
              <a:rPr lang="en" dirty="0">
                <a:solidFill>
                  <a:schemeClr val="dk1"/>
                </a:solidFill>
              </a:rPr>
              <a:t>Provides a data-driven investigation into a popular active investment strategy for investors</a:t>
            </a:r>
            <a:endParaRPr dirty="0">
              <a:solidFill>
                <a:schemeClr val="dk1"/>
              </a:solidFill>
            </a:endParaRPr>
          </a:p>
          <a:p>
            <a:pPr marL="457200" lvl="0" indent="-292100" algn="l" rtl="0">
              <a:lnSpc>
                <a:spcPct val="115000"/>
              </a:lnSpc>
              <a:spcBef>
                <a:spcPts val="1000"/>
              </a:spcBef>
              <a:spcAft>
                <a:spcPts val="0"/>
              </a:spcAft>
              <a:buClr>
                <a:schemeClr val="dk1"/>
              </a:buClr>
              <a:buSzPts val="1000"/>
              <a:buChar char="●"/>
            </a:pPr>
            <a:r>
              <a:rPr lang="en" dirty="0">
                <a:solidFill>
                  <a:schemeClr val="dk1"/>
                </a:solidFill>
              </a:rPr>
              <a:t>Highlights the challenges of beating the market</a:t>
            </a:r>
            <a:endParaRPr dirty="0">
              <a:solidFill>
                <a:schemeClr val="dk1"/>
              </a:solidFill>
            </a:endParaRPr>
          </a:p>
        </p:txBody>
      </p:sp>
      <p:sp>
        <p:nvSpPr>
          <p:cNvPr id="3" name="Slide Number Placeholder 2">
            <a:extLst>
              <a:ext uri="{FF2B5EF4-FFF2-40B4-BE49-F238E27FC236}">
                <a16:creationId xmlns:a16="http://schemas.microsoft.com/office/drawing/2014/main" id="{6AF95ECA-7C61-F057-999C-6E738361AA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228100" y="1109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b="1"/>
              <a:t>Dataset</a:t>
            </a:r>
            <a:endParaRPr sz="2220" b="1"/>
          </a:p>
        </p:txBody>
      </p:sp>
      <p:sp>
        <p:nvSpPr>
          <p:cNvPr id="70" name="Google Shape;70;p15"/>
          <p:cNvSpPr txBox="1">
            <a:spLocks noGrp="1"/>
          </p:cNvSpPr>
          <p:nvPr>
            <p:ph type="body" idx="1"/>
          </p:nvPr>
        </p:nvSpPr>
        <p:spPr>
          <a:xfrm>
            <a:off x="349675" y="683650"/>
            <a:ext cx="4869900" cy="4189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solidFill>
                  <a:schemeClr val="dk1"/>
                </a:solidFill>
              </a:rPr>
              <a:t>Source:</a:t>
            </a:r>
            <a:endParaRPr sz="1400" b="1" dirty="0">
              <a:solidFill>
                <a:schemeClr val="dk1"/>
              </a:solidFill>
            </a:endParaRPr>
          </a:p>
          <a:p>
            <a:pPr marL="0" lvl="0" indent="0" algn="l" rtl="0">
              <a:spcBef>
                <a:spcPts val="1000"/>
              </a:spcBef>
              <a:spcAft>
                <a:spcPts val="0"/>
              </a:spcAft>
              <a:buNone/>
            </a:pPr>
            <a:r>
              <a:rPr lang="en" sz="1400" dirty="0">
                <a:solidFill>
                  <a:schemeClr val="dk1"/>
                </a:solidFill>
              </a:rPr>
              <a:t>Daily price data from Yahoo Finance</a:t>
            </a:r>
            <a:endParaRPr sz="1400" dirty="0">
              <a:solidFill>
                <a:schemeClr val="dk1"/>
              </a:solidFill>
            </a:endParaRPr>
          </a:p>
          <a:p>
            <a:pPr marL="0" lvl="0" indent="0" algn="l" rtl="0">
              <a:spcBef>
                <a:spcPts val="0"/>
              </a:spcBef>
              <a:spcAft>
                <a:spcPts val="0"/>
              </a:spcAft>
              <a:buNone/>
            </a:pPr>
            <a:r>
              <a:rPr lang="en" sz="1400" dirty="0">
                <a:solidFill>
                  <a:schemeClr val="dk1"/>
                </a:solidFill>
              </a:rPr>
              <a:t>Macroeconomic data from FRED</a:t>
            </a:r>
            <a:endParaRPr sz="1400" dirty="0">
              <a:solidFill>
                <a:schemeClr val="dk1"/>
              </a:solidFill>
            </a:endParaRPr>
          </a:p>
          <a:p>
            <a:pPr marL="0" lvl="0" indent="0" algn="l" rtl="0">
              <a:spcBef>
                <a:spcPts val="1000"/>
              </a:spcBef>
              <a:spcAft>
                <a:spcPts val="0"/>
              </a:spcAft>
              <a:buNone/>
            </a:pPr>
            <a:endParaRPr sz="1400" dirty="0">
              <a:solidFill>
                <a:schemeClr val="dk1"/>
              </a:solidFill>
            </a:endParaRPr>
          </a:p>
          <a:p>
            <a:pPr marL="0" lvl="0" indent="0" algn="l" rtl="0">
              <a:spcBef>
                <a:spcPts val="0"/>
              </a:spcBef>
              <a:spcAft>
                <a:spcPts val="0"/>
              </a:spcAft>
              <a:buNone/>
            </a:pPr>
            <a:r>
              <a:rPr lang="en" sz="1400" b="1" dirty="0">
                <a:solidFill>
                  <a:schemeClr val="dk1"/>
                </a:solidFill>
              </a:rPr>
              <a:t>Scope:</a:t>
            </a:r>
            <a:endParaRPr sz="1400" b="1" dirty="0">
              <a:solidFill>
                <a:schemeClr val="dk1"/>
              </a:solidFill>
            </a:endParaRPr>
          </a:p>
          <a:p>
            <a:pPr marL="0" lvl="0" indent="0" algn="l" rtl="0">
              <a:spcBef>
                <a:spcPts val="1000"/>
              </a:spcBef>
              <a:spcAft>
                <a:spcPts val="0"/>
              </a:spcAft>
              <a:buNone/>
            </a:pPr>
            <a:r>
              <a:rPr lang="en" sz="1400" dirty="0">
                <a:solidFill>
                  <a:schemeClr val="dk1"/>
                </a:solidFill>
              </a:rPr>
              <a:t>15 years of data, 3900 observations, covering 11 sector ETFs, benchmarks, and economic indicators</a:t>
            </a:r>
            <a:endParaRPr sz="1400" dirty="0">
              <a:solidFill>
                <a:schemeClr val="dk1"/>
              </a:solidFill>
            </a:endParaRPr>
          </a:p>
          <a:p>
            <a:pPr marL="0" lvl="0" indent="0" algn="l" rtl="0">
              <a:spcBef>
                <a:spcPts val="1000"/>
              </a:spcBef>
              <a:spcAft>
                <a:spcPts val="0"/>
              </a:spcAft>
              <a:buNone/>
            </a:pPr>
            <a:endParaRPr sz="1400" dirty="0">
              <a:solidFill>
                <a:schemeClr val="dk1"/>
              </a:solidFill>
            </a:endParaRPr>
          </a:p>
          <a:p>
            <a:pPr marL="0" lvl="0" indent="0" algn="l" rtl="0">
              <a:spcBef>
                <a:spcPts val="0"/>
              </a:spcBef>
              <a:spcAft>
                <a:spcPts val="0"/>
              </a:spcAft>
              <a:buNone/>
            </a:pPr>
            <a:r>
              <a:rPr lang="en" sz="1400" b="1" dirty="0">
                <a:solidFill>
                  <a:schemeClr val="dk1"/>
                </a:solidFill>
              </a:rPr>
              <a:t>Preprocessing step:</a:t>
            </a:r>
            <a:endParaRPr sz="1400" b="1" dirty="0">
              <a:solidFill>
                <a:schemeClr val="dk1"/>
              </a:solidFill>
            </a:endParaRPr>
          </a:p>
          <a:p>
            <a:pPr marL="0" lvl="0" indent="0" algn="l" rtl="0">
              <a:spcBef>
                <a:spcPts val="1000"/>
              </a:spcBef>
              <a:spcAft>
                <a:spcPts val="0"/>
              </a:spcAft>
              <a:buNone/>
            </a:pPr>
            <a:r>
              <a:rPr lang="en" sz="1400" dirty="0">
                <a:solidFill>
                  <a:schemeClr val="dk1"/>
                </a:solidFill>
              </a:rPr>
              <a:t>Addressing missing data for newer ETFs by creating a continuous price history</a:t>
            </a:r>
            <a:endParaRPr sz="1400" dirty="0">
              <a:solidFill>
                <a:schemeClr val="dk1"/>
              </a:solidFill>
            </a:endParaRPr>
          </a:p>
          <a:p>
            <a:pPr marL="0" lvl="0" indent="0" algn="l" rtl="0">
              <a:spcBef>
                <a:spcPts val="0"/>
              </a:spcBef>
              <a:spcAft>
                <a:spcPts val="0"/>
              </a:spcAft>
              <a:buNone/>
            </a:pPr>
            <a:endParaRPr sz="1400" dirty="0">
              <a:solidFill>
                <a:schemeClr val="dk1"/>
              </a:solidFill>
            </a:endParaRPr>
          </a:p>
          <a:p>
            <a:pPr marL="0" lvl="0" indent="0" algn="l" rtl="0">
              <a:spcBef>
                <a:spcPts val="1200"/>
              </a:spcBef>
              <a:spcAft>
                <a:spcPts val="1200"/>
              </a:spcAft>
              <a:buNone/>
            </a:pPr>
            <a:endParaRPr sz="1400" dirty="0">
              <a:solidFill>
                <a:schemeClr val="dk1"/>
              </a:solidFill>
            </a:endParaRPr>
          </a:p>
        </p:txBody>
      </p:sp>
      <p:pic>
        <p:nvPicPr>
          <p:cNvPr id="71" name="Google Shape;71;p15"/>
          <p:cNvPicPr preferRelativeResize="0"/>
          <p:nvPr/>
        </p:nvPicPr>
        <p:blipFill>
          <a:blip r:embed="rId3">
            <a:alphaModFix/>
          </a:blip>
          <a:stretch>
            <a:fillRect/>
          </a:stretch>
        </p:blipFill>
        <p:spPr>
          <a:xfrm>
            <a:off x="5310600" y="683547"/>
            <a:ext cx="3833400" cy="4189054"/>
          </a:xfrm>
          <a:prstGeom prst="rect">
            <a:avLst/>
          </a:prstGeom>
          <a:noFill/>
          <a:ln>
            <a:noFill/>
          </a:ln>
        </p:spPr>
      </p:pic>
      <p:sp>
        <p:nvSpPr>
          <p:cNvPr id="3" name="Slide Number Placeholder 2">
            <a:extLst>
              <a:ext uri="{FF2B5EF4-FFF2-40B4-BE49-F238E27FC236}">
                <a16:creationId xmlns:a16="http://schemas.microsoft.com/office/drawing/2014/main" id="{69A3791B-D28D-B432-645E-20969C456B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pic>
        <p:nvPicPr>
          <p:cNvPr id="76" name="Google Shape;76;p16"/>
          <p:cNvPicPr preferRelativeResize="0"/>
          <p:nvPr/>
        </p:nvPicPr>
        <p:blipFill>
          <a:blip r:embed="rId3">
            <a:alphaModFix/>
          </a:blip>
          <a:stretch>
            <a:fillRect/>
          </a:stretch>
        </p:blipFill>
        <p:spPr>
          <a:xfrm>
            <a:off x="2595575" y="1155950"/>
            <a:ext cx="6381676" cy="3383050"/>
          </a:xfrm>
          <a:prstGeom prst="rect">
            <a:avLst/>
          </a:prstGeom>
          <a:noFill/>
          <a:ln>
            <a:noFill/>
          </a:ln>
        </p:spPr>
      </p:pic>
      <p:sp>
        <p:nvSpPr>
          <p:cNvPr id="77" name="Google Shape;77;p16"/>
          <p:cNvSpPr txBox="1">
            <a:spLocks noGrp="1"/>
          </p:cNvSpPr>
          <p:nvPr>
            <p:ph type="title"/>
          </p:nvPr>
        </p:nvSpPr>
        <p:spPr>
          <a:xfrm>
            <a:off x="228100" y="1183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b="1"/>
              <a:t>The Data &amp; The First Hurdle</a:t>
            </a:r>
            <a:endParaRPr sz="2220" b="1"/>
          </a:p>
        </p:txBody>
      </p:sp>
      <p:sp>
        <p:nvSpPr>
          <p:cNvPr id="78" name="Google Shape;78;p16"/>
          <p:cNvSpPr txBox="1">
            <a:spLocks noGrp="1"/>
          </p:cNvSpPr>
          <p:nvPr>
            <p:ph type="body" idx="1"/>
          </p:nvPr>
        </p:nvSpPr>
        <p:spPr>
          <a:xfrm>
            <a:off x="0" y="1481500"/>
            <a:ext cx="2719500" cy="3140700"/>
          </a:xfrm>
          <a:prstGeom prst="rect">
            <a:avLst/>
          </a:prstGeom>
        </p:spPr>
        <p:txBody>
          <a:bodyPr spcFirstLastPara="1" wrap="square" lIns="91425" tIns="91425" rIns="91425" bIns="91425" anchor="t" anchorCtr="0">
            <a:normAutofit/>
          </a:bodyPr>
          <a:lstStyle/>
          <a:p>
            <a:pPr marL="457200" lvl="0" indent="-292100" algn="l" rtl="0">
              <a:spcBef>
                <a:spcPts val="0"/>
              </a:spcBef>
              <a:spcAft>
                <a:spcPts val="0"/>
              </a:spcAft>
              <a:buClr>
                <a:schemeClr val="dk1"/>
              </a:buClr>
              <a:buSzPts val="1000"/>
              <a:buChar char="●"/>
            </a:pPr>
            <a:r>
              <a:rPr lang="en" sz="1400">
                <a:solidFill>
                  <a:schemeClr val="dk1"/>
                </a:solidFill>
              </a:rPr>
              <a:t>Like many real-world dataset, part of the data was incomplete </a:t>
            </a:r>
            <a:endParaRPr sz="1400">
              <a:solidFill>
                <a:schemeClr val="dk1"/>
              </a:solidFill>
            </a:endParaRPr>
          </a:p>
          <a:p>
            <a:pPr marL="457200" lvl="0" indent="0" algn="l" rtl="0">
              <a:spcBef>
                <a:spcPts val="0"/>
              </a:spcBef>
              <a:spcAft>
                <a:spcPts val="0"/>
              </a:spcAft>
              <a:buNone/>
            </a:pPr>
            <a:r>
              <a:rPr lang="en" sz="1400">
                <a:solidFill>
                  <a:schemeClr val="dk1"/>
                </a:solidFill>
              </a:rPr>
              <a:t>(XLRE, XLC)</a:t>
            </a:r>
            <a:endParaRPr sz="400">
              <a:solidFill>
                <a:schemeClr val="dk1"/>
              </a:solidFill>
            </a:endParaRPr>
          </a:p>
          <a:p>
            <a:pPr marL="457200" lvl="0" indent="-292100" algn="l" rtl="0">
              <a:spcBef>
                <a:spcPts val="1200"/>
              </a:spcBef>
              <a:spcAft>
                <a:spcPts val="0"/>
              </a:spcAft>
              <a:buClr>
                <a:schemeClr val="dk1"/>
              </a:buClr>
              <a:buSzPts val="1000"/>
              <a:buChar char="●"/>
            </a:pPr>
            <a:r>
              <a:rPr lang="en" sz="1400">
                <a:solidFill>
                  <a:schemeClr val="dk1"/>
                </a:solidFill>
              </a:rPr>
              <a:t>Solved this problem by finding highly correlated ‘proxy’ datasets and using them to backfill the missing history</a:t>
            </a:r>
            <a:endParaRPr sz="1400">
              <a:solidFill>
                <a:schemeClr val="dk1"/>
              </a:solidFill>
            </a:endParaRPr>
          </a:p>
          <a:p>
            <a:pPr marL="0" lvl="0" indent="0" algn="l" rtl="0">
              <a:spcBef>
                <a:spcPts val="1200"/>
              </a:spcBef>
              <a:spcAft>
                <a:spcPts val="1200"/>
              </a:spcAft>
              <a:buNone/>
            </a:pPr>
            <a:endParaRPr sz="1400">
              <a:solidFill>
                <a:schemeClr val="dk1"/>
              </a:solidFill>
            </a:endParaRPr>
          </a:p>
        </p:txBody>
      </p:sp>
      <p:sp>
        <p:nvSpPr>
          <p:cNvPr id="3" name="Slide Number Placeholder 2">
            <a:extLst>
              <a:ext uri="{FF2B5EF4-FFF2-40B4-BE49-F238E27FC236}">
                <a16:creationId xmlns:a16="http://schemas.microsoft.com/office/drawing/2014/main" id="{5AF25AD6-87A4-70D2-8371-B179F772FC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sp>
        <p:nvSpPr>
          <p:cNvPr id="83" name="Google Shape;83;p17"/>
          <p:cNvSpPr/>
          <p:nvPr/>
        </p:nvSpPr>
        <p:spPr>
          <a:xfrm>
            <a:off x="243425" y="1270000"/>
            <a:ext cx="8688900" cy="3354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 name="Google Shape;84;p17"/>
          <p:cNvSpPr txBox="1">
            <a:spLocks noGrp="1"/>
          </p:cNvSpPr>
          <p:nvPr>
            <p:ph type="title"/>
          </p:nvPr>
        </p:nvSpPr>
        <p:spPr>
          <a:xfrm>
            <a:off x="228125" y="1183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2200" b="1"/>
              <a:t>Feature &amp; Target Engineering</a:t>
            </a:r>
            <a:endParaRPr sz="2200" b="1"/>
          </a:p>
          <a:p>
            <a:pPr marL="0" lvl="0" indent="0" algn="l" rtl="0">
              <a:spcBef>
                <a:spcPts val="0"/>
              </a:spcBef>
              <a:spcAft>
                <a:spcPts val="0"/>
              </a:spcAft>
              <a:buSzPts val="990"/>
              <a:buNone/>
            </a:pPr>
            <a:endParaRPr sz="2220" b="1"/>
          </a:p>
        </p:txBody>
      </p:sp>
      <p:sp>
        <p:nvSpPr>
          <p:cNvPr id="85" name="Google Shape;85;p17"/>
          <p:cNvSpPr txBox="1">
            <a:spLocks noGrp="1"/>
          </p:cNvSpPr>
          <p:nvPr>
            <p:ph type="body" idx="1"/>
          </p:nvPr>
        </p:nvSpPr>
        <p:spPr>
          <a:xfrm>
            <a:off x="228125" y="805000"/>
            <a:ext cx="4344000" cy="402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chemeClr val="dk1"/>
                </a:solidFill>
              </a:rPr>
              <a:t>How the Model sees the Market</a:t>
            </a:r>
            <a:endParaRPr sz="1400" b="1">
              <a:solidFill>
                <a:schemeClr val="dk1"/>
              </a:solidFill>
            </a:endParaRPr>
          </a:p>
          <a:p>
            <a:pPr marL="0" lvl="0" indent="0" algn="l" rtl="0">
              <a:lnSpc>
                <a:spcPct val="150000"/>
              </a:lnSpc>
              <a:spcBef>
                <a:spcPts val="1200"/>
              </a:spcBef>
              <a:spcAft>
                <a:spcPts val="0"/>
              </a:spcAft>
              <a:buNone/>
            </a:pPr>
            <a:r>
              <a:rPr lang="en" sz="1400" b="1">
                <a:solidFill>
                  <a:schemeClr val="dk1"/>
                </a:solidFill>
              </a:rPr>
              <a:t>Input features:</a:t>
            </a:r>
            <a:r>
              <a:rPr lang="en" sz="1400">
                <a:solidFill>
                  <a:schemeClr val="dk1"/>
                </a:solidFill>
              </a:rPr>
              <a:t> What just happened?</a:t>
            </a:r>
            <a:endParaRPr sz="1400">
              <a:solidFill>
                <a:schemeClr val="dk1"/>
              </a:solidFill>
            </a:endParaRPr>
          </a:p>
          <a:p>
            <a:pPr marL="0" lvl="0" indent="0" algn="l" rtl="0">
              <a:spcBef>
                <a:spcPts val="0"/>
              </a:spcBef>
              <a:spcAft>
                <a:spcPts val="0"/>
              </a:spcAft>
              <a:buNone/>
            </a:pPr>
            <a:r>
              <a:rPr lang="en" sz="1400">
                <a:solidFill>
                  <a:schemeClr val="dk1"/>
                </a:solidFill>
              </a:rPr>
              <a:t>Feature categories:</a:t>
            </a:r>
            <a:endParaRPr sz="1400">
              <a:solidFill>
                <a:schemeClr val="dk1"/>
              </a:solidFill>
            </a:endParaRPr>
          </a:p>
          <a:p>
            <a:pPr marL="457200" lvl="0" indent="-292100" algn="l" rtl="0">
              <a:spcBef>
                <a:spcPts val="0"/>
              </a:spcBef>
              <a:spcAft>
                <a:spcPts val="0"/>
              </a:spcAft>
              <a:buClr>
                <a:schemeClr val="dk1"/>
              </a:buClr>
              <a:buSzPts val="1000"/>
              <a:buChar char="●"/>
            </a:pPr>
            <a:r>
              <a:rPr lang="en" sz="1400" b="1">
                <a:solidFill>
                  <a:schemeClr val="dk1"/>
                </a:solidFill>
              </a:rPr>
              <a:t>Momentum</a:t>
            </a:r>
            <a:r>
              <a:rPr lang="en" sz="1400">
                <a:solidFill>
                  <a:schemeClr val="dk1"/>
                </a:solidFill>
              </a:rPr>
              <a:t>: “How has the price changed over the last n month?”</a:t>
            </a:r>
            <a:endParaRPr sz="1400">
              <a:solidFill>
                <a:schemeClr val="dk1"/>
              </a:solidFill>
            </a:endParaRPr>
          </a:p>
          <a:p>
            <a:pPr marL="457200" lvl="0" indent="-292100" algn="l" rtl="0">
              <a:spcBef>
                <a:spcPts val="1000"/>
              </a:spcBef>
              <a:spcAft>
                <a:spcPts val="0"/>
              </a:spcAft>
              <a:buClr>
                <a:schemeClr val="dk1"/>
              </a:buClr>
              <a:buSzPts val="1000"/>
              <a:buChar char="●"/>
            </a:pPr>
            <a:r>
              <a:rPr lang="en" sz="1400" b="1">
                <a:solidFill>
                  <a:schemeClr val="dk1"/>
                </a:solidFill>
              </a:rPr>
              <a:t>Volatility</a:t>
            </a:r>
            <a:r>
              <a:rPr lang="en" sz="1400">
                <a:solidFill>
                  <a:schemeClr val="dk1"/>
                </a:solidFill>
              </a:rPr>
              <a:t>: “How bumpy was the ride recently?”</a:t>
            </a:r>
            <a:endParaRPr sz="1400">
              <a:solidFill>
                <a:schemeClr val="dk1"/>
              </a:solidFill>
            </a:endParaRPr>
          </a:p>
          <a:p>
            <a:pPr marL="457200" lvl="0" indent="-292100" algn="l" rtl="0">
              <a:lnSpc>
                <a:spcPct val="115000"/>
              </a:lnSpc>
              <a:spcBef>
                <a:spcPts val="1000"/>
              </a:spcBef>
              <a:spcAft>
                <a:spcPts val="1000"/>
              </a:spcAft>
              <a:buClr>
                <a:schemeClr val="dk1"/>
              </a:buClr>
              <a:buSzPts val="1000"/>
              <a:buChar char="●"/>
            </a:pPr>
            <a:r>
              <a:rPr lang="en" sz="1400" b="1">
                <a:solidFill>
                  <a:schemeClr val="dk1"/>
                </a:solidFill>
              </a:rPr>
              <a:t>Macro</a:t>
            </a:r>
            <a:r>
              <a:rPr lang="en" sz="1400">
                <a:solidFill>
                  <a:schemeClr val="dk1"/>
                </a:solidFill>
              </a:rPr>
              <a:t> </a:t>
            </a:r>
            <a:r>
              <a:rPr lang="en" sz="1400" b="1">
                <a:solidFill>
                  <a:schemeClr val="dk1"/>
                </a:solidFill>
              </a:rPr>
              <a:t>context</a:t>
            </a:r>
            <a:r>
              <a:rPr lang="en" sz="1400">
                <a:solidFill>
                  <a:schemeClr val="dk1"/>
                </a:solidFill>
              </a:rPr>
              <a:t>: “What was the overall market environment like?”</a:t>
            </a:r>
            <a:endParaRPr sz="1400">
              <a:solidFill>
                <a:schemeClr val="dk1"/>
              </a:solidFill>
            </a:endParaRPr>
          </a:p>
        </p:txBody>
      </p:sp>
      <p:sp>
        <p:nvSpPr>
          <p:cNvPr id="86" name="Google Shape;86;p17"/>
          <p:cNvSpPr txBox="1">
            <a:spLocks noGrp="1"/>
          </p:cNvSpPr>
          <p:nvPr>
            <p:ph type="body" idx="1"/>
          </p:nvPr>
        </p:nvSpPr>
        <p:spPr>
          <a:xfrm>
            <a:off x="4667250" y="805000"/>
            <a:ext cx="4344000" cy="402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400">
              <a:solidFill>
                <a:schemeClr val="dk1"/>
              </a:solidFill>
            </a:endParaRPr>
          </a:p>
          <a:p>
            <a:pPr marL="0" lvl="0" indent="0" algn="l" rtl="0">
              <a:lnSpc>
                <a:spcPct val="150000"/>
              </a:lnSpc>
              <a:spcBef>
                <a:spcPts val="1200"/>
              </a:spcBef>
              <a:spcAft>
                <a:spcPts val="0"/>
              </a:spcAft>
              <a:buNone/>
            </a:pPr>
            <a:r>
              <a:rPr lang="en" sz="1400" b="1">
                <a:solidFill>
                  <a:schemeClr val="dk1"/>
                </a:solidFill>
              </a:rPr>
              <a:t>Target variable:</a:t>
            </a:r>
            <a:r>
              <a:rPr lang="en" sz="1400">
                <a:solidFill>
                  <a:schemeClr val="dk1"/>
                </a:solidFill>
              </a:rPr>
              <a:t> What happened next?</a:t>
            </a:r>
            <a:endParaRPr sz="1400">
              <a:solidFill>
                <a:schemeClr val="dk1"/>
              </a:solidFill>
            </a:endParaRPr>
          </a:p>
          <a:p>
            <a:pPr marL="457200" lvl="0" indent="-298450" algn="l" rtl="0">
              <a:spcBef>
                <a:spcPts val="0"/>
              </a:spcBef>
              <a:spcAft>
                <a:spcPts val="0"/>
              </a:spcAft>
              <a:buClr>
                <a:schemeClr val="dk1"/>
              </a:buClr>
              <a:buSzPts val="1100"/>
              <a:buChar char="●"/>
            </a:pPr>
            <a:r>
              <a:rPr lang="en" sz="1400">
                <a:solidFill>
                  <a:schemeClr val="dk1"/>
                </a:solidFill>
              </a:rPr>
              <a:t>Step 1: Predict Absolute Performance</a:t>
            </a:r>
            <a:endParaRPr sz="1400">
              <a:solidFill>
                <a:schemeClr val="dk1"/>
              </a:solidFill>
            </a:endParaRPr>
          </a:p>
          <a:p>
            <a:pPr marL="914400" lvl="1" indent="-292100" algn="l" rtl="0">
              <a:spcBef>
                <a:spcPts val="0"/>
              </a:spcBef>
              <a:spcAft>
                <a:spcPts val="0"/>
              </a:spcAft>
              <a:buClr>
                <a:schemeClr val="dk1"/>
              </a:buClr>
              <a:buSzPts val="1000"/>
              <a:buChar char="○"/>
            </a:pPr>
            <a:r>
              <a:rPr lang="en">
                <a:solidFill>
                  <a:schemeClr val="dk1"/>
                </a:solidFill>
              </a:rPr>
              <a:t>The actual performance over the next 21 trading days (absolute return)</a:t>
            </a:r>
            <a:endParaRPr>
              <a:solidFill>
                <a:schemeClr val="dk1"/>
              </a:solidFill>
            </a:endParaRPr>
          </a:p>
          <a:p>
            <a:pPr marL="457200" lvl="0" indent="-298450" algn="l" rtl="0">
              <a:spcBef>
                <a:spcPts val="1000"/>
              </a:spcBef>
              <a:spcAft>
                <a:spcPts val="0"/>
              </a:spcAft>
              <a:buClr>
                <a:schemeClr val="dk1"/>
              </a:buClr>
              <a:buSzPts val="1100"/>
              <a:buChar char="●"/>
            </a:pPr>
            <a:r>
              <a:rPr lang="en" sz="1400">
                <a:solidFill>
                  <a:schemeClr val="dk1"/>
                </a:solidFill>
              </a:rPr>
              <a:t>Step 2: Rank for Relative Strength</a:t>
            </a:r>
            <a:endParaRPr sz="1400">
              <a:solidFill>
                <a:schemeClr val="dk1"/>
              </a:solidFill>
            </a:endParaRPr>
          </a:p>
          <a:p>
            <a:pPr marL="914400" lvl="1" indent="-292100" algn="l" rtl="0">
              <a:spcBef>
                <a:spcPts val="0"/>
              </a:spcBef>
              <a:spcAft>
                <a:spcPts val="0"/>
              </a:spcAft>
              <a:buClr>
                <a:schemeClr val="dk1"/>
              </a:buClr>
              <a:buSzPts val="1000"/>
              <a:buChar char="○"/>
            </a:pPr>
            <a:r>
              <a:rPr lang="en">
                <a:solidFill>
                  <a:schemeClr val="dk1"/>
                </a:solidFill>
              </a:rPr>
              <a:t>Individual predictions are ranked against each other to identify the top 3 expected performers</a:t>
            </a:r>
            <a:endParaRPr>
              <a:solidFill>
                <a:schemeClr val="dk1"/>
              </a:solidFill>
            </a:endParaRPr>
          </a:p>
          <a:p>
            <a:pPr marL="914400" lvl="1" indent="-292100" algn="l" rtl="0">
              <a:spcBef>
                <a:spcPts val="1000"/>
              </a:spcBef>
              <a:spcAft>
                <a:spcPts val="1000"/>
              </a:spcAft>
              <a:buClr>
                <a:schemeClr val="dk1"/>
              </a:buClr>
              <a:buSzPts val="1000"/>
              <a:buChar char="○"/>
            </a:pPr>
            <a:r>
              <a:rPr lang="en">
                <a:solidFill>
                  <a:schemeClr val="dk1"/>
                </a:solidFill>
              </a:rPr>
              <a:t>Final rankings is the signal used for the portfolio strategy</a:t>
            </a:r>
            <a:endParaRPr>
              <a:solidFill>
                <a:schemeClr val="dk1"/>
              </a:solidFill>
            </a:endParaRPr>
          </a:p>
        </p:txBody>
      </p:sp>
      <p:cxnSp>
        <p:nvCxnSpPr>
          <p:cNvPr id="87" name="Google Shape;87;p17"/>
          <p:cNvCxnSpPr/>
          <p:nvPr/>
        </p:nvCxnSpPr>
        <p:spPr>
          <a:xfrm flipH="1">
            <a:off x="4550775" y="1270000"/>
            <a:ext cx="31800" cy="3365400"/>
          </a:xfrm>
          <a:prstGeom prst="straightConnector1">
            <a:avLst/>
          </a:prstGeom>
          <a:noFill/>
          <a:ln w="9525" cap="flat" cmpd="sng">
            <a:solidFill>
              <a:schemeClr val="dk2"/>
            </a:solidFill>
            <a:prstDash val="solid"/>
            <a:round/>
            <a:headEnd type="none" w="med" len="med"/>
            <a:tailEnd type="none" w="med" len="med"/>
          </a:ln>
        </p:spPr>
      </p:cxnSp>
      <p:sp>
        <p:nvSpPr>
          <p:cNvPr id="3" name="Slide Number Placeholder 2">
            <a:extLst>
              <a:ext uri="{FF2B5EF4-FFF2-40B4-BE49-F238E27FC236}">
                <a16:creationId xmlns:a16="http://schemas.microsoft.com/office/drawing/2014/main" id="{7BA95AFA-3016-4399-FF52-C15BAF9A46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228125" y="1183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b="1"/>
              <a:t>Final Data Preparation</a:t>
            </a:r>
            <a:endParaRPr sz="2220" b="1"/>
          </a:p>
        </p:txBody>
      </p:sp>
      <p:sp>
        <p:nvSpPr>
          <p:cNvPr id="93" name="Google Shape;93;p18"/>
          <p:cNvSpPr txBox="1">
            <a:spLocks noGrp="1"/>
          </p:cNvSpPr>
          <p:nvPr>
            <p:ph type="body" idx="1"/>
          </p:nvPr>
        </p:nvSpPr>
        <p:spPr>
          <a:xfrm>
            <a:off x="228125" y="805000"/>
            <a:ext cx="5052900" cy="341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chemeClr val="dk1"/>
                </a:solidFill>
              </a:rPr>
              <a:t>Data Cleaning</a:t>
            </a:r>
            <a:endParaRPr sz="1400" b="1">
              <a:solidFill>
                <a:schemeClr val="dk1"/>
              </a:solidFill>
            </a:endParaRPr>
          </a:p>
          <a:p>
            <a:pPr marL="457200" lvl="0" indent="-292100" algn="l" rtl="0">
              <a:lnSpc>
                <a:spcPct val="100000"/>
              </a:lnSpc>
              <a:spcBef>
                <a:spcPts val="1200"/>
              </a:spcBef>
              <a:spcAft>
                <a:spcPts val="0"/>
              </a:spcAft>
              <a:buClr>
                <a:schemeClr val="dk1"/>
              </a:buClr>
              <a:buSzPts val="1000"/>
              <a:buChar char="●"/>
            </a:pPr>
            <a:r>
              <a:rPr lang="en" sz="1400">
                <a:solidFill>
                  <a:schemeClr val="dk1"/>
                </a:solidFill>
              </a:rPr>
              <a:t>The forward and backward looking features naturally create NA values at the start and end of the dataset</a:t>
            </a:r>
            <a:endParaRPr sz="1400">
              <a:solidFill>
                <a:schemeClr val="dk1"/>
              </a:solidFill>
            </a:endParaRPr>
          </a:p>
          <a:p>
            <a:pPr marL="457200" lvl="0" indent="-292100" algn="l" rtl="0">
              <a:spcBef>
                <a:spcPts val="1000"/>
              </a:spcBef>
              <a:spcAft>
                <a:spcPts val="0"/>
              </a:spcAft>
              <a:buClr>
                <a:schemeClr val="dk1"/>
              </a:buClr>
              <a:buSzPts val="1000"/>
              <a:buChar char="●"/>
            </a:pPr>
            <a:r>
              <a:rPr lang="en" sz="1400">
                <a:solidFill>
                  <a:schemeClr val="dk1"/>
                </a:solidFill>
              </a:rPr>
              <a:t>Incomplete rows were removed for the model training</a:t>
            </a:r>
            <a:endParaRPr sz="1400">
              <a:solidFill>
                <a:schemeClr val="dk1"/>
              </a:solidFill>
            </a:endParaRPr>
          </a:p>
          <a:p>
            <a:pPr marL="0" lvl="0" indent="0" algn="l" rtl="0">
              <a:spcBef>
                <a:spcPts val="1200"/>
              </a:spcBef>
              <a:spcAft>
                <a:spcPts val="1200"/>
              </a:spcAft>
              <a:buNone/>
            </a:pPr>
            <a:endParaRPr sz="1400">
              <a:solidFill>
                <a:schemeClr val="dk1"/>
              </a:solidFill>
            </a:endParaRPr>
          </a:p>
        </p:txBody>
      </p:sp>
      <p:pic>
        <p:nvPicPr>
          <p:cNvPr id="94" name="Google Shape;94;p18" title="Gemini_Generated_Image_thst1vthst1vthst.png"/>
          <p:cNvPicPr preferRelativeResize="0"/>
          <p:nvPr/>
        </p:nvPicPr>
        <p:blipFill rotWithShape="1">
          <a:blip r:embed="rId3">
            <a:alphaModFix/>
          </a:blip>
          <a:srcRect t="39809" b="41579"/>
          <a:stretch/>
        </p:blipFill>
        <p:spPr>
          <a:xfrm>
            <a:off x="716063" y="3328125"/>
            <a:ext cx="3711375" cy="690749"/>
          </a:xfrm>
          <a:prstGeom prst="rect">
            <a:avLst/>
          </a:prstGeom>
          <a:noFill/>
          <a:ln>
            <a:noFill/>
          </a:ln>
        </p:spPr>
      </p:pic>
      <p:sp>
        <p:nvSpPr>
          <p:cNvPr id="95" name="Google Shape;95;p18"/>
          <p:cNvSpPr/>
          <p:nvPr/>
        </p:nvSpPr>
        <p:spPr>
          <a:xfrm>
            <a:off x="3270275" y="3645100"/>
            <a:ext cx="243000" cy="251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6" name="Google Shape;96;p18"/>
          <p:cNvSpPr/>
          <p:nvPr/>
        </p:nvSpPr>
        <p:spPr>
          <a:xfrm rot="-10799656">
            <a:off x="2054669" y="3208054"/>
            <a:ext cx="2005750" cy="250779"/>
          </a:xfrm>
          <a:custGeom>
            <a:avLst/>
            <a:gdLst/>
            <a:ahLst/>
            <a:cxnLst/>
            <a:rect l="l" t="t" r="r" b="b"/>
            <a:pathLst>
              <a:path w="80230" h="17328" extrusionOk="0">
                <a:moveTo>
                  <a:pt x="0" y="304"/>
                </a:moveTo>
                <a:cubicBezTo>
                  <a:pt x="6990" y="3140"/>
                  <a:pt x="28566" y="17373"/>
                  <a:pt x="41938" y="17322"/>
                </a:cubicBezTo>
                <a:cubicBezTo>
                  <a:pt x="55310" y="17271"/>
                  <a:pt x="73848" y="2887"/>
                  <a:pt x="80230" y="0"/>
                </a:cubicBezTo>
              </a:path>
            </a:pathLst>
          </a:custGeom>
          <a:noFill/>
          <a:ln w="9525" cap="flat" cmpd="sng">
            <a:solidFill>
              <a:schemeClr val="dk2"/>
            </a:solidFill>
            <a:prstDash val="solid"/>
            <a:round/>
            <a:headEnd type="none" w="med" len="med"/>
            <a:tailEnd type="none" w="med" len="med"/>
          </a:ln>
        </p:spPr>
        <p:txBody>
          <a:bodyPr/>
          <a:lstStyle/>
          <a:p>
            <a:endParaRPr lang="en-US"/>
          </a:p>
        </p:txBody>
      </p:sp>
      <p:sp>
        <p:nvSpPr>
          <p:cNvPr id="97" name="Google Shape;97;p18"/>
          <p:cNvSpPr/>
          <p:nvPr/>
        </p:nvSpPr>
        <p:spPr>
          <a:xfrm>
            <a:off x="2497550" y="2501825"/>
            <a:ext cx="1929900" cy="572700"/>
          </a:xfrm>
          <a:prstGeom prst="wedgeRect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21 rows with missing values (target variable) created due to forward-looking calculation</a:t>
            </a:r>
            <a:endParaRPr sz="1000"/>
          </a:p>
        </p:txBody>
      </p:sp>
      <p:sp>
        <p:nvSpPr>
          <p:cNvPr id="98" name="Google Shape;98;p18"/>
          <p:cNvSpPr txBox="1"/>
          <p:nvPr/>
        </p:nvSpPr>
        <p:spPr>
          <a:xfrm>
            <a:off x="2666950" y="4166625"/>
            <a:ext cx="4402800" cy="5727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Char char="●"/>
            </a:pPr>
            <a:r>
              <a:rPr lang="en">
                <a:solidFill>
                  <a:schemeClr val="dk1"/>
                </a:solidFill>
              </a:rPr>
              <a:t>The final analytical window for the project:</a:t>
            </a:r>
            <a:endParaRPr>
              <a:solidFill>
                <a:schemeClr val="dk1"/>
              </a:solidFill>
            </a:endParaRPr>
          </a:p>
          <a:p>
            <a:pPr marL="457200" lvl="0" indent="0" algn="l" rtl="0">
              <a:spcBef>
                <a:spcPts val="0"/>
              </a:spcBef>
              <a:spcAft>
                <a:spcPts val="0"/>
              </a:spcAft>
              <a:buNone/>
            </a:pPr>
            <a:r>
              <a:rPr lang="en">
                <a:solidFill>
                  <a:schemeClr val="dk1"/>
                </a:solidFill>
              </a:rPr>
              <a:t>From January 2011 to June 2025</a:t>
            </a:r>
            <a:endParaRPr>
              <a:solidFill>
                <a:schemeClr val="dk1"/>
              </a:solidFill>
            </a:endParaRPr>
          </a:p>
        </p:txBody>
      </p:sp>
      <p:pic>
        <p:nvPicPr>
          <p:cNvPr id="99" name="Google Shape;99;p18" descr="horizontal single bar with T-252 ... T-2, T-1, T-Day, T+1, T+2. no colors. just simple line"/>
          <p:cNvPicPr preferRelativeResize="0"/>
          <p:nvPr/>
        </p:nvPicPr>
        <p:blipFill rotWithShape="1">
          <a:blip r:embed="rId4">
            <a:alphaModFix/>
          </a:blip>
          <a:srcRect t="45115" r="2856" b="34637"/>
          <a:stretch/>
        </p:blipFill>
        <p:spPr>
          <a:xfrm>
            <a:off x="5281025" y="3275200"/>
            <a:ext cx="3371900" cy="690749"/>
          </a:xfrm>
          <a:prstGeom prst="rect">
            <a:avLst/>
          </a:prstGeom>
          <a:noFill/>
          <a:ln>
            <a:noFill/>
          </a:ln>
        </p:spPr>
      </p:pic>
      <p:sp>
        <p:nvSpPr>
          <p:cNvPr id="100" name="Google Shape;100;p18"/>
          <p:cNvSpPr/>
          <p:nvPr/>
        </p:nvSpPr>
        <p:spPr>
          <a:xfrm>
            <a:off x="5824925" y="2501825"/>
            <a:ext cx="2197200" cy="572700"/>
          </a:xfrm>
          <a:prstGeom prst="wedgeRectCallout">
            <a:avLst>
              <a:gd name="adj1" fmla="val -20833"/>
              <a:gd name="adj2" fmla="val 6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252 rows with missing values (feature variables) created due to backward-looking calculation</a:t>
            </a:r>
            <a:endParaRPr sz="1000"/>
          </a:p>
        </p:txBody>
      </p:sp>
      <p:sp>
        <p:nvSpPr>
          <p:cNvPr id="101" name="Google Shape;101;p18"/>
          <p:cNvSpPr/>
          <p:nvPr/>
        </p:nvSpPr>
        <p:spPr>
          <a:xfrm rot="-10799610">
            <a:off x="5598581" y="3208038"/>
            <a:ext cx="1768069" cy="227387"/>
          </a:xfrm>
          <a:custGeom>
            <a:avLst/>
            <a:gdLst/>
            <a:ahLst/>
            <a:cxnLst/>
            <a:rect l="l" t="t" r="r" b="b"/>
            <a:pathLst>
              <a:path w="80230" h="17328" extrusionOk="0">
                <a:moveTo>
                  <a:pt x="0" y="304"/>
                </a:moveTo>
                <a:cubicBezTo>
                  <a:pt x="6990" y="3140"/>
                  <a:pt x="28566" y="17373"/>
                  <a:pt x="41938" y="17322"/>
                </a:cubicBezTo>
                <a:cubicBezTo>
                  <a:pt x="55310" y="17271"/>
                  <a:pt x="73848" y="2887"/>
                  <a:pt x="80230" y="0"/>
                </a:cubicBezTo>
              </a:path>
            </a:pathLst>
          </a:custGeom>
          <a:noFill/>
          <a:ln w="9525" cap="flat" cmpd="sng">
            <a:solidFill>
              <a:schemeClr val="dk2"/>
            </a:solidFill>
            <a:prstDash val="solid"/>
            <a:round/>
            <a:headEnd type="none" w="med" len="med"/>
            <a:tailEnd type="none" w="med" len="med"/>
          </a:ln>
        </p:spPr>
        <p:txBody>
          <a:bodyPr/>
          <a:lstStyle/>
          <a:p>
            <a:endParaRPr lang="en-US"/>
          </a:p>
        </p:txBody>
      </p:sp>
      <p:sp>
        <p:nvSpPr>
          <p:cNvPr id="3" name="Slide Number Placeholder 2">
            <a:extLst>
              <a:ext uri="{FF2B5EF4-FFF2-40B4-BE49-F238E27FC236}">
                <a16:creationId xmlns:a16="http://schemas.microsoft.com/office/drawing/2014/main" id="{8E293FEB-FB13-C0A7-D741-DF6D7511A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pic>
        <p:nvPicPr>
          <p:cNvPr id="106" name="Google Shape;106;p19" descr="Visual 2 (NEW): A simple diagram illustrating Walk-Forward Validation.&#10;very simple diagram. first set is box named 'month' with 1-36, then there is arrow going right with month 37. the first box has training data on top while the second one has test data. same for the second set but this time training data has month from 1-37 then test data has month 38"/>
          <p:cNvPicPr preferRelativeResize="0"/>
          <p:nvPr/>
        </p:nvPicPr>
        <p:blipFill rotWithShape="1">
          <a:blip r:embed="rId3">
            <a:alphaModFix/>
          </a:blip>
          <a:srcRect t="15233" r="8273" b="48156"/>
          <a:stretch/>
        </p:blipFill>
        <p:spPr>
          <a:xfrm>
            <a:off x="5124775" y="839425"/>
            <a:ext cx="3534400" cy="1256300"/>
          </a:xfrm>
          <a:prstGeom prst="rect">
            <a:avLst/>
          </a:prstGeom>
          <a:noFill/>
          <a:ln>
            <a:noFill/>
          </a:ln>
        </p:spPr>
      </p:pic>
      <p:sp>
        <p:nvSpPr>
          <p:cNvPr id="107" name="Google Shape;107;p19"/>
          <p:cNvSpPr/>
          <p:nvPr/>
        </p:nvSpPr>
        <p:spPr>
          <a:xfrm>
            <a:off x="5520350" y="691025"/>
            <a:ext cx="2849100" cy="349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Walk-Forward Validation</a:t>
            </a:r>
            <a:endParaRPr/>
          </a:p>
        </p:txBody>
      </p:sp>
      <p:sp>
        <p:nvSpPr>
          <p:cNvPr id="108" name="Google Shape;108;p19"/>
          <p:cNvSpPr txBox="1">
            <a:spLocks noGrp="1"/>
          </p:cNvSpPr>
          <p:nvPr>
            <p:ph type="title"/>
          </p:nvPr>
        </p:nvSpPr>
        <p:spPr>
          <a:xfrm>
            <a:off x="228100" y="1183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b="1"/>
              <a:t>Method</a:t>
            </a:r>
            <a:endParaRPr sz="2220" b="1"/>
          </a:p>
        </p:txBody>
      </p:sp>
      <p:sp>
        <p:nvSpPr>
          <p:cNvPr id="109" name="Google Shape;109;p19"/>
          <p:cNvSpPr txBox="1">
            <a:spLocks noGrp="1"/>
          </p:cNvSpPr>
          <p:nvPr>
            <p:ph type="body" idx="1"/>
          </p:nvPr>
        </p:nvSpPr>
        <p:spPr>
          <a:xfrm>
            <a:off x="4572000" y="2963325"/>
            <a:ext cx="4436400" cy="1905000"/>
          </a:xfrm>
          <a:prstGeom prst="rect">
            <a:avLst/>
          </a:prstGeom>
        </p:spPr>
        <p:txBody>
          <a:bodyPr spcFirstLastPara="1" wrap="square" lIns="91425" tIns="91425" rIns="91425" bIns="91425" anchor="t" anchorCtr="0">
            <a:normAutofit/>
          </a:bodyPr>
          <a:lstStyle/>
          <a:p>
            <a:pPr marL="457200" lvl="0" indent="-292100" algn="l" rtl="0">
              <a:lnSpc>
                <a:spcPct val="115000"/>
              </a:lnSpc>
              <a:spcBef>
                <a:spcPts val="0"/>
              </a:spcBef>
              <a:spcAft>
                <a:spcPts val="0"/>
              </a:spcAft>
              <a:buClr>
                <a:schemeClr val="dk1"/>
              </a:buClr>
              <a:buSzPts val="1000"/>
              <a:buChar char="●"/>
            </a:pPr>
            <a:r>
              <a:rPr lang="en" sz="1400">
                <a:solidFill>
                  <a:schemeClr val="dk1"/>
                </a:solidFill>
              </a:rPr>
              <a:t>For time-series, a standard train-test split lets the model see the future</a:t>
            </a:r>
            <a:endParaRPr sz="400">
              <a:solidFill>
                <a:schemeClr val="dk1"/>
              </a:solidFill>
            </a:endParaRPr>
          </a:p>
          <a:p>
            <a:pPr marL="457200" lvl="0" indent="-292100" algn="l" rtl="0">
              <a:lnSpc>
                <a:spcPct val="115000"/>
              </a:lnSpc>
              <a:spcBef>
                <a:spcPts val="1000"/>
              </a:spcBef>
              <a:spcAft>
                <a:spcPts val="0"/>
              </a:spcAft>
              <a:buClr>
                <a:schemeClr val="dk1"/>
              </a:buClr>
              <a:buSzPts val="1000"/>
              <a:buChar char="●"/>
            </a:pPr>
            <a:r>
              <a:rPr lang="en" sz="1400">
                <a:solidFill>
                  <a:schemeClr val="dk1"/>
                </a:solidFill>
              </a:rPr>
              <a:t>The method used: </a:t>
            </a:r>
            <a:r>
              <a:rPr lang="en" sz="1400" b="1">
                <a:solidFill>
                  <a:schemeClr val="dk1"/>
                </a:solidFill>
              </a:rPr>
              <a:t>Walk-Forward Validation</a:t>
            </a:r>
            <a:endParaRPr sz="1400">
              <a:solidFill>
                <a:schemeClr val="dk1"/>
              </a:solidFill>
            </a:endParaRPr>
          </a:p>
          <a:p>
            <a:pPr marL="457200" lvl="0" indent="-292100" algn="l" rtl="0">
              <a:lnSpc>
                <a:spcPct val="115000"/>
              </a:lnSpc>
              <a:spcBef>
                <a:spcPts val="1000"/>
              </a:spcBef>
              <a:spcAft>
                <a:spcPts val="1000"/>
              </a:spcAft>
              <a:buClr>
                <a:schemeClr val="dk1"/>
              </a:buClr>
              <a:buSzPts val="1000"/>
              <a:buChar char="●"/>
            </a:pPr>
            <a:r>
              <a:rPr lang="en" sz="1400">
                <a:solidFill>
                  <a:schemeClr val="dk1"/>
                </a:solidFill>
              </a:rPr>
              <a:t>Training begins with the first 36 months and goes all the way until current month</a:t>
            </a:r>
            <a:endParaRPr sz="1400">
              <a:solidFill>
                <a:schemeClr val="dk1"/>
              </a:solidFill>
            </a:endParaRPr>
          </a:p>
        </p:txBody>
      </p:sp>
      <p:pic>
        <p:nvPicPr>
          <p:cNvPr id="110" name="Google Shape;110;p19" descr="Visual 2 (NEW): A simple diagram illustrating Walk-Forward Validation.&#10;very simple diagram. first set is box named 'month' with 1-36, then there is arrow going right with month 37. the first box has training data on top while the second one has test data. same for the second set but this time training data has month from 1-37 then test data has month 38"/>
          <p:cNvPicPr preferRelativeResize="0"/>
          <p:nvPr/>
        </p:nvPicPr>
        <p:blipFill rotWithShape="1">
          <a:blip r:embed="rId3">
            <a:alphaModFix/>
          </a:blip>
          <a:srcRect l="1651" t="60970" r="6622" b="7140"/>
          <a:stretch/>
        </p:blipFill>
        <p:spPr>
          <a:xfrm>
            <a:off x="5177700" y="1869000"/>
            <a:ext cx="3534400" cy="1094324"/>
          </a:xfrm>
          <a:prstGeom prst="rect">
            <a:avLst/>
          </a:prstGeom>
          <a:noFill/>
          <a:ln>
            <a:noFill/>
          </a:ln>
        </p:spPr>
      </p:pic>
      <p:sp>
        <p:nvSpPr>
          <p:cNvPr id="111" name="Google Shape;111;p19"/>
          <p:cNvSpPr txBox="1"/>
          <p:nvPr/>
        </p:nvSpPr>
        <p:spPr>
          <a:xfrm>
            <a:off x="402175" y="1188925"/>
            <a:ext cx="4169700" cy="367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To prevent look-ahead bias, predictions were made on the second to the last business day of the month (T-2).</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Example: for predicting September 2025</a:t>
            </a:r>
            <a:endParaRPr>
              <a:solidFill>
                <a:schemeClr val="dk1"/>
              </a:solidFill>
            </a:endParaRPr>
          </a:p>
          <a:p>
            <a:pPr marL="0" lvl="0" indent="0" algn="l" rtl="0">
              <a:spcBef>
                <a:spcPts val="0"/>
              </a:spcBef>
              <a:spcAft>
                <a:spcPts val="0"/>
              </a:spcAft>
              <a:buNone/>
            </a:pPr>
            <a:r>
              <a:rPr lang="en">
                <a:solidFill>
                  <a:schemeClr val="dk1"/>
                </a:solidFill>
              </a:rPr>
              <a:t>Prediction on August 27, 2025 (T-2)</a:t>
            </a:r>
            <a:endParaRPr>
              <a:solidFill>
                <a:schemeClr val="dk1"/>
              </a:solidFill>
            </a:endParaRPr>
          </a:p>
          <a:p>
            <a:pPr marL="0" lvl="0" indent="0" algn="l" rtl="0">
              <a:spcBef>
                <a:spcPts val="0"/>
              </a:spcBef>
              <a:spcAft>
                <a:spcPts val="0"/>
              </a:spcAft>
              <a:buNone/>
            </a:pPr>
            <a:r>
              <a:rPr lang="en">
                <a:solidFill>
                  <a:schemeClr val="dk1"/>
                </a:solidFill>
              </a:rPr>
              <a:t>Execution on August 29, 2025 (T-Day)</a:t>
            </a:r>
            <a:endParaRPr>
              <a:solidFill>
                <a:schemeClr val="dk1"/>
              </a:solidFill>
            </a:endParaRPr>
          </a:p>
        </p:txBody>
      </p:sp>
      <p:sp>
        <p:nvSpPr>
          <p:cNvPr id="112" name="Google Shape;112;p19"/>
          <p:cNvSpPr/>
          <p:nvPr/>
        </p:nvSpPr>
        <p:spPr>
          <a:xfrm>
            <a:off x="988375" y="765225"/>
            <a:ext cx="2849100" cy="349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T-2 Timeline</a:t>
            </a:r>
            <a:endParaRPr/>
          </a:p>
        </p:txBody>
      </p:sp>
      <p:sp>
        <p:nvSpPr>
          <p:cNvPr id="113" name="Google Shape;113;p19"/>
          <p:cNvSpPr/>
          <p:nvPr/>
        </p:nvSpPr>
        <p:spPr>
          <a:xfrm>
            <a:off x="5520350" y="2290725"/>
            <a:ext cx="885300" cy="138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 name="Slide Number Placeholder 2">
            <a:extLst>
              <a:ext uri="{FF2B5EF4-FFF2-40B4-BE49-F238E27FC236}">
                <a16:creationId xmlns:a16="http://schemas.microsoft.com/office/drawing/2014/main" id="{DE4FD118-8C94-1E49-0758-FED211FF84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228125" y="1183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b="1"/>
              <a:t>Core Challenge</a:t>
            </a:r>
            <a:endParaRPr sz="2220" b="1"/>
          </a:p>
        </p:txBody>
      </p:sp>
      <p:sp>
        <p:nvSpPr>
          <p:cNvPr id="119" name="Google Shape;119;p20"/>
          <p:cNvSpPr txBox="1">
            <a:spLocks noGrp="1"/>
          </p:cNvSpPr>
          <p:nvPr>
            <p:ph type="body" idx="1"/>
          </p:nvPr>
        </p:nvSpPr>
        <p:spPr>
          <a:xfrm>
            <a:off x="3250225" y="1717025"/>
            <a:ext cx="2719500" cy="31407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Char char="●"/>
            </a:pPr>
            <a:endParaRPr sz="1400">
              <a:solidFill>
                <a:schemeClr val="dk1"/>
              </a:solidFill>
            </a:endParaRPr>
          </a:p>
          <a:p>
            <a:pPr marL="0" lvl="0" indent="0" algn="l" rtl="0">
              <a:spcBef>
                <a:spcPts val="1200"/>
              </a:spcBef>
              <a:spcAft>
                <a:spcPts val="1200"/>
              </a:spcAft>
              <a:buNone/>
            </a:pPr>
            <a:endParaRPr sz="1400">
              <a:solidFill>
                <a:schemeClr val="dk1"/>
              </a:solidFill>
            </a:endParaRPr>
          </a:p>
        </p:txBody>
      </p:sp>
      <p:pic>
        <p:nvPicPr>
          <p:cNvPr id="120" name="Google Shape;120;p20"/>
          <p:cNvPicPr preferRelativeResize="0"/>
          <p:nvPr/>
        </p:nvPicPr>
        <p:blipFill>
          <a:blip r:embed="rId3">
            <a:alphaModFix/>
          </a:blip>
          <a:stretch>
            <a:fillRect/>
          </a:stretch>
        </p:blipFill>
        <p:spPr>
          <a:xfrm>
            <a:off x="478325" y="835550"/>
            <a:ext cx="3969845" cy="3543713"/>
          </a:xfrm>
          <a:prstGeom prst="rect">
            <a:avLst/>
          </a:prstGeom>
          <a:noFill/>
          <a:ln>
            <a:noFill/>
          </a:ln>
        </p:spPr>
      </p:pic>
      <p:pic>
        <p:nvPicPr>
          <p:cNvPr id="121" name="Google Shape;121;p20"/>
          <p:cNvPicPr preferRelativeResize="0"/>
          <p:nvPr/>
        </p:nvPicPr>
        <p:blipFill>
          <a:blip r:embed="rId4">
            <a:alphaModFix/>
          </a:blip>
          <a:stretch>
            <a:fillRect/>
          </a:stretch>
        </p:blipFill>
        <p:spPr>
          <a:xfrm>
            <a:off x="4862440" y="805000"/>
            <a:ext cx="3969861" cy="1805000"/>
          </a:xfrm>
          <a:prstGeom prst="rect">
            <a:avLst/>
          </a:prstGeom>
          <a:noFill/>
          <a:ln>
            <a:noFill/>
          </a:ln>
        </p:spPr>
      </p:pic>
      <p:pic>
        <p:nvPicPr>
          <p:cNvPr id="122" name="Google Shape;122;p20"/>
          <p:cNvPicPr preferRelativeResize="0"/>
          <p:nvPr/>
        </p:nvPicPr>
        <p:blipFill>
          <a:blip r:embed="rId5">
            <a:alphaModFix/>
          </a:blip>
          <a:stretch>
            <a:fillRect/>
          </a:stretch>
        </p:blipFill>
        <p:spPr>
          <a:xfrm>
            <a:off x="4862450" y="2747400"/>
            <a:ext cx="3969850" cy="1804995"/>
          </a:xfrm>
          <a:prstGeom prst="rect">
            <a:avLst/>
          </a:prstGeom>
          <a:noFill/>
          <a:ln>
            <a:noFill/>
          </a:ln>
        </p:spPr>
      </p:pic>
      <p:sp>
        <p:nvSpPr>
          <p:cNvPr id="123" name="Google Shape;123;p20"/>
          <p:cNvSpPr txBox="1"/>
          <p:nvPr/>
        </p:nvSpPr>
        <p:spPr>
          <a:xfrm>
            <a:off x="796300" y="4379275"/>
            <a:ext cx="3333900" cy="59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All sectors tend to move together, exhibiting high multicollinearity</a:t>
            </a:r>
            <a:endParaRPr>
              <a:solidFill>
                <a:schemeClr val="dk2"/>
              </a:solidFill>
            </a:endParaRPr>
          </a:p>
        </p:txBody>
      </p:sp>
      <p:sp>
        <p:nvSpPr>
          <p:cNvPr id="3" name="Slide Number Placeholder 2">
            <a:extLst>
              <a:ext uri="{FF2B5EF4-FFF2-40B4-BE49-F238E27FC236}">
                <a16:creationId xmlns:a16="http://schemas.microsoft.com/office/drawing/2014/main" id="{021256CE-62B1-FB5F-71A4-90A851A5BD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Google Shape;128;p21"/>
          <p:cNvSpPr/>
          <p:nvPr/>
        </p:nvSpPr>
        <p:spPr>
          <a:xfrm>
            <a:off x="980075" y="531500"/>
            <a:ext cx="2849100" cy="349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21"/>
          <p:cNvSpPr txBox="1">
            <a:spLocks noGrp="1"/>
          </p:cNvSpPr>
          <p:nvPr>
            <p:ph type="title"/>
          </p:nvPr>
        </p:nvSpPr>
        <p:spPr>
          <a:xfrm>
            <a:off x="228125" y="1183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220" b="1"/>
              <a:t>Results: The Models Failed</a:t>
            </a:r>
            <a:endParaRPr sz="2220" b="1"/>
          </a:p>
        </p:txBody>
      </p:sp>
      <p:sp>
        <p:nvSpPr>
          <p:cNvPr id="130" name="Google Shape;130;p21"/>
          <p:cNvSpPr txBox="1">
            <a:spLocks noGrp="1"/>
          </p:cNvSpPr>
          <p:nvPr>
            <p:ph type="body" idx="1"/>
          </p:nvPr>
        </p:nvSpPr>
        <p:spPr>
          <a:xfrm>
            <a:off x="4572000" y="4138075"/>
            <a:ext cx="4298400" cy="762300"/>
          </a:xfrm>
          <a:prstGeom prst="rect">
            <a:avLst/>
          </a:prstGeom>
        </p:spPr>
        <p:txBody>
          <a:bodyPr spcFirstLastPara="1" wrap="square" lIns="91425" tIns="91425" rIns="91425" bIns="91425" anchor="t" anchorCtr="0">
            <a:normAutofit/>
          </a:bodyPr>
          <a:lstStyle/>
          <a:p>
            <a:pPr marL="457200" lvl="0" indent="0" algn="l" rtl="0">
              <a:lnSpc>
                <a:spcPct val="100000"/>
              </a:lnSpc>
              <a:spcBef>
                <a:spcPts val="0"/>
              </a:spcBef>
              <a:spcAft>
                <a:spcPts val="1200"/>
              </a:spcAft>
              <a:buNone/>
            </a:pPr>
            <a:r>
              <a:rPr lang="en" sz="1400"/>
              <a:t>A suspicious result with direction accuracy</a:t>
            </a:r>
            <a:endParaRPr sz="1400"/>
          </a:p>
        </p:txBody>
      </p:sp>
      <p:pic>
        <p:nvPicPr>
          <p:cNvPr id="131" name="Google Shape;131;p21"/>
          <p:cNvPicPr preferRelativeResize="0"/>
          <p:nvPr/>
        </p:nvPicPr>
        <p:blipFill>
          <a:blip r:embed="rId3">
            <a:alphaModFix/>
          </a:blip>
          <a:stretch>
            <a:fillRect/>
          </a:stretch>
        </p:blipFill>
        <p:spPr>
          <a:xfrm>
            <a:off x="152400" y="881000"/>
            <a:ext cx="4298401" cy="3257075"/>
          </a:xfrm>
          <a:prstGeom prst="rect">
            <a:avLst/>
          </a:prstGeom>
          <a:noFill/>
          <a:ln>
            <a:noFill/>
          </a:ln>
        </p:spPr>
      </p:pic>
      <p:pic>
        <p:nvPicPr>
          <p:cNvPr id="132" name="Google Shape;132;p21"/>
          <p:cNvPicPr preferRelativeResize="0"/>
          <p:nvPr/>
        </p:nvPicPr>
        <p:blipFill>
          <a:blip r:embed="rId4">
            <a:alphaModFix/>
          </a:blip>
          <a:stretch>
            <a:fillRect/>
          </a:stretch>
        </p:blipFill>
        <p:spPr>
          <a:xfrm>
            <a:off x="4627175" y="881000"/>
            <a:ext cx="4243099" cy="3257075"/>
          </a:xfrm>
          <a:prstGeom prst="rect">
            <a:avLst/>
          </a:prstGeom>
          <a:noFill/>
          <a:ln>
            <a:noFill/>
          </a:ln>
        </p:spPr>
      </p:pic>
      <p:sp>
        <p:nvSpPr>
          <p:cNvPr id="133" name="Google Shape;133;p21"/>
          <p:cNvSpPr txBox="1">
            <a:spLocks noGrp="1"/>
          </p:cNvSpPr>
          <p:nvPr>
            <p:ph type="body" idx="1"/>
          </p:nvPr>
        </p:nvSpPr>
        <p:spPr>
          <a:xfrm>
            <a:off x="370425" y="4138075"/>
            <a:ext cx="3968700" cy="762300"/>
          </a:xfrm>
          <a:prstGeom prst="rect">
            <a:avLst/>
          </a:prstGeom>
        </p:spPr>
        <p:txBody>
          <a:bodyPr spcFirstLastPara="1" wrap="square" lIns="91425" tIns="91425" rIns="91425" bIns="91425" anchor="t" anchorCtr="0">
            <a:normAutofit/>
          </a:bodyPr>
          <a:lstStyle/>
          <a:p>
            <a:pPr marL="457200" lvl="0" indent="0" algn="l" rtl="0">
              <a:lnSpc>
                <a:spcPct val="100000"/>
              </a:lnSpc>
              <a:spcBef>
                <a:spcPts val="0"/>
              </a:spcBef>
              <a:spcAft>
                <a:spcPts val="1000"/>
              </a:spcAft>
              <a:buNone/>
            </a:pPr>
            <a:r>
              <a:rPr lang="en" sz="1400"/>
              <a:t>The models failed at their primary goal</a:t>
            </a:r>
            <a:endParaRPr sz="1400"/>
          </a:p>
        </p:txBody>
      </p:sp>
      <p:sp>
        <p:nvSpPr>
          <p:cNvPr id="3" name="Slide Number Placeholder 2">
            <a:extLst>
              <a:ext uri="{FF2B5EF4-FFF2-40B4-BE49-F238E27FC236}">
                <a16:creationId xmlns:a16="http://schemas.microsoft.com/office/drawing/2014/main" id="{C01A71FB-0C41-80FD-929B-DDFBA9D253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1950</Words>
  <Application>Microsoft Macintosh PowerPoint</Application>
  <PresentationFormat>On-screen Show (16:9)</PresentationFormat>
  <Paragraphs>189</Paragraphs>
  <Slides>14</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Simple Light</vt:lpstr>
      <vt:lpstr>A Case Study in Time-Series Forecasting: Sector Rotation</vt:lpstr>
      <vt:lpstr>Project Overview</vt:lpstr>
      <vt:lpstr>Dataset</vt:lpstr>
      <vt:lpstr>The Data &amp; The First Hurdle</vt:lpstr>
      <vt:lpstr>Feature &amp; Target Engineering </vt:lpstr>
      <vt:lpstr>Final Data Preparation</vt:lpstr>
      <vt:lpstr>Method</vt:lpstr>
      <vt:lpstr>Core Challenge</vt:lpstr>
      <vt:lpstr>Results: The Models Failed</vt:lpstr>
      <vt:lpstr>The “Lazy” Model</vt:lpstr>
      <vt:lpstr>The “Obsessed” Model</vt:lpstr>
      <vt:lpstr>The Verdict: Simulating the Outcome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Young Han</cp:lastModifiedBy>
  <cp:revision>1</cp:revision>
  <dcterms:modified xsi:type="dcterms:W3CDTF">2025-08-05T23:57:35Z</dcterms:modified>
</cp:coreProperties>
</file>