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fntdata" ContentType="application/x-fontdata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embeddedFontLst>
    <p:embeddedFont>
      <p:font typeface="General Sans"/>
      <p:boldItalic r:id="rId15"/>
      <p:regular r:id="rId16"/>
      <p:italic r:id="rId17"/>
      <p:bold r:id="rId18"/>
    </p:embeddedFont>
    <p:embeddedFont>
      <p:font typeface="Darker Grotesque"/>
      <p:regular r:id="rId19"/>
      <p:bold r:id="rId20"/>
    </p:embeddedFont>
    <p:embeddedFont>
      <p:font typeface="Bebas Neue"/>
      <p:regular r:id="rId21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GeneralSans-boldItalic.fntdata"/><Relationship Id="rId16" Type="http://schemas.openxmlformats.org/officeDocument/2006/relationships/font" Target="fonts/GeneralSans-regular.fntdata"/><Relationship Id="rId17" Type="http://schemas.openxmlformats.org/officeDocument/2006/relationships/font" Target="fonts/GeneralSans-italic.fntdata"/><Relationship Id="rId18" Type="http://schemas.openxmlformats.org/officeDocument/2006/relationships/font" Target="fonts/GeneralSans-bold.fntdata"/><Relationship Id="rId19" Type="http://schemas.openxmlformats.org/officeDocument/2006/relationships/font" Target="fonts/DarkerGrotesque-regular.fntdata"/><Relationship Id="rId20" Type="http://schemas.openxmlformats.org/officeDocument/2006/relationships/font" Target="fonts/DarkerGrotesque-bold.fntdata"/><Relationship Id="rId21" Type="http://schemas.openxmlformats.org/officeDocument/2006/relationships/font" Target="fonts/BebasNeue-regular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931a848b-307a-4fb3-8d25-a124a5cb37b9&amp;utm_term=PDF-PPTX-lastslide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931a848b-307a-4fb3-8d25-a124a5cb37b9&amp;utm_term=PDF-PPTX-lastslide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931a848b-307a-4fb3-8d25-a124a5cb37b9&amp;utm_term=PDF-PPTX-lastslide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931a848b-307a-4fb3-8d25-a124a5cb37b9&amp;utm_term=PDF-PPTX-lastslide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931a848b-307a-4fb3-8d25-a124a5cb37b9&amp;utm_term=PDF-PPTX-lastslide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931a848b-307a-4fb3-8d25-a124a5cb37b9&amp;utm_term=PDF-PPTX-lastslide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931a848b-307a-4fb3-8d25-a124a5cb37b9&amp;utm_term=PDF-PPTX-lastslide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/?utm_medium=product-presentation&amp;utm_source=powerpoint-export&amp;utm_campaign=last_slide&amp;utm_content=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BCB3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bccedb41-9bb3-442c-9614-c3ca06877f1f?pitch-bytes=321151&amp;pitch-content-type=image%2Fpng">    </p:cNvPr>
          <p:cNvPicPr>
            <a:picLocks noChangeAspect="1"/>
          </p:cNvPicPr>
          <p:nvPr/>
        </p:nvPicPr>
        <p:blipFill>
          <a:blip r:embed="rId1"/>
          <a:srcRect l="112" r="5790" t="0" b="0"/>
          <a:stretch/>
        </p:blipFill>
        <p:spPr>
          <a:xfrm>
            <a:off x="4810125" y="214312"/>
            <a:ext cx="4333875" cy="473868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6250" y="-232417"/>
            <a:ext cx="4762" cy="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890"/>
              </a:lnSpc>
            </a:pPr>
            <a:endParaRPr lang="en-US" sz="1350" dirty="0"/>
          </a:p>
        </p:txBody>
      </p:sp>
      <p:sp>
        <p:nvSpPr>
          <p:cNvPr id="5" name="Text 1"/>
          <p:cNvSpPr/>
          <p:nvPr/>
        </p:nvSpPr>
        <p:spPr>
          <a:xfrm>
            <a:off x="476250" y="335239"/>
            <a:ext cx="4953000" cy="4767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8438"/>
              </a:lnSpc>
            </a:pPr>
            <a:r>
              <a:rPr lang="en-US" sz="6800" b="1" dirty="0">
                <a:solidFill>
                  <a:srgbClr val="000000"/>
                </a:solidFill>
                <a:latin typeface="Bebas Neue" pitchFamily="34" charset="0"/>
                <a:ea typeface="Bebas Neue" pitchFamily="34" charset="-122"/>
                <a:cs typeface="Bebas Neue" pitchFamily="34" charset="-120"/>
              </a:rPr>
              <a:t>Fake News Detector</a:t>
            </a:r>
            <a:endParaRPr lang="en-US" sz="16875" dirty="0"/>
          </a:p>
          <a:p>
            <a:pPr algn="l">
              <a:lnSpc>
                <a:spcPts val="8438"/>
              </a:lnSpc>
            </a:pPr>
            <a:endParaRPr lang="en-US" sz="16875" dirty="0"/>
          </a:p>
          <a:p>
            <a:pPr algn="l">
              <a:lnSpc>
                <a:spcPts val="8438"/>
              </a:lnSpc>
            </a:pPr>
            <a:endParaRPr lang="en-US" sz="16875" dirty="0"/>
          </a:p>
        </p:txBody>
      </p:sp>
      <p:pic>
        <p:nvPicPr>
          <p:cNvPr id="6" name="Image 1" descr="https://pitch-assets-ccb95893-de3f-4266-973c-20049231b248.s3.eu-west-1.amazonaws.com/d08a4ffe-6304-42bf-8e5c-0a567e602601?pitch-bytes=81328&amp;pitch-content-type=image%2Fjpeg">    </p:cNvPr>
          <p:cNvPicPr>
            <a:picLocks noChangeAspect="1"/>
          </p:cNvPicPr>
          <p:nvPr/>
        </p:nvPicPr>
        <p:blipFill>
          <a:blip r:embed="rId2"/>
          <a:srcRect l="21747" r="23648" t="629" b="629"/>
          <a:stretch/>
        </p:blipFill>
        <p:spPr>
          <a:xfrm>
            <a:off x="5751348" y="333903"/>
            <a:ext cx="3391697" cy="4088752"/>
          </a:xfrm>
          <a:prstGeom prst="rect">
            <a:avLst/>
          </a:prstGeom>
        </p:spPr>
      </p:pic>
      <p:pic>
        <p:nvPicPr>
          <p:cNvPr id="7" name="Image 2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C2C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573776" y="2880820"/>
            <a:ext cx="5286375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00"/>
              </a:lnSpc>
            </a:pPr>
            <a:r>
              <a:rPr lang="en-US" sz="6000" b="0" dirty="0">
                <a:solidFill>
                  <a:srgbClr val="FFFFFF"/>
                </a:solidFill>
                <a:latin typeface="Bebas Neue" pitchFamily="34" charset="0"/>
                <a:ea typeface="Bebas Neue" pitchFamily="34" charset="-122"/>
                <a:cs typeface="Bebas Neue" pitchFamily="34" charset="-120"/>
              </a:rPr>
              <a:t>Dataset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1571625" y="951256"/>
            <a:ext cx="5286375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00"/>
              </a:lnSpc>
            </a:pPr>
            <a:r>
              <a:rPr lang="en-US" sz="6000" b="0" dirty="0">
                <a:solidFill>
                  <a:srgbClr val="FFFFFF"/>
                </a:solidFill>
                <a:latin typeface="Bebas Neue" pitchFamily="34" charset="0"/>
                <a:ea typeface="Bebas Neue" pitchFamily="34" charset="-122"/>
                <a:cs typeface="Bebas Neue" pitchFamily="34" charset="-120"/>
              </a:rPr>
              <a:t>Introduction</a:t>
            </a:r>
            <a:endParaRPr lang="en-US" sz="6000" dirty="0"/>
          </a:p>
        </p:txBody>
      </p:sp>
      <p:sp>
        <p:nvSpPr>
          <p:cNvPr id="5" name="Text 2"/>
          <p:cNvSpPr/>
          <p:nvPr/>
        </p:nvSpPr>
        <p:spPr>
          <a:xfrm>
            <a:off x="476250" y="951256"/>
            <a:ext cx="1000125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00"/>
              </a:lnSpc>
            </a:pPr>
            <a:r>
              <a:rPr lang="en-US" sz="6000" b="0" dirty="0">
                <a:solidFill>
                  <a:srgbClr val="BCB3A4"/>
                </a:solidFill>
                <a:latin typeface="Bebas Neue" pitchFamily="34" charset="0"/>
                <a:ea typeface="Bebas Neue" pitchFamily="34" charset="-122"/>
                <a:cs typeface="Bebas Neue" pitchFamily="34" charset="-120"/>
              </a:rPr>
              <a:t>01.</a:t>
            </a:r>
            <a:endParaRPr lang="en-US" sz="6000" dirty="0"/>
          </a:p>
        </p:txBody>
      </p:sp>
      <p:sp>
        <p:nvSpPr>
          <p:cNvPr id="6" name="Text 3"/>
          <p:cNvSpPr/>
          <p:nvPr/>
        </p:nvSpPr>
        <p:spPr>
          <a:xfrm>
            <a:off x="4478945" y="1929715"/>
            <a:ext cx="3809963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00"/>
              </a:lnSpc>
            </a:pPr>
            <a:r>
              <a:rPr lang="en-US" sz="6000" b="0" dirty="0">
                <a:solidFill>
                  <a:srgbClr val="FFFFFF"/>
                </a:solidFill>
                <a:latin typeface="Bebas Neue" pitchFamily="34" charset="0"/>
                <a:ea typeface="Bebas Neue" pitchFamily="34" charset="-122"/>
                <a:cs typeface="Bebas Neue" pitchFamily="34" charset="-120"/>
              </a:rPr>
              <a:t>Domain     </a:t>
            </a:r>
            <a:endParaRPr lang="en-US" sz="6000" dirty="0"/>
          </a:p>
        </p:txBody>
      </p:sp>
      <p:sp>
        <p:nvSpPr>
          <p:cNvPr id="7" name="Text 4"/>
          <p:cNvSpPr/>
          <p:nvPr/>
        </p:nvSpPr>
        <p:spPr>
          <a:xfrm>
            <a:off x="3331548" y="1929715"/>
            <a:ext cx="1000125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00"/>
              </a:lnSpc>
            </a:pPr>
            <a:r>
              <a:rPr lang="en-US" sz="6000" b="0" dirty="0">
                <a:solidFill>
                  <a:srgbClr val="BCB3A4"/>
                </a:solidFill>
                <a:latin typeface="Bebas Neue" pitchFamily="34" charset="0"/>
                <a:ea typeface="Bebas Neue" pitchFamily="34" charset="-122"/>
                <a:cs typeface="Bebas Neue" pitchFamily="34" charset="-120"/>
              </a:rPr>
              <a:t>02.</a:t>
            </a:r>
            <a:endParaRPr lang="en-US" sz="6000" dirty="0"/>
          </a:p>
        </p:txBody>
      </p:sp>
      <p:sp>
        <p:nvSpPr>
          <p:cNvPr id="8" name="Text 5"/>
          <p:cNvSpPr/>
          <p:nvPr/>
        </p:nvSpPr>
        <p:spPr>
          <a:xfrm>
            <a:off x="476250" y="2880820"/>
            <a:ext cx="1000125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00"/>
              </a:lnSpc>
            </a:pPr>
            <a:r>
              <a:rPr lang="en-US" sz="6000" b="0" dirty="0">
                <a:solidFill>
                  <a:srgbClr val="BCB3A4"/>
                </a:solidFill>
                <a:latin typeface="Bebas Neue" pitchFamily="34" charset="0"/>
                <a:ea typeface="Bebas Neue" pitchFamily="34" charset="-122"/>
                <a:cs typeface="Bebas Neue" pitchFamily="34" charset="-120"/>
              </a:rPr>
              <a:t>03.</a:t>
            </a:r>
            <a:endParaRPr lang="en-US" sz="6000" dirty="0"/>
          </a:p>
        </p:txBody>
      </p:sp>
      <p:sp>
        <p:nvSpPr>
          <p:cNvPr id="9" name="Text 6"/>
          <p:cNvSpPr/>
          <p:nvPr/>
        </p:nvSpPr>
        <p:spPr>
          <a:xfrm>
            <a:off x="4478945" y="3954721"/>
            <a:ext cx="4339344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00"/>
              </a:lnSpc>
            </a:pPr>
            <a:r>
              <a:rPr lang="en-US" sz="6000" b="0" dirty="0">
                <a:solidFill>
                  <a:srgbClr val="FFFFFF"/>
                </a:solidFill>
                <a:latin typeface="Bebas Neue" pitchFamily="34" charset="0"/>
                <a:ea typeface="Bebas Neue" pitchFamily="34" charset="-122"/>
                <a:cs typeface="Bebas Neue" pitchFamily="34" charset="-120"/>
              </a:rPr>
              <a:t>Course of action</a:t>
            </a:r>
            <a:endParaRPr lang="en-US" sz="6000" dirty="0"/>
          </a:p>
        </p:txBody>
      </p:sp>
      <p:sp>
        <p:nvSpPr>
          <p:cNvPr id="10" name="Text 7"/>
          <p:cNvSpPr/>
          <p:nvPr/>
        </p:nvSpPr>
        <p:spPr>
          <a:xfrm>
            <a:off x="3331548" y="3949958"/>
            <a:ext cx="1000125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00"/>
              </a:lnSpc>
            </a:pPr>
            <a:r>
              <a:rPr lang="en-US" sz="6000" b="0" dirty="0">
                <a:solidFill>
                  <a:srgbClr val="BCB3A4"/>
                </a:solidFill>
                <a:latin typeface="Bebas Neue" pitchFamily="34" charset="0"/>
                <a:ea typeface="Bebas Neue" pitchFamily="34" charset="-122"/>
                <a:cs typeface="Bebas Neue" pitchFamily="34" charset="-120"/>
              </a:rPr>
              <a:t>04.</a:t>
            </a:r>
            <a:endParaRPr lang="en-US" sz="6000" dirty="0"/>
          </a:p>
        </p:txBody>
      </p:sp>
      <p:sp>
        <p:nvSpPr>
          <p:cNvPr id="11" name="Text 8"/>
          <p:cNvSpPr/>
          <p:nvPr/>
        </p:nvSpPr>
        <p:spPr>
          <a:xfrm>
            <a:off x="476375" y="475698"/>
            <a:ext cx="1095338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20"/>
              </a:lnSpc>
            </a:pPr>
            <a:r>
              <a:rPr lang="en-US" sz="1800" b="1" dirty="0">
                <a:solidFill>
                  <a:srgbClr val="FFFFFF"/>
                </a:solidFill>
                <a:latin typeface="Bebas Neue" pitchFamily="34" charset="0"/>
                <a:ea typeface="Bebas Neue" pitchFamily="34" charset="-122"/>
                <a:cs typeface="Bebas Neue" pitchFamily="34" charset="-120"/>
              </a:rPr>
              <a:t>Agenda</a:t>
            </a:r>
            <a:endParaRPr lang="en-US" sz="938" dirty="0"/>
          </a:p>
        </p:txBody>
      </p:sp>
      <p:pic>
        <p:nvPicPr>
          <p:cNvPr id="12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BCB3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72000" y="1161"/>
            <a:ext cx="4800983" cy="5142339"/>
          </a:xfrm>
          <a:prstGeom prst="roundRect">
            <a:avLst>
              <a:gd name="adj" fmla="val -19046"/>
            </a:avLst>
          </a:prstGeom>
          <a:solidFill>
            <a:srgbClr val="2C2C2C"/>
          </a:solidFill>
          <a:ln/>
        </p:spPr>
        <p:txBody>
          <a:bodyPr wrap="square" lIns="266721" tIns="607082" rIns="266721" bIns="607082" rtlCol="0" anchor="ctr"/>
          <a:lstStyle/>
          <a:p>
            <a:pPr algn="ctr">
              <a:lnSpc>
                <a:spcPts val="1890"/>
              </a:lnSpc>
            </a:pPr>
            <a:endParaRPr lang="en-US" sz="1350" dirty="0"/>
          </a:p>
        </p:txBody>
      </p:sp>
      <p:sp>
        <p:nvSpPr>
          <p:cNvPr id="4" name="Text 1"/>
          <p:cNvSpPr/>
          <p:nvPr/>
        </p:nvSpPr>
        <p:spPr>
          <a:xfrm>
            <a:off x="5072063" y="106097"/>
            <a:ext cx="3594943" cy="456042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890"/>
              </a:lnSpc>
            </a:pPr>
            <a:r>
              <a:rPr lang="en-US" sz="1200" b="1" spc="-24" kern="0" dirty="0">
                <a:solidFill>
                  <a:srgbClr val="BCB3A4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Problem Statement</a:t>
            </a:r>
            <a:pPr algn="l">
              <a:lnSpc>
                <a:spcPts val="1890"/>
              </a:lnSpc>
            </a:pPr>
            <a:r>
              <a:rPr lang="en-US" sz="1200" b="0" spc="-24" kern="0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:</a:t>
            </a:r>
            <a:pPr algn="l">
              <a:lnSpc>
                <a:spcPts val="1890"/>
              </a:lnSpc>
            </a:pPr>
            <a:r>
              <a:rPr lang="en-US" sz="1200" b="0" spc="-24" kern="0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 In today's digital age, misinformation spreads rapidly, leading to confusion and mistrust among people.</a:t>
            </a:r>
            <a:endParaRPr lang="en-US" sz="1350" dirty="0"/>
          </a:p>
          <a:p>
            <a:pPr algn="l">
              <a:lnSpc>
                <a:spcPts val="1890"/>
              </a:lnSpc>
            </a:pPr>
            <a:r>
              <a:rPr lang="en-US" sz="1200" b="0" spc="-24" kern="0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   </a:t>
            </a:r>
            <a:endParaRPr lang="en-US" sz="1350" dirty="0"/>
          </a:p>
          <a:p>
            <a:pPr algn="l">
              <a:lnSpc>
                <a:spcPts val="1890"/>
              </a:lnSpc>
            </a:pPr>
            <a:r>
              <a:rPr lang="en-US" sz="1200" b="1" spc="-24" kern="0" dirty="0">
                <a:solidFill>
                  <a:srgbClr val="BCB3A4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Objective: </a:t>
            </a:r>
            <a:pPr algn="l">
              <a:lnSpc>
                <a:spcPts val="1890"/>
              </a:lnSpc>
            </a:pPr>
            <a:r>
              <a:rPr lang="en-US" sz="1200" b="0" spc="-24" kern="0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Our goal is to develop a system that automatically identifies fake news articles, helping to combat the spread of misinformation.</a:t>
            </a:r>
            <a:endParaRPr lang="en-US" sz="1350" dirty="0"/>
          </a:p>
          <a:p>
            <a:pPr algn="l">
              <a:lnSpc>
                <a:spcPts val="1890"/>
              </a:lnSpc>
            </a:pPr>
            <a:endParaRPr lang="en-US" sz="1350" dirty="0"/>
          </a:p>
          <a:p>
            <a:pPr algn="l">
              <a:lnSpc>
                <a:spcPts val="1890"/>
              </a:lnSpc>
            </a:pPr>
            <a:r>
              <a:rPr lang="en-US" sz="1200" b="1" spc="-24" kern="0" dirty="0">
                <a:solidFill>
                  <a:srgbClr val="BCB3A4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Approach:</a:t>
            </a:r>
            <a:pPr algn="l">
              <a:lnSpc>
                <a:spcPts val="1890"/>
              </a:lnSpc>
            </a:pPr>
            <a:r>
              <a:rPr lang="en-US" sz="1200" b="0" spc="-24" kern="0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 Using machine learning and natural language processing techniques, we analyze textual content to detect patterns indicative of fake news.</a:t>
            </a:r>
            <a:endParaRPr lang="en-US" sz="1350" dirty="0"/>
          </a:p>
          <a:p>
            <a:pPr algn="l">
              <a:lnSpc>
                <a:spcPts val="1890"/>
              </a:lnSpc>
            </a:pPr>
            <a:endParaRPr lang="en-US" sz="1350" dirty="0"/>
          </a:p>
          <a:p>
            <a:pPr algn="l">
              <a:lnSpc>
                <a:spcPts val="1890"/>
              </a:lnSpc>
            </a:pPr>
            <a:r>
              <a:rPr lang="en-US" sz="1200" b="1" spc="-24" kern="0" dirty="0">
                <a:solidFill>
                  <a:srgbClr val="BCB3A4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Expected Outcome:</a:t>
            </a:r>
            <a:pPr algn="l">
              <a:lnSpc>
                <a:spcPts val="1890"/>
              </a:lnSpc>
            </a:pPr>
            <a:r>
              <a:rPr lang="en-US" sz="1200" b="0" spc="-24" kern="0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 We aim to create a reliable and scalable solution that promotes information integrity and trustworthiness in the digital realm.</a:t>
            </a:r>
            <a:endParaRPr lang="en-US" sz="1350" dirty="0"/>
          </a:p>
          <a:p>
            <a:pPr algn="l">
              <a:lnSpc>
                <a:spcPts val="1890"/>
              </a:lnSpc>
            </a:pPr>
            <a:endParaRPr lang="en-US" sz="1350" dirty="0"/>
          </a:p>
          <a:p>
            <a:pPr algn="l">
              <a:lnSpc>
                <a:spcPts val="1890"/>
              </a:lnSpc>
            </a:pPr>
            <a:r>
              <a:rPr lang="en-US" sz="1200" b="1" spc="-24" kern="0" dirty="0">
                <a:solidFill>
                  <a:srgbClr val="BCB3A4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Impact: </a:t>
            </a:r>
            <a:pPr algn="l">
              <a:lnSpc>
                <a:spcPts val="1890"/>
              </a:lnSpc>
            </a:pPr>
            <a:r>
              <a:rPr lang="en-US" sz="1200" b="0" spc="-24" kern="0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By detecting and debunking fake news, we contribute to fostering social harmony, protecting public health, and upholding democratic processes.</a:t>
            </a:r>
            <a:endParaRPr lang="en-US" sz="1350" dirty="0"/>
          </a:p>
        </p:txBody>
      </p:sp>
      <p:pic>
        <p:nvPicPr>
          <p:cNvPr id="5" name="Image 0" descr="https://pitch-assets-ccb95893-de3f-4266-973c-20049231b248.s3.eu-west-1.amazonaws.com/ec165253-f68a-4b4a-ad67-2ba421612e04?pitch-bytes=45123&amp;pitch-content-type=image%2Fjpeg">    </p:cNvPr>
          <p:cNvPicPr>
            <a:picLocks noChangeAspect="1"/>
          </p:cNvPicPr>
          <p:nvPr/>
        </p:nvPicPr>
        <p:blipFill>
          <a:blip r:embed="rId1">
            <a:alphaModFix amt="84000"/>
          </a:blip>
          <a:srcRect l="5700" r="5699" t="0" b="0"/>
          <a:stretch/>
        </p:blipFill>
        <p:spPr>
          <a:xfrm>
            <a:off x="478900" y="689194"/>
            <a:ext cx="4343910" cy="33875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106360" y="3508013"/>
            <a:ext cx="3095625" cy="46434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3656"/>
              </a:lnSpc>
            </a:pPr>
            <a:r>
              <a:rPr lang="en-US" sz="4900" b="1" spc="-24" kern="0" dirty="0">
                <a:solidFill>
                  <a:srgbClr val="FFFFFF"/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Introduction</a:t>
            </a:r>
            <a:endParaRPr lang="en-US" sz="4875" dirty="0"/>
          </a:p>
        </p:txBody>
      </p:sp>
      <p:pic>
        <p:nvPicPr>
          <p:cNvPr id="7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2C2C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bccedb41-9bb3-442c-9614-c3ca06877f1f?pitch-bytes=321151&amp;pitch-content-type=image%2Fpng">    </p:cNvPr>
          <p:cNvPicPr>
            <a:picLocks noChangeAspect="1"/>
          </p:cNvPicPr>
          <p:nvPr/>
        </p:nvPicPr>
        <p:blipFill>
          <a:blip r:embed="rId1"/>
          <a:srcRect l="112" r="5790" t="0" b="0"/>
          <a:stretch/>
        </p:blipFill>
        <p:spPr>
          <a:xfrm>
            <a:off x="4810125" y="214312"/>
            <a:ext cx="4333875" cy="4738688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4649005" y="3816417"/>
            <a:ext cx="489732" cy="0"/>
          </a:xfrm>
          <a:prstGeom prst="line">
            <a:avLst/>
          </a:prstGeom>
          <a:solidFill>
            <a:srgbClr val="BCB3A4"/>
          </a:solidFill>
          <a:ln w="15875">
            <a:solidFill>
              <a:srgbClr val="BCB3A4"/>
            </a:solidFill>
            <a:prstDash val="solid"/>
            <a:headEnd type="none"/>
            <a:tailEnd type="triangle"/>
          </a:ln>
        </p:spPr>
      </p:sp>
      <p:sp>
        <p:nvSpPr>
          <p:cNvPr id="5" name="Text 1"/>
          <p:cNvSpPr/>
          <p:nvPr/>
        </p:nvSpPr>
        <p:spPr>
          <a:xfrm>
            <a:off x="578713" y="1585624"/>
            <a:ext cx="4070241" cy="3369655"/>
          </a:xfrm>
          <a:prstGeom prst="roundRect">
            <a:avLst>
              <a:gd name="adj" fmla="val 10871"/>
            </a:avLst>
          </a:prstGeom>
          <a:solidFill>
            <a:srgbClr val="BCB3A4">
              <a:alpha val="0"/>
            </a:srgbClr>
          </a:solidFill>
          <a:ln w="15875">
            <a:solidFill>
              <a:srgbClr val="BCB3A4"/>
            </a:solidFill>
          </a:ln>
        </p:spPr>
        <p:txBody>
          <a:bodyPr wrap="square" lIns="226124" tIns="397807" rIns="226124" bIns="397807" rtlCol="0" anchor="ctr"/>
          <a:lstStyle/>
          <a:p>
            <a:pPr algn="just">
              <a:lnSpc>
                <a:spcPts val="1890"/>
              </a:lnSpc>
            </a:pPr>
            <a:r>
              <a:rPr lang="en-US" sz="1400" spc="-24" kern="0" dirty="0">
                <a:solidFill>
                  <a:srgbClr val="FFFFFF"/>
                </a:solidFill>
              </a:rPr>
              <a:t>The domain for the project is Natural Language Processing (NLP), and the project utilizes the Python programming language along with the following libraries:</a:t>
            </a:r>
            <a:endParaRPr lang="en-US" sz="1350" dirty="0"/>
          </a:p>
          <a:p>
            <a:pPr algn="just">
              <a:lnSpc>
                <a:spcPts val="1890"/>
              </a:lnSpc>
            </a:pPr>
            <a:endParaRPr lang="en-US" sz="1350" dirty="0"/>
          </a:p>
          <a:p>
            <a:pPr algn="just">
              <a:lnSpc>
                <a:spcPts val="1890"/>
              </a:lnSpc>
            </a:pPr>
            <a:r>
              <a:rPr lang="en-US" sz="1400" spc="-24" kern="0" dirty="0">
                <a:solidFill>
                  <a:srgbClr val="FFFFFF"/>
                </a:solidFill>
              </a:rPr>
              <a:t>1. Streamlit: </a:t>
            </a:r>
            <a:endParaRPr lang="en-US" sz="1350" dirty="0"/>
          </a:p>
          <a:p>
            <a:pPr algn="just">
              <a:lnSpc>
                <a:spcPts val="1890"/>
              </a:lnSpc>
            </a:pPr>
            <a:r>
              <a:rPr lang="en-US" sz="1400" spc="-24" kern="0" dirty="0">
                <a:solidFill>
                  <a:srgbClr val="FFFFFF"/>
                </a:solidFill>
              </a:rPr>
              <a:t>2. NumPy:</a:t>
            </a:r>
            <a:endParaRPr lang="en-US" sz="1350" dirty="0"/>
          </a:p>
          <a:p>
            <a:pPr algn="just">
              <a:lnSpc>
                <a:spcPts val="1890"/>
              </a:lnSpc>
            </a:pPr>
            <a:r>
              <a:rPr lang="en-US" sz="1400" spc="-24" kern="0" dirty="0">
                <a:solidFill>
                  <a:srgbClr val="FFFFFF"/>
                </a:solidFill>
              </a:rPr>
              <a:t>3. pandas</a:t>
            </a:r>
            <a:endParaRPr lang="en-US" sz="1350" dirty="0"/>
          </a:p>
          <a:p>
            <a:pPr algn="just">
              <a:lnSpc>
                <a:spcPts val="1890"/>
              </a:lnSpc>
            </a:pPr>
            <a:r>
              <a:rPr lang="en-US" sz="1400" spc="-24" kern="0" dirty="0">
                <a:solidFill>
                  <a:srgbClr val="FFFFFF"/>
                </a:solidFill>
              </a:rPr>
              <a:t>4. re:</a:t>
            </a:r>
            <a:endParaRPr lang="en-US" sz="1350" dirty="0"/>
          </a:p>
          <a:p>
            <a:pPr algn="just">
              <a:lnSpc>
                <a:spcPts val="1890"/>
              </a:lnSpc>
            </a:pPr>
            <a:r>
              <a:rPr lang="en-US" sz="1400" spc="-24" kern="0" dirty="0">
                <a:solidFill>
                  <a:srgbClr val="FFFFFF"/>
                </a:solidFill>
              </a:rPr>
              <a:t>5. nltk: </a:t>
            </a:r>
            <a:endParaRPr lang="en-US" sz="1350" dirty="0"/>
          </a:p>
          <a:p>
            <a:pPr algn="just">
              <a:lnSpc>
                <a:spcPts val="1890"/>
              </a:lnSpc>
            </a:pPr>
            <a:r>
              <a:rPr lang="en-US" sz="1400" spc="-24" kern="0" dirty="0">
                <a:solidFill>
                  <a:srgbClr val="FFFFFF"/>
                </a:solidFill>
              </a:rPr>
              <a:t>6. scikit-learn (sklearn)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527481" y="216485"/>
            <a:ext cx="4286250" cy="714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625"/>
              </a:lnSpc>
            </a:pPr>
            <a:r>
              <a:rPr lang="en-US" sz="7500" b="1" spc="-24" kern="0" dirty="0">
                <a:solidFill>
                  <a:srgbClr val="FFFFFF"/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Domain</a:t>
            </a:r>
            <a:endParaRPr lang="en-US" sz="7500" dirty="0"/>
          </a:p>
        </p:txBody>
      </p:sp>
      <p:pic>
        <p:nvPicPr>
          <p:cNvPr id="7" name="Image 1" descr="https://pitch-assets-ccb95893-de3f-4266-973c-20049231b248.s3.eu-west-1.amazonaws.com/78640ddb-3bc6-498c-9045-20c14ad65c50?pitch-bytes=29773&amp;pitch-content-type=image%2Fjpeg">    </p:cNvPr>
          <p:cNvPicPr>
            <a:picLocks noChangeAspect="1"/>
          </p:cNvPicPr>
          <p:nvPr/>
        </p:nvPicPr>
        <p:blipFill>
          <a:blip r:embed="rId2"/>
          <a:srcRect l="39746" r="0" t="0" b="0"/>
          <a:stretch/>
        </p:blipFill>
        <p:spPr>
          <a:xfrm>
            <a:off x="5763102" y="356190"/>
            <a:ext cx="3967245" cy="4016376"/>
          </a:xfrm>
          <a:prstGeom prst="rect">
            <a:avLst/>
          </a:prstGeom>
        </p:spPr>
      </p:pic>
      <p:pic>
        <p:nvPicPr>
          <p:cNvPr id="8" name="Image 2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BCB3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189322"/>
            <a:ext cx="3095625" cy="4643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56"/>
              </a:lnSpc>
            </a:pPr>
            <a:r>
              <a:rPr lang="en-US" sz="4900" b="1" spc="-24" kern="0" dirty="0">
                <a:solidFill>
                  <a:srgbClr val="000000"/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Dataset</a:t>
            </a:r>
            <a:endParaRPr lang="en-US" sz="4875" dirty="0"/>
          </a:p>
        </p:txBody>
      </p:sp>
      <p:sp>
        <p:nvSpPr>
          <p:cNvPr id="4" name="Text 1"/>
          <p:cNvSpPr/>
          <p:nvPr/>
        </p:nvSpPr>
        <p:spPr>
          <a:xfrm>
            <a:off x="4572000" y="1161"/>
            <a:ext cx="4800983" cy="5142339"/>
          </a:xfrm>
          <a:prstGeom prst="roundRect">
            <a:avLst>
              <a:gd name="adj" fmla="val -19046"/>
            </a:avLst>
          </a:prstGeom>
          <a:solidFill>
            <a:srgbClr val="2C2C2C"/>
          </a:solidFill>
          <a:ln/>
        </p:spPr>
        <p:txBody>
          <a:bodyPr wrap="square" lIns="266721" tIns="607082" rIns="266721" bIns="607082" rtlCol="0" anchor="ctr"/>
          <a:lstStyle/>
          <a:p>
            <a:pPr algn="ctr">
              <a:lnSpc>
                <a:spcPts val="1890"/>
              </a:lnSpc>
            </a:pP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4868547" y="475396"/>
            <a:ext cx="3979106" cy="38975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90500" indent="-190500">
              <a:lnSpc>
                <a:spcPts val="1890"/>
              </a:lnSpc>
              <a:buSzPct val="100000"/>
              <a:buChar char="☐"/>
            </a:pPr>
            <a:r>
              <a:rPr lang="en-US" sz="1400" b="1" spc="-24" kern="0" dirty="0">
                <a:solidFill>
                  <a:srgbClr val="FFFFF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Dataset Name</a:t>
            </a:r>
            <a:pPr algn="l">
              <a:lnSpc>
                <a:spcPts val="1890"/>
              </a:lnSpc>
            </a:pPr>
            <a:r>
              <a:rPr lang="en-US" sz="1400" b="0" spc="-24" kern="0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: Scam Detection Fake News Labelled Dataset - our primary source of information.</a:t>
            </a:r>
            <a:endParaRPr lang="en-US" sz="1350" dirty="0"/>
          </a:p>
          <a:p>
            <a:pPr algn="l">
              <a:lnSpc>
                <a:spcPts val="1890"/>
              </a:lnSpc>
            </a:pPr>
            <a:endParaRPr lang="en-US" sz="1350" dirty="0"/>
          </a:p>
          <a:p>
            <a:pPr algn="l" marL="190500" indent="-190500">
              <a:lnSpc>
                <a:spcPts val="1890"/>
              </a:lnSpc>
              <a:buSzPct val="100000"/>
              <a:buChar char="☐"/>
            </a:pPr>
            <a:r>
              <a:rPr lang="en-US" sz="1400" b="1" spc="-24" kern="0" dirty="0">
                <a:solidFill>
                  <a:srgbClr val="FFFFF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Source</a:t>
            </a:r>
            <a:pPr algn="l">
              <a:lnSpc>
                <a:spcPts val="1890"/>
              </a:lnSpc>
            </a:pPr>
            <a:r>
              <a:rPr lang="en-US" sz="1400" b="0" spc="-24" kern="0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: Acquired from Kaggle, a rich resource for diverse datasets.</a:t>
            </a:r>
            <a:endParaRPr lang="en-US" sz="1350" dirty="0"/>
          </a:p>
          <a:p>
            <a:pPr algn="l">
              <a:lnSpc>
                <a:spcPts val="1890"/>
              </a:lnSpc>
            </a:pPr>
            <a:endParaRPr lang="en-US" sz="1350" dirty="0"/>
          </a:p>
          <a:p>
            <a:pPr algn="l" marL="190500" indent="-190500">
              <a:lnSpc>
                <a:spcPts val="1890"/>
              </a:lnSpc>
              <a:buSzPct val="100000"/>
              <a:buChar char="☐"/>
            </a:pPr>
            <a:r>
              <a:rPr lang="en-US" sz="1400" b="1" spc="-24" kern="0" dirty="0">
                <a:solidFill>
                  <a:srgbClr val="FFFFF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Size</a:t>
            </a:r>
            <a:pPr algn="l">
              <a:lnSpc>
                <a:spcPts val="1890"/>
              </a:lnSpc>
            </a:pPr>
            <a:r>
              <a:rPr lang="en-US" sz="1400" b="0" spc="-24" kern="0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: With 62,348 unique rows, our dataset comprises a mix of real and fake articles.</a:t>
            </a:r>
            <a:endParaRPr lang="en-US" sz="1350" dirty="0"/>
          </a:p>
          <a:p>
            <a:pPr algn="l">
              <a:lnSpc>
                <a:spcPts val="1890"/>
              </a:lnSpc>
            </a:pPr>
            <a:endParaRPr lang="en-US" sz="1350" dirty="0"/>
          </a:p>
          <a:p>
            <a:pPr algn="l" marL="190500" indent="-190500">
              <a:lnSpc>
                <a:spcPts val="1890"/>
              </a:lnSpc>
              <a:buSzPct val="100000"/>
              <a:buChar char="☐"/>
            </a:pPr>
            <a:r>
              <a:rPr lang="en-US" sz="1400" b="1" spc="-24" kern="0" dirty="0">
                <a:solidFill>
                  <a:srgbClr val="FFFFF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Characteristics</a:t>
            </a:r>
            <a:pPr algn="l">
              <a:lnSpc>
                <a:spcPts val="1890"/>
              </a:lnSpc>
            </a:pPr>
            <a:r>
              <a:rPr lang="en-US" sz="1400" b="0" spc="-24" kern="0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: Focused on textual content including titles and article text, with additional metadata like publication dates or authors.</a:t>
            </a:r>
            <a:endParaRPr lang="en-US" sz="1350" dirty="0"/>
          </a:p>
          <a:p>
            <a:pPr algn="l">
              <a:lnSpc>
                <a:spcPts val="1890"/>
              </a:lnSpc>
            </a:pPr>
            <a:endParaRPr lang="en-US" sz="1350" dirty="0"/>
          </a:p>
          <a:p>
            <a:pPr algn="l" marL="190500" indent="-190500">
              <a:lnSpc>
                <a:spcPts val="1890"/>
              </a:lnSpc>
              <a:buSzPct val="100000"/>
              <a:buChar char="☐"/>
            </a:pPr>
            <a:r>
              <a:rPr lang="en-US" sz="1400" b="1" spc="-24" kern="0" dirty="0">
                <a:solidFill>
                  <a:srgbClr val="FFFFFF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What to Watch For</a:t>
            </a:r>
            <a:pPr algn="l">
              <a:lnSpc>
                <a:spcPts val="1890"/>
              </a:lnSpc>
            </a:pPr>
            <a:r>
              <a:rPr lang="en-US" sz="1400" b="0" spc="-24" kern="0" dirty="0">
                <a:solidFill>
                  <a:srgbClr val="FFFFFF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: We'll keep an eye out for any imbalance between real and fake news and verify the accuracy of labels for robust analysis.</a:t>
            </a:r>
            <a:endParaRPr lang="en-US" sz="1350" dirty="0"/>
          </a:p>
        </p:txBody>
      </p:sp>
      <p:pic>
        <p:nvPicPr>
          <p:cNvPr id="6" name="Image 0" descr="https://pitch-assets-ccb95893-de3f-4266-973c-20049231b248.s3.eu-west-1.amazonaws.com/0404f8e6-95e4-455b-882c-149fea61850b?pitch-bytes=251189&amp;pitch-content-type=image%2Fpng">    </p:cNvPr>
          <p:cNvPicPr>
            <a:picLocks noChangeAspect="1"/>
          </p:cNvPicPr>
          <p:nvPr/>
        </p:nvPicPr>
        <p:blipFill>
          <a:blip r:embed="rId1"/>
          <a:srcRect l="0" r="33611" t="0" b="0"/>
          <a:stretch/>
        </p:blipFill>
        <p:spPr>
          <a:xfrm>
            <a:off x="360941" y="475488"/>
            <a:ext cx="4098349" cy="3451875"/>
          </a:xfrm>
          <a:prstGeom prst="rect">
            <a:avLst/>
          </a:prstGeom>
        </p:spPr>
      </p:pic>
      <p:pic>
        <p:nvPicPr>
          <p:cNvPr id="7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BCB3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611421" y="1161"/>
            <a:ext cx="4568645" cy="5142339"/>
          </a:xfrm>
          <a:prstGeom prst="roundRect">
            <a:avLst>
              <a:gd name="adj" fmla="val -20015"/>
            </a:avLst>
          </a:prstGeom>
          <a:solidFill>
            <a:srgbClr val="2C2C2C"/>
          </a:solidFill>
          <a:ln/>
        </p:spPr>
        <p:txBody>
          <a:bodyPr wrap="square" lIns="253814" tIns="607082" rIns="253814" bIns="607082" rtlCol="0" anchor="ctr"/>
          <a:lstStyle/>
          <a:p>
            <a:pPr algn="ctr">
              <a:lnSpc>
                <a:spcPts val="1890"/>
              </a:lnSpc>
            </a:pPr>
            <a:endParaRPr lang="en-US" sz="1350" dirty="0"/>
          </a:p>
        </p:txBody>
      </p:sp>
      <p:sp>
        <p:nvSpPr>
          <p:cNvPr id="4" name="Text 1"/>
          <p:cNvSpPr/>
          <p:nvPr/>
        </p:nvSpPr>
        <p:spPr>
          <a:xfrm>
            <a:off x="256313" y="477794"/>
            <a:ext cx="3595688" cy="9286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56"/>
              </a:lnSpc>
            </a:pPr>
            <a:r>
              <a:rPr lang="en-US" sz="4900" b="1" spc="-24" kern="0" dirty="0">
                <a:solidFill>
                  <a:srgbClr val="FFFFFF"/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Course of action</a:t>
            </a:r>
            <a:endParaRPr lang="en-US" sz="4875" dirty="0"/>
          </a:p>
        </p:txBody>
      </p:sp>
      <p:sp>
        <p:nvSpPr>
          <p:cNvPr id="5" name="Text 2"/>
          <p:cNvSpPr/>
          <p:nvPr/>
        </p:nvSpPr>
        <p:spPr>
          <a:xfrm>
            <a:off x="4175513" y="-545183"/>
            <a:ext cx="4782369" cy="552051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890"/>
              </a:lnSpc>
            </a:pPr>
            <a:endParaRPr lang="en-US" sz="1350" dirty="0"/>
          </a:p>
          <a:p>
            <a:pPr algn="l">
              <a:lnSpc>
                <a:spcPts val="1890"/>
              </a:lnSpc>
            </a:pPr>
            <a:endParaRPr lang="en-US" sz="1350" dirty="0"/>
          </a:p>
          <a:p>
            <a:pPr algn="l">
              <a:lnSpc>
                <a:spcPts val="1890"/>
              </a:lnSpc>
            </a:pPr>
            <a:endParaRPr lang="en-US" sz="1350" dirty="0"/>
          </a:p>
          <a:p>
            <a:pPr algn="l">
              <a:lnSpc>
                <a:spcPts val="1890"/>
              </a:lnSpc>
            </a:pPr>
            <a:endParaRPr lang="en-US" sz="1350" dirty="0"/>
          </a:p>
          <a:p>
            <a:pPr algn="l" marL="190500" indent="-190500">
              <a:lnSpc>
                <a:spcPts val="1890"/>
              </a:lnSpc>
              <a:buSzPct val="100000"/>
              <a:buChar char="☐"/>
            </a:pPr>
            <a:r>
              <a:rPr lang="en-US" sz="1400" b="1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Feature Engineering:</a:t>
            </a:r>
            <a:endParaRPr lang="en-US" sz="1350" dirty="0"/>
          </a:p>
          <a:p>
            <a:pPr algn="l">
              <a:lnSpc>
                <a:spcPts val="1890"/>
              </a:lnSpc>
            </a:pPr>
            <a:r>
              <a:rPr lang="en-US" sz="1400" b="0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- Convert text to TF-IDF representation for numerical analysis.</a:t>
            </a:r>
            <a:endParaRPr lang="en-US" sz="1350" dirty="0"/>
          </a:p>
          <a:p>
            <a:pPr algn="l">
              <a:lnSpc>
                <a:spcPts val="1890"/>
              </a:lnSpc>
            </a:pPr>
            <a:r>
              <a:rPr lang="en-US" sz="1400" b="0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 - Transform preprocessed text into TF-IDF features.</a:t>
            </a:r>
            <a:endParaRPr lang="en-US" sz="1350" dirty="0"/>
          </a:p>
          <a:p>
            <a:pPr algn="l">
              <a:lnSpc>
                <a:spcPts val="1890"/>
              </a:lnSpc>
            </a:pPr>
            <a:endParaRPr lang="en-US" sz="1350" dirty="0"/>
          </a:p>
          <a:p>
            <a:pPr algn="l" marL="190500" indent="-190500">
              <a:lnSpc>
                <a:spcPts val="1890"/>
              </a:lnSpc>
              <a:buSzPct val="100000"/>
              <a:buChar char="☐"/>
            </a:pPr>
            <a:r>
              <a:rPr lang="en-US" sz="1400" b="1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Model Training: </a:t>
            </a:r>
            <a:endParaRPr lang="en-US" sz="1350" dirty="0"/>
          </a:p>
          <a:p>
            <a:pPr algn="l">
              <a:lnSpc>
                <a:spcPts val="1890"/>
              </a:lnSpc>
            </a:pPr>
            <a:r>
              <a:rPr lang="en-US" sz="1400" b="0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- Split data for training and testing.</a:t>
            </a:r>
            <a:endParaRPr lang="en-US" sz="1350" dirty="0"/>
          </a:p>
          <a:p>
            <a:pPr algn="l">
              <a:lnSpc>
                <a:spcPts val="1890"/>
              </a:lnSpc>
            </a:pPr>
            <a:r>
              <a:rPr lang="en-US" sz="1400" b="0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 - Train Logistic Regression model for fake news classification.</a:t>
            </a:r>
            <a:endParaRPr lang="en-US" sz="1350" dirty="0"/>
          </a:p>
          <a:p>
            <a:pPr algn="l">
              <a:lnSpc>
                <a:spcPts val="1890"/>
              </a:lnSpc>
            </a:pPr>
            <a:endParaRPr lang="en-US" sz="1350" dirty="0"/>
          </a:p>
          <a:p>
            <a:pPr algn="l" marL="190500" indent="-190500">
              <a:lnSpc>
                <a:spcPts val="1890"/>
              </a:lnSpc>
              <a:buSzPct val="100000"/>
              <a:buChar char="☐"/>
            </a:pPr>
            <a:r>
              <a:rPr lang="en-US" sz="1400" b="1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Model Evaluation: </a:t>
            </a:r>
            <a:endParaRPr lang="en-US" sz="1350" dirty="0"/>
          </a:p>
          <a:p>
            <a:pPr algn="l">
              <a:lnSpc>
                <a:spcPts val="1890"/>
              </a:lnSpc>
            </a:pPr>
            <a:r>
              <a:rPr lang="en-US" sz="1400" b="0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-</a:t>
            </a:r>
            <a:pPr algn="l">
              <a:lnSpc>
                <a:spcPts val="1890"/>
              </a:lnSpc>
            </a:pPr>
            <a:r>
              <a:rPr lang="en-US" sz="1400" b="1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 </a:t>
            </a:r>
            <a:pPr algn="l">
              <a:lnSpc>
                <a:spcPts val="1890"/>
              </a:lnSpc>
            </a:pPr>
            <a:r>
              <a:rPr lang="en-US" sz="1400" b="0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Assess model accuracy by testing predictions on a separate dataset.</a:t>
            </a:r>
            <a:endParaRPr lang="en-US" sz="1350" dirty="0"/>
          </a:p>
          <a:p>
            <a:pPr algn="l">
              <a:lnSpc>
                <a:spcPts val="1890"/>
              </a:lnSpc>
            </a:pPr>
            <a:endParaRPr lang="en-US" sz="1350" dirty="0"/>
          </a:p>
          <a:p>
            <a:pPr algn="l" marL="190500" indent="-190500">
              <a:lnSpc>
                <a:spcPts val="1890"/>
              </a:lnSpc>
              <a:buSzPct val="100000"/>
              <a:buChar char="☐"/>
            </a:pPr>
            <a:r>
              <a:rPr lang="en-US" sz="1400" b="1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Web Application Development: </a:t>
            </a:r>
            <a:endParaRPr lang="en-US" sz="1350" dirty="0"/>
          </a:p>
          <a:p>
            <a:pPr algn="l">
              <a:lnSpc>
                <a:spcPts val="1890"/>
              </a:lnSpc>
            </a:pPr>
            <a:r>
              <a:rPr lang="en-US" sz="1400" b="0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 - Develop an interactive web app using Streamlit.</a:t>
            </a:r>
            <a:endParaRPr lang="en-US" sz="1350" dirty="0"/>
          </a:p>
          <a:p>
            <a:pPr algn="l">
              <a:lnSpc>
                <a:spcPts val="1890"/>
              </a:lnSpc>
            </a:pPr>
            <a:r>
              <a:rPr lang="en-US" sz="1400" b="0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 - Enable users to input news articles for classification.</a:t>
            </a:r>
            <a:endParaRPr lang="en-US" sz="1350" dirty="0"/>
          </a:p>
          <a:p>
            <a:pPr algn="l">
              <a:lnSpc>
                <a:spcPts val="1890"/>
              </a:lnSpc>
            </a:pPr>
            <a:endParaRPr lang="en-US" sz="1350" dirty="0"/>
          </a:p>
          <a:p>
            <a:pPr algn="l" marL="190500" indent="-190500">
              <a:lnSpc>
                <a:spcPts val="1890"/>
              </a:lnSpc>
              <a:buSzPct val="100000"/>
              <a:buChar char="☐"/>
            </a:pPr>
            <a:r>
              <a:rPr lang="en-US" sz="1400" b="1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User Interface: </a:t>
            </a:r>
            <a:pPr algn="l">
              <a:lnSpc>
                <a:spcPts val="1890"/>
              </a:lnSpc>
            </a:pPr>
            <a:r>
              <a:rPr lang="en-US" sz="1400" b="0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 - Display clear prediction results for user-entered articles.</a:t>
            </a:r>
            <a:endParaRPr lang="en-US" sz="1350" dirty="0"/>
          </a:p>
          <a:p>
            <a:pPr algn="l">
              <a:lnSpc>
                <a:spcPts val="1890"/>
              </a:lnSpc>
            </a:pP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476250" y="476250"/>
            <a:ext cx="631999" cy="240023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890"/>
              </a:lnSpc>
            </a:pP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83476" y="1408100"/>
            <a:ext cx="3768514" cy="43204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90"/>
              </a:lnSpc>
            </a:pPr>
            <a:endParaRPr lang="en-US" sz="1350" dirty="0"/>
          </a:p>
          <a:p>
            <a:pPr algn="l">
              <a:lnSpc>
                <a:spcPts val="1890"/>
              </a:lnSpc>
            </a:pPr>
            <a:endParaRPr lang="en-US" sz="1350" dirty="0"/>
          </a:p>
          <a:p>
            <a:pPr algn="l">
              <a:lnSpc>
                <a:spcPts val="1890"/>
              </a:lnSpc>
            </a:pPr>
            <a:endParaRPr lang="en-US" sz="1350" dirty="0"/>
          </a:p>
          <a:p>
            <a:pPr algn="l">
              <a:lnSpc>
                <a:spcPts val="1890"/>
              </a:lnSpc>
            </a:pPr>
            <a:endParaRPr lang="en-US" sz="1350" dirty="0"/>
          </a:p>
          <a:p>
            <a:pPr algn="l" marL="190500" indent="-190500">
              <a:lnSpc>
                <a:spcPts val="1890"/>
              </a:lnSpc>
              <a:buSzPct val="100000"/>
              <a:buChar char="☐"/>
            </a:pPr>
            <a:r>
              <a:rPr lang="en-US" sz="1400" b="1" spc="-24" kern="0" dirty="0">
                <a:solidFill>
                  <a:srgbClr val="BCB3A4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Data Loading and Preprocessing: </a:t>
            </a:r>
            <a:pPr algn="l">
              <a:lnSpc>
                <a:spcPts val="1890"/>
              </a:lnSpc>
            </a:pPr>
            <a:r>
              <a:rPr lang="en-US" sz="1400" b="0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    </a:t>
            </a:r>
            <a:endParaRPr lang="en-US" sz="1350" dirty="0"/>
          </a:p>
          <a:p>
            <a:pPr algn="l">
              <a:lnSpc>
                <a:spcPts val="1890"/>
              </a:lnSpc>
            </a:pPr>
            <a:r>
              <a:rPr lang="en-US" sz="1400" b="0" spc="-24" kern="0" dirty="0">
                <a:solidFill>
                  <a:srgbClr val="BCB3A4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 - Load dataset from 'train.csv' using pandas.</a:t>
            </a:r>
            <a:endParaRPr lang="en-US" sz="1350" dirty="0"/>
          </a:p>
          <a:p>
            <a:pPr algn="l">
              <a:lnSpc>
                <a:spcPts val="1890"/>
              </a:lnSpc>
            </a:pPr>
            <a:r>
              <a:rPr lang="en-US" sz="1400" b="0" spc="-24" kern="0" dirty="0">
                <a:solidFill>
                  <a:srgbClr val="BCB3A4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- Fill missing values and create a unified 'content' column for analysis.</a:t>
            </a:r>
            <a:endParaRPr lang="en-US" sz="1350" dirty="0"/>
          </a:p>
          <a:p>
            <a:pPr algn="l">
              <a:lnSpc>
                <a:spcPts val="1890"/>
              </a:lnSpc>
            </a:pPr>
            <a:endParaRPr lang="en-US" sz="1350" dirty="0"/>
          </a:p>
          <a:p>
            <a:pPr algn="l" marL="190500" indent="-190500">
              <a:lnSpc>
                <a:spcPts val="1890"/>
              </a:lnSpc>
              <a:buSzPct val="100000"/>
              <a:buChar char="☐"/>
            </a:pPr>
            <a:r>
              <a:rPr lang="en-US" sz="1400" b="1" spc="-24" kern="0" dirty="0">
                <a:solidFill>
                  <a:srgbClr val="BCB3A4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Text Preprocessing: </a:t>
            </a:r>
            <a:pPr algn="l">
              <a:lnSpc>
                <a:spcPts val="1890"/>
              </a:lnSpc>
            </a:pPr>
            <a:r>
              <a:rPr lang="en-US" sz="1400" b="0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     </a:t>
            </a:r>
            <a:endParaRPr lang="en-US" sz="1350" dirty="0"/>
          </a:p>
          <a:p>
            <a:pPr algn="l">
              <a:lnSpc>
                <a:spcPts val="1890"/>
              </a:lnSpc>
            </a:pPr>
            <a:r>
              <a:rPr lang="en-US" sz="1400" b="0" spc="-24" kern="0" dirty="0">
                <a:solidFill>
                  <a:srgbClr val="BCB3A4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- Clean text by removing non-alphabetic characters, converting to lowercase, and tokenizing.</a:t>
            </a:r>
            <a:endParaRPr lang="en-US" sz="1350" dirty="0"/>
          </a:p>
          <a:p>
            <a:pPr algn="l">
              <a:lnSpc>
                <a:spcPts val="1890"/>
              </a:lnSpc>
            </a:pPr>
            <a:r>
              <a:rPr lang="en-US" sz="1400" b="0" spc="-24" kern="0" dirty="0">
                <a:solidFill>
                  <a:srgbClr val="BCB3A4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- Apply stemming and remove stopwords to refine text data.</a:t>
            </a:r>
            <a:endParaRPr lang="en-US" sz="1350" dirty="0"/>
          </a:p>
          <a:p>
            <a:pPr algn="l">
              <a:lnSpc>
                <a:spcPts val="1890"/>
              </a:lnSpc>
            </a:pPr>
            <a:endParaRPr lang="en-US" sz="1350" dirty="0"/>
          </a:p>
          <a:p>
            <a:pPr algn="l">
              <a:lnSpc>
                <a:spcPts val="1890"/>
              </a:lnSpc>
            </a:pPr>
            <a:endParaRPr lang="en-US" sz="1350" dirty="0"/>
          </a:p>
          <a:p>
            <a:pPr algn="l">
              <a:lnSpc>
                <a:spcPts val="1890"/>
              </a:lnSpc>
            </a:pPr>
            <a:endParaRPr lang="en-US" sz="1350" dirty="0"/>
          </a:p>
        </p:txBody>
      </p:sp>
      <p:pic>
        <p:nvPicPr>
          <p:cNvPr id="8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BCB3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bccedb41-9bb3-442c-9614-c3ca06877f1f?pitch-bytes=321151&amp;pitch-content-type=image%2Fpng">    </p:cNvPr>
          <p:cNvPicPr>
            <a:picLocks noChangeAspect="1"/>
          </p:cNvPicPr>
          <p:nvPr/>
        </p:nvPicPr>
        <p:blipFill>
          <a:blip r:embed="rId1"/>
          <a:srcRect l="112" r="5790" t="0" b="0"/>
          <a:stretch/>
        </p:blipFill>
        <p:spPr>
          <a:xfrm>
            <a:off x="4810125" y="214312"/>
            <a:ext cx="4333875" cy="473868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5444" y="7846869"/>
            <a:ext cx="3976687" cy="720068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890"/>
              </a:lnSpc>
            </a:pPr>
            <a:r>
              <a:rPr lang="en-US" sz="1400" b="0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Introduce your solution, provide a brief overview of </a:t>
            </a:r>
            <a:endParaRPr lang="en-US" sz="1350" dirty="0"/>
          </a:p>
          <a:p>
            <a:pPr algn="l">
              <a:lnSpc>
                <a:spcPts val="1890"/>
              </a:lnSpc>
            </a:pPr>
            <a:r>
              <a:rPr lang="en-US" sz="1400" b="0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your product or service, and explain how exactly it helps customers solve the problem.</a:t>
            </a:r>
            <a:endParaRPr lang="en-US" sz="1350" dirty="0"/>
          </a:p>
        </p:txBody>
      </p:sp>
      <p:sp>
        <p:nvSpPr>
          <p:cNvPr id="5" name="Text 1"/>
          <p:cNvSpPr/>
          <p:nvPr/>
        </p:nvSpPr>
        <p:spPr>
          <a:xfrm>
            <a:off x="476250" y="478270"/>
            <a:ext cx="4857750" cy="2000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7875"/>
              </a:lnSpc>
            </a:pPr>
            <a:r>
              <a:rPr lang="en-US" sz="11300" b="0" dirty="0">
                <a:solidFill>
                  <a:srgbClr val="000000"/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Thank</a:t>
            </a:r>
            <a:endParaRPr lang="en-US" sz="11250" dirty="0"/>
          </a:p>
          <a:p>
            <a:pPr algn="l">
              <a:lnSpc>
                <a:spcPts val="7875"/>
              </a:lnSpc>
            </a:pPr>
            <a:r>
              <a:rPr lang="en-US" sz="11300" b="0" dirty="0">
                <a:solidFill>
                  <a:srgbClr val="000000"/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You</a:t>
            </a:r>
            <a:endParaRPr lang="en-US" sz="11250" dirty="0"/>
          </a:p>
        </p:txBody>
      </p:sp>
      <p:pic>
        <p:nvPicPr>
          <p:cNvPr id="6" name="Image 1" descr="https://pitch-assets-ccb95893-de3f-4266-973c-20049231b248.s3.eu-west-1.amazonaws.com/c63b50b5-0261-42ca-8cfc-1a74858eed58?pitch-bytes=418815&amp;pitch-content-type=image%2Fpng">    </p:cNvPr>
          <p:cNvPicPr>
            <a:picLocks noChangeAspect="1"/>
          </p:cNvPicPr>
          <p:nvPr/>
        </p:nvPicPr>
        <p:blipFill>
          <a:blip r:embed="rId2"/>
          <a:srcRect l="17929" r="4823" t="0" b="0"/>
          <a:stretch/>
        </p:blipFill>
        <p:spPr>
          <a:xfrm>
            <a:off x="5765851" y="307559"/>
            <a:ext cx="6290736" cy="411293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76250" y="3228097"/>
            <a:ext cx="8191500" cy="14401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90"/>
              </a:lnSpc>
            </a:pPr>
            <a:r>
              <a:rPr lang="en-US" sz="1400" b="1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TEAM MEMBERS</a:t>
            </a:r>
            <a:endParaRPr lang="en-US" sz="1350" dirty="0"/>
          </a:p>
          <a:p>
            <a:pPr algn="l" marL="190500" indent="-190500">
              <a:lnSpc>
                <a:spcPts val="1890"/>
              </a:lnSpc>
              <a:buSzPct val="100000"/>
              <a:buChar char="☐"/>
            </a:pPr>
            <a:r>
              <a:rPr lang="en-US" sz="1400" b="0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ASWANTH E K</a:t>
            </a:r>
            <a:endParaRPr lang="en-US" sz="1350" dirty="0"/>
          </a:p>
          <a:p>
            <a:pPr algn="l" marL="190500" indent="-190500">
              <a:lnSpc>
                <a:spcPts val="1890"/>
              </a:lnSpc>
              <a:buSzPct val="100000"/>
              <a:buChar char="☐"/>
            </a:pPr>
            <a:r>
              <a:rPr lang="en-US" sz="1400" b="0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DEVANANDA E</a:t>
            </a:r>
            <a:endParaRPr lang="en-US" sz="1350" dirty="0"/>
          </a:p>
          <a:p>
            <a:pPr algn="l" marL="190500" indent="-190500">
              <a:lnSpc>
                <a:spcPts val="1890"/>
              </a:lnSpc>
              <a:buSzPct val="100000"/>
              <a:buChar char="☐"/>
            </a:pPr>
            <a:r>
              <a:rPr lang="en-US" sz="1400" b="0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GURUPRIYAN D A</a:t>
            </a:r>
            <a:endParaRPr lang="en-US" sz="1350" dirty="0"/>
          </a:p>
          <a:p>
            <a:pPr algn="l" marL="190500" indent="-190500">
              <a:lnSpc>
                <a:spcPts val="1890"/>
              </a:lnSpc>
              <a:buSzPct val="100000"/>
              <a:buChar char="☐"/>
            </a:pPr>
            <a:r>
              <a:rPr lang="en-US" sz="1400" b="0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MARIYA VENUS</a:t>
            </a:r>
            <a:endParaRPr lang="en-US" sz="1350" dirty="0"/>
          </a:p>
          <a:p>
            <a:pPr algn="l" marL="190500" indent="-190500">
              <a:lnSpc>
                <a:spcPts val="1890"/>
              </a:lnSpc>
              <a:buSzPct val="100000"/>
              <a:buChar char="☐"/>
            </a:pPr>
            <a:r>
              <a:rPr lang="en-US" sz="1400" b="0" spc="-24" kern="0" dirty="0">
                <a:solidFill>
                  <a:srgbClr val="000000"/>
                </a:solidFill>
                <a:latin typeface="General Sans" pitchFamily="34" charset="0"/>
                <a:ea typeface="General Sans" pitchFamily="34" charset="-122"/>
                <a:cs typeface="General Sans" pitchFamily="34" charset="-120"/>
              </a:rPr>
              <a:t>MOHAMMED RIZVAN​</a:t>
            </a:r>
            <a:endParaRPr lang="en-US" sz="1350" dirty="0"/>
          </a:p>
        </p:txBody>
      </p:sp>
      <p:pic>
        <p:nvPicPr>
          <p:cNvPr id="8" name="Image 2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D0E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e77ace16-0c5d-4c12-bf3a-c8e5ee38c03e?pitch-bytes=1023888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2f9e2d8e-590b-4ba5-bf4d-045861e91daa?pitch-bytes=202963&amp;pitch-content-type=image%2F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3144376" y="3373067"/>
            <a:ext cx="2856374" cy="457020"/>
          </a:xfrm>
          <a:prstGeom prst="rect">
            <a:avLst/>
          </a:prstGeom>
          <a:effectLst>
            <a:outerShdw sx="100000" sy="100000" kx="0" ky="0" algn="bl" rotWithShape="0" blurRad="152400" dist="50800" dir="3780000">
              <a:srgbClr val="000000">
                <a:alpha val="1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Detector</dc:title>
  <dc:subject>PptxGenJS Presentation</dc:subject>
  <dc:creator>Pitch Software GmbH</dc:creator>
  <cp:lastModifiedBy>Pitch Software GmbH</cp:lastModifiedBy>
  <cp:revision>1</cp:revision>
  <dcterms:created xsi:type="dcterms:W3CDTF">2024-05-12T16:43:12Z</dcterms:created>
  <dcterms:modified xsi:type="dcterms:W3CDTF">2024-05-12T16:43:12Z</dcterms:modified>
</cp:coreProperties>
</file>