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8" r:id="rId2"/>
    <p:sldId id="256"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DF2CDB5-FB18-4465-A182-CEA9AE1A8E80}">
          <p14:sldIdLst>
            <p14:sldId id="258"/>
            <p14:sldId id="256"/>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F03"/>
    <a:srgbClr val="FF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981755-5455-4341-BCBF-35FC4B5F53DF}"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C324D-8E1B-4480-8FD5-EBCCFC33A4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02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81755-5455-4341-BCBF-35FC4B5F53DF}"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373050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81755-5455-4341-BCBF-35FC4B5F53DF}"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182987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81755-5455-4341-BCBF-35FC4B5F53DF}"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159925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81755-5455-4341-BCBF-35FC4B5F53DF}"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C324D-8E1B-4480-8FD5-EBCCFC33A45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1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81755-5455-4341-BCBF-35FC4B5F53DF}"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399620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81755-5455-4341-BCBF-35FC4B5F53DF}" type="datetimeFigureOut">
              <a:rPr lang="en-IN" smtClean="0"/>
              <a:t>03-03-2025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202163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81755-5455-4341-BCBF-35FC4B5F53DF}" type="datetimeFigureOut">
              <a:rPr lang="en-IN" smtClean="0"/>
              <a:t>03-03-2025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28395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981755-5455-4341-BCBF-35FC4B5F53DF}" type="datetimeFigureOut">
              <a:rPr lang="en-IN" smtClean="0"/>
              <a:t>03-03-2025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316382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981755-5455-4341-BCBF-35FC4B5F53DF}" type="datetimeFigureOut">
              <a:rPr lang="en-IN" smtClean="0"/>
              <a:t>03-03-2025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6C324D-8E1B-4480-8FD5-EBCCFC33A456}" type="slidenum">
              <a:rPr lang="en-IN" smtClean="0"/>
              <a:t>‹#›</a:t>
            </a:fld>
            <a:endParaRPr lang="en-IN"/>
          </a:p>
        </p:txBody>
      </p:sp>
    </p:spTree>
    <p:extLst>
      <p:ext uri="{BB962C8B-B14F-4D97-AF65-F5344CB8AC3E}">
        <p14:creationId xmlns:p14="http://schemas.microsoft.com/office/powerpoint/2010/main" val="40198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81755-5455-4341-BCBF-35FC4B5F53DF}"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C324D-8E1B-4480-8FD5-EBCCFC33A456}" type="slidenum">
              <a:rPr lang="en-IN" smtClean="0"/>
              <a:t>‹#›</a:t>
            </a:fld>
            <a:endParaRPr lang="en-IN"/>
          </a:p>
        </p:txBody>
      </p:sp>
    </p:spTree>
    <p:extLst>
      <p:ext uri="{BB962C8B-B14F-4D97-AF65-F5344CB8AC3E}">
        <p14:creationId xmlns:p14="http://schemas.microsoft.com/office/powerpoint/2010/main" val="365604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981755-5455-4341-BCBF-35FC4B5F53DF}" type="datetimeFigureOut">
              <a:rPr lang="en-IN" smtClean="0"/>
              <a:t>03-03-2025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6C324D-8E1B-4480-8FD5-EBCCFC33A45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11707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A8159F-3F50-B4C5-BD8C-050D07E9E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35" y="120770"/>
            <a:ext cx="1293962" cy="1224951"/>
          </a:xfrm>
          <a:prstGeom prst="rect">
            <a:avLst/>
          </a:prstGeom>
        </p:spPr>
      </p:pic>
      <p:pic>
        <p:nvPicPr>
          <p:cNvPr id="3" name="Picture 2">
            <a:extLst>
              <a:ext uri="{FF2B5EF4-FFF2-40B4-BE49-F238E27FC236}">
                <a16:creationId xmlns:a16="http://schemas.microsoft.com/office/drawing/2014/main" id="{A48F9D9D-742B-C471-F938-FC107FAB5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561" y="219922"/>
            <a:ext cx="1978276" cy="547830"/>
          </a:xfrm>
          <a:prstGeom prst="rect">
            <a:avLst/>
          </a:prstGeom>
        </p:spPr>
      </p:pic>
      <p:sp>
        <p:nvSpPr>
          <p:cNvPr id="6" name="TextBox 5">
            <a:extLst>
              <a:ext uri="{FF2B5EF4-FFF2-40B4-BE49-F238E27FC236}">
                <a16:creationId xmlns:a16="http://schemas.microsoft.com/office/drawing/2014/main" id="{57F58DB4-E42B-BF54-07DF-D9CAAA177EB2}"/>
              </a:ext>
            </a:extLst>
          </p:cNvPr>
          <p:cNvSpPr txBox="1"/>
          <p:nvPr/>
        </p:nvSpPr>
        <p:spPr>
          <a:xfrm>
            <a:off x="3965351" y="1345721"/>
            <a:ext cx="4261297" cy="523220"/>
          </a:xfrm>
          <a:prstGeom prst="rect">
            <a:avLst/>
          </a:prstGeom>
          <a:noFill/>
        </p:spPr>
        <p:txBody>
          <a:bodyPr wrap="square" rtlCol="0">
            <a:spAutoFit/>
          </a:bodyPr>
          <a:lstStyle/>
          <a:p>
            <a:r>
              <a:rPr lang="en-IN" sz="2800" b="1" dirty="0"/>
              <a:t>SAGE UNIVERSITY INDORE</a:t>
            </a:r>
          </a:p>
        </p:txBody>
      </p:sp>
      <p:sp>
        <p:nvSpPr>
          <p:cNvPr id="7" name="TextBox 6">
            <a:extLst>
              <a:ext uri="{FF2B5EF4-FFF2-40B4-BE49-F238E27FC236}">
                <a16:creationId xmlns:a16="http://schemas.microsoft.com/office/drawing/2014/main" id="{57AC4C5A-B2DB-0A88-D587-FC5D5691247C}"/>
              </a:ext>
            </a:extLst>
          </p:cNvPr>
          <p:cNvSpPr txBox="1"/>
          <p:nvPr/>
        </p:nvSpPr>
        <p:spPr>
          <a:xfrm>
            <a:off x="3900718" y="1668886"/>
            <a:ext cx="4390561" cy="400110"/>
          </a:xfrm>
          <a:prstGeom prst="rect">
            <a:avLst/>
          </a:prstGeom>
          <a:noFill/>
        </p:spPr>
        <p:txBody>
          <a:bodyPr wrap="none" rtlCol="0">
            <a:spAutoFit/>
          </a:bodyPr>
          <a:lstStyle/>
          <a:p>
            <a:r>
              <a:rPr lang="en-IN" sz="2000" b="1" dirty="0"/>
              <a:t>INSTITUTE OF COMPUTER APPLICATION</a:t>
            </a:r>
          </a:p>
        </p:txBody>
      </p:sp>
      <p:sp>
        <p:nvSpPr>
          <p:cNvPr id="8" name="TextBox 7">
            <a:extLst>
              <a:ext uri="{FF2B5EF4-FFF2-40B4-BE49-F238E27FC236}">
                <a16:creationId xmlns:a16="http://schemas.microsoft.com/office/drawing/2014/main" id="{78B57F45-2D7F-E4CA-7B31-8CA1F948D96A}"/>
              </a:ext>
            </a:extLst>
          </p:cNvPr>
          <p:cNvSpPr txBox="1"/>
          <p:nvPr/>
        </p:nvSpPr>
        <p:spPr>
          <a:xfrm>
            <a:off x="3962369" y="2294627"/>
            <a:ext cx="4267258" cy="400110"/>
          </a:xfrm>
          <a:prstGeom prst="rect">
            <a:avLst/>
          </a:prstGeom>
          <a:noFill/>
        </p:spPr>
        <p:txBody>
          <a:bodyPr wrap="none" rtlCol="0">
            <a:spAutoFit/>
          </a:bodyPr>
          <a:lstStyle/>
          <a:p>
            <a:r>
              <a:rPr lang="en-IN" sz="2000" b="1" dirty="0"/>
              <a:t>PROJECT :- DEEP FACIAL RECOGNITION</a:t>
            </a:r>
          </a:p>
        </p:txBody>
      </p:sp>
      <p:sp>
        <p:nvSpPr>
          <p:cNvPr id="9" name="TextBox 8">
            <a:extLst>
              <a:ext uri="{FF2B5EF4-FFF2-40B4-BE49-F238E27FC236}">
                <a16:creationId xmlns:a16="http://schemas.microsoft.com/office/drawing/2014/main" id="{8B69BFDE-CB06-1227-8F24-D3EBBB1F4F80}"/>
              </a:ext>
            </a:extLst>
          </p:cNvPr>
          <p:cNvSpPr txBox="1"/>
          <p:nvPr/>
        </p:nvSpPr>
        <p:spPr>
          <a:xfrm>
            <a:off x="3159777" y="4163264"/>
            <a:ext cx="5872441" cy="369332"/>
          </a:xfrm>
          <a:prstGeom prst="rect">
            <a:avLst/>
          </a:prstGeom>
          <a:noFill/>
        </p:spPr>
        <p:txBody>
          <a:bodyPr wrap="none" rtlCol="0">
            <a:spAutoFit/>
          </a:bodyPr>
          <a:lstStyle/>
          <a:p>
            <a:r>
              <a:rPr lang="en-IN" b="1" dirty="0"/>
              <a:t>PRESENTED BY :- Prateek Singh </a:t>
            </a:r>
            <a:r>
              <a:rPr lang="en-IN" b="1" dirty="0" err="1"/>
              <a:t>Kushwah</a:t>
            </a:r>
            <a:r>
              <a:rPr lang="en-IN" b="1" dirty="0"/>
              <a:t> (22COA2BCA0029)</a:t>
            </a:r>
          </a:p>
        </p:txBody>
      </p:sp>
      <p:sp>
        <p:nvSpPr>
          <p:cNvPr id="10" name="TextBox 9">
            <a:extLst>
              <a:ext uri="{FF2B5EF4-FFF2-40B4-BE49-F238E27FC236}">
                <a16:creationId xmlns:a16="http://schemas.microsoft.com/office/drawing/2014/main" id="{5FF96DE2-8ACF-8BE5-ADB1-52AAE597DEEA}"/>
              </a:ext>
            </a:extLst>
          </p:cNvPr>
          <p:cNvSpPr txBox="1"/>
          <p:nvPr/>
        </p:nvSpPr>
        <p:spPr>
          <a:xfrm>
            <a:off x="5326236" y="3854988"/>
            <a:ext cx="1539524" cy="369332"/>
          </a:xfrm>
          <a:prstGeom prst="rect">
            <a:avLst/>
          </a:prstGeom>
          <a:noFill/>
        </p:spPr>
        <p:txBody>
          <a:bodyPr wrap="none" rtlCol="0">
            <a:spAutoFit/>
          </a:bodyPr>
          <a:lstStyle/>
          <a:p>
            <a:r>
              <a:rPr lang="en-IN" b="1" dirty="0"/>
              <a:t>6</a:t>
            </a:r>
            <a:r>
              <a:rPr lang="en-IN" b="1" baseline="30000" dirty="0"/>
              <a:t>th</a:t>
            </a:r>
            <a:r>
              <a:rPr lang="en-IN" b="1" dirty="0"/>
              <a:t>  SEMESTER</a:t>
            </a:r>
          </a:p>
        </p:txBody>
      </p:sp>
      <p:sp>
        <p:nvSpPr>
          <p:cNvPr id="11" name="TextBox 10">
            <a:extLst>
              <a:ext uri="{FF2B5EF4-FFF2-40B4-BE49-F238E27FC236}">
                <a16:creationId xmlns:a16="http://schemas.microsoft.com/office/drawing/2014/main" id="{43C3AF7B-8190-386D-07C1-2DF2E3B55BBD}"/>
              </a:ext>
            </a:extLst>
          </p:cNvPr>
          <p:cNvSpPr txBox="1"/>
          <p:nvPr/>
        </p:nvSpPr>
        <p:spPr>
          <a:xfrm>
            <a:off x="4776282" y="4458629"/>
            <a:ext cx="5872441" cy="369332"/>
          </a:xfrm>
          <a:prstGeom prst="rect">
            <a:avLst/>
          </a:prstGeom>
          <a:noFill/>
        </p:spPr>
        <p:txBody>
          <a:bodyPr wrap="square" rtlCol="0">
            <a:spAutoFit/>
          </a:bodyPr>
          <a:lstStyle/>
          <a:p>
            <a:r>
              <a:rPr lang="en-IN" b="1" dirty="0" err="1"/>
              <a:t>Rudresh</a:t>
            </a:r>
            <a:r>
              <a:rPr lang="en-IN" b="1" dirty="0"/>
              <a:t> Rathod (22COA2BCA0024)</a:t>
            </a:r>
          </a:p>
        </p:txBody>
      </p:sp>
      <p:sp>
        <p:nvSpPr>
          <p:cNvPr id="12" name="TextBox 11">
            <a:extLst>
              <a:ext uri="{FF2B5EF4-FFF2-40B4-BE49-F238E27FC236}">
                <a16:creationId xmlns:a16="http://schemas.microsoft.com/office/drawing/2014/main" id="{D0C6DCBE-BD47-6BB9-83C2-0DA2CC715DB1}"/>
              </a:ext>
            </a:extLst>
          </p:cNvPr>
          <p:cNvSpPr txBox="1"/>
          <p:nvPr/>
        </p:nvSpPr>
        <p:spPr>
          <a:xfrm>
            <a:off x="4776282" y="4753994"/>
            <a:ext cx="4630366" cy="369332"/>
          </a:xfrm>
          <a:prstGeom prst="rect">
            <a:avLst/>
          </a:prstGeom>
          <a:noFill/>
        </p:spPr>
        <p:txBody>
          <a:bodyPr wrap="square" rtlCol="0">
            <a:spAutoFit/>
          </a:bodyPr>
          <a:lstStyle/>
          <a:p>
            <a:r>
              <a:rPr lang="en-IN" b="1" dirty="0"/>
              <a:t>Mudar </a:t>
            </a:r>
            <a:r>
              <a:rPr lang="en-IN" b="1" dirty="0" err="1"/>
              <a:t>kasarawala</a:t>
            </a:r>
            <a:r>
              <a:rPr lang="en-IN" b="1" dirty="0"/>
              <a:t> (22COA2BCA0026)</a:t>
            </a:r>
          </a:p>
        </p:txBody>
      </p:sp>
      <p:sp>
        <p:nvSpPr>
          <p:cNvPr id="13" name="TextBox 12">
            <a:extLst>
              <a:ext uri="{FF2B5EF4-FFF2-40B4-BE49-F238E27FC236}">
                <a16:creationId xmlns:a16="http://schemas.microsoft.com/office/drawing/2014/main" id="{85CC4C27-B038-8866-64CA-00CF7FFE36EE}"/>
              </a:ext>
            </a:extLst>
          </p:cNvPr>
          <p:cNvSpPr txBox="1"/>
          <p:nvPr/>
        </p:nvSpPr>
        <p:spPr>
          <a:xfrm>
            <a:off x="5223748" y="3544234"/>
            <a:ext cx="1744497" cy="400110"/>
          </a:xfrm>
          <a:prstGeom prst="rect">
            <a:avLst/>
          </a:prstGeom>
          <a:noFill/>
        </p:spPr>
        <p:txBody>
          <a:bodyPr wrap="square" rtlCol="0">
            <a:spAutoFit/>
          </a:bodyPr>
          <a:lstStyle/>
          <a:p>
            <a:r>
              <a:rPr lang="en-IN" sz="2000" b="1" dirty="0"/>
              <a:t>BCA - </a:t>
            </a:r>
            <a:r>
              <a:rPr lang="en-IN" sz="2000" b="1" dirty="0" err="1"/>
              <a:t>iNurture</a:t>
            </a:r>
            <a:endParaRPr lang="en-IN" sz="2000" b="1" dirty="0"/>
          </a:p>
        </p:txBody>
      </p:sp>
      <p:sp>
        <p:nvSpPr>
          <p:cNvPr id="2" name="TextBox 1">
            <a:extLst>
              <a:ext uri="{FF2B5EF4-FFF2-40B4-BE49-F238E27FC236}">
                <a16:creationId xmlns:a16="http://schemas.microsoft.com/office/drawing/2014/main" id="{F4993097-3100-BA9F-E923-2F0B441C072C}"/>
              </a:ext>
            </a:extLst>
          </p:cNvPr>
          <p:cNvSpPr txBox="1"/>
          <p:nvPr/>
        </p:nvSpPr>
        <p:spPr>
          <a:xfrm>
            <a:off x="3159777" y="5062270"/>
            <a:ext cx="4280980" cy="369332"/>
          </a:xfrm>
          <a:prstGeom prst="rect">
            <a:avLst/>
          </a:prstGeom>
          <a:noFill/>
        </p:spPr>
        <p:txBody>
          <a:bodyPr wrap="none" rtlCol="0">
            <a:spAutoFit/>
          </a:bodyPr>
          <a:lstStyle/>
          <a:p>
            <a:r>
              <a:rPr lang="en-IN" b="1" dirty="0"/>
              <a:t>GUIDED BY :- Prof. Rajni Chaturvedi Ma’am</a:t>
            </a:r>
          </a:p>
        </p:txBody>
      </p:sp>
    </p:spTree>
    <p:extLst>
      <p:ext uri="{BB962C8B-B14F-4D97-AF65-F5344CB8AC3E}">
        <p14:creationId xmlns:p14="http://schemas.microsoft.com/office/powerpoint/2010/main" val="55809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9E148-256B-8388-AE12-A255B23481F1}"/>
              </a:ext>
            </a:extLst>
          </p:cNvPr>
          <p:cNvSpPr txBox="1"/>
          <p:nvPr/>
        </p:nvSpPr>
        <p:spPr>
          <a:xfrm>
            <a:off x="179961" y="179962"/>
            <a:ext cx="1668294" cy="400110"/>
          </a:xfrm>
          <a:prstGeom prst="rect">
            <a:avLst/>
          </a:prstGeom>
          <a:noFill/>
        </p:spPr>
        <p:txBody>
          <a:bodyPr wrap="square" rtlCol="0">
            <a:spAutoFit/>
          </a:bodyPr>
          <a:lstStyle/>
          <a:p>
            <a:r>
              <a:rPr lang="en-IN" sz="2000" b="1" i="1" dirty="0"/>
              <a:t>CONCLUTION</a:t>
            </a:r>
          </a:p>
        </p:txBody>
      </p:sp>
      <p:sp>
        <p:nvSpPr>
          <p:cNvPr id="5" name="TextBox 4">
            <a:extLst>
              <a:ext uri="{FF2B5EF4-FFF2-40B4-BE49-F238E27FC236}">
                <a16:creationId xmlns:a16="http://schemas.microsoft.com/office/drawing/2014/main" id="{2E3EE709-9453-5112-B6DB-51024EFFC0B3}"/>
              </a:ext>
            </a:extLst>
          </p:cNvPr>
          <p:cNvSpPr txBox="1"/>
          <p:nvPr/>
        </p:nvSpPr>
        <p:spPr>
          <a:xfrm>
            <a:off x="198606" y="1060315"/>
            <a:ext cx="11794788" cy="923330"/>
          </a:xfrm>
          <a:prstGeom prst="rect">
            <a:avLst/>
          </a:prstGeom>
          <a:noFill/>
        </p:spPr>
        <p:txBody>
          <a:bodyPr wrap="square" rtlCol="0">
            <a:spAutoFit/>
          </a:bodyPr>
          <a:lstStyle/>
          <a:p>
            <a:r>
              <a:rPr lang="en-US" dirty="0"/>
              <a:t>The development of a deep face recognition app demonstrates the power of artificial intelligence in identity verification and security. By leveraging deep learning models, particularly convolutional neural networks and frameworks like OpenCV, TensorFlow, the app can accurately detect and recognize faces in real time.</a:t>
            </a:r>
            <a:endParaRPr lang="en-IN" dirty="0"/>
          </a:p>
        </p:txBody>
      </p:sp>
    </p:spTree>
    <p:extLst>
      <p:ext uri="{BB962C8B-B14F-4D97-AF65-F5344CB8AC3E}">
        <p14:creationId xmlns:p14="http://schemas.microsoft.com/office/powerpoint/2010/main" val="267034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AE35E-FE61-E5A6-D6D9-AD8C625B6C54}"/>
              </a:ext>
            </a:extLst>
          </p:cNvPr>
          <p:cNvSpPr txBox="1"/>
          <p:nvPr/>
        </p:nvSpPr>
        <p:spPr>
          <a:xfrm>
            <a:off x="4805463" y="3105834"/>
            <a:ext cx="5019473" cy="646331"/>
          </a:xfrm>
          <a:prstGeom prst="rect">
            <a:avLst/>
          </a:prstGeom>
          <a:noFill/>
        </p:spPr>
        <p:txBody>
          <a:bodyPr wrap="square" rtlCol="0">
            <a:spAutoFit/>
          </a:bodyPr>
          <a:lstStyle/>
          <a:p>
            <a:r>
              <a:rPr lang="en-IN" sz="3600" b="1" i="1" dirty="0"/>
              <a:t>THANK YOU!</a:t>
            </a:r>
          </a:p>
        </p:txBody>
      </p:sp>
    </p:spTree>
    <p:extLst>
      <p:ext uri="{BB962C8B-B14F-4D97-AF65-F5344CB8AC3E}">
        <p14:creationId xmlns:p14="http://schemas.microsoft.com/office/powerpoint/2010/main" val="273205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5F29-687A-77EF-A57E-729C8CF6F095}"/>
              </a:ext>
            </a:extLst>
          </p:cNvPr>
          <p:cNvSpPr>
            <a:spLocks noGrp="1"/>
          </p:cNvSpPr>
          <p:nvPr>
            <p:ph type="ctrTitle"/>
          </p:nvPr>
        </p:nvSpPr>
        <p:spPr/>
        <p:txBody>
          <a:bodyPr/>
          <a:lstStyle/>
          <a:p>
            <a:r>
              <a:rPr lang="en-IN" dirty="0"/>
              <a:t>      DEEP FACIAL RECOGNITION APP</a:t>
            </a:r>
          </a:p>
        </p:txBody>
      </p:sp>
      <p:sp>
        <p:nvSpPr>
          <p:cNvPr id="3" name="Subtitle 2">
            <a:extLst>
              <a:ext uri="{FF2B5EF4-FFF2-40B4-BE49-F238E27FC236}">
                <a16:creationId xmlns:a16="http://schemas.microsoft.com/office/drawing/2014/main" id="{5AC84149-C7F1-9B5C-C43A-F97C29885134}"/>
              </a:ext>
            </a:extLst>
          </p:cNvPr>
          <p:cNvSpPr>
            <a:spLocks noGrp="1"/>
          </p:cNvSpPr>
          <p:nvPr>
            <p:ph type="subTitle" idx="1"/>
          </p:nvPr>
        </p:nvSpPr>
        <p:spPr>
          <a:xfrm>
            <a:off x="1100051" y="4455620"/>
            <a:ext cx="9243021" cy="1143000"/>
          </a:xfrm>
        </p:spPr>
        <p:txBody>
          <a:bodyPr/>
          <a:lstStyle/>
          <a:p>
            <a:endParaRPr lang="en-IN" b="1" dirty="0"/>
          </a:p>
        </p:txBody>
      </p:sp>
      <p:pic>
        <p:nvPicPr>
          <p:cNvPr id="5" name="Picture 4">
            <a:extLst>
              <a:ext uri="{FF2B5EF4-FFF2-40B4-BE49-F238E27FC236}">
                <a16:creationId xmlns:a16="http://schemas.microsoft.com/office/drawing/2014/main" id="{A5E86551-BAAF-1470-C17A-C997A75D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67" y="2072878"/>
            <a:ext cx="1225839" cy="1225839"/>
          </a:xfrm>
          <a:prstGeom prst="rect">
            <a:avLst/>
          </a:prstGeom>
        </p:spPr>
      </p:pic>
    </p:spTree>
    <p:extLst>
      <p:ext uri="{BB962C8B-B14F-4D97-AF65-F5344CB8AC3E}">
        <p14:creationId xmlns:p14="http://schemas.microsoft.com/office/powerpoint/2010/main" val="260110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E5C2D-13A6-8C8F-0E38-10CF476BF7CE}"/>
              </a:ext>
            </a:extLst>
          </p:cNvPr>
          <p:cNvSpPr txBox="1"/>
          <p:nvPr/>
        </p:nvSpPr>
        <p:spPr>
          <a:xfrm>
            <a:off x="138023" y="155275"/>
            <a:ext cx="5658857" cy="400110"/>
          </a:xfrm>
          <a:prstGeom prst="rect">
            <a:avLst/>
          </a:prstGeom>
          <a:noFill/>
        </p:spPr>
        <p:txBody>
          <a:bodyPr wrap="none" rtlCol="0">
            <a:spAutoFit/>
          </a:bodyPr>
          <a:lstStyle/>
          <a:p>
            <a:pPr algn="ctr"/>
            <a:r>
              <a:rPr lang="en-IN" sz="2000" b="1" i="1" dirty="0"/>
              <a:t>PROJECT BRIEFING: DEEP FACIAL RECOGNITION APP</a:t>
            </a:r>
          </a:p>
        </p:txBody>
      </p:sp>
      <p:sp>
        <p:nvSpPr>
          <p:cNvPr id="3" name="TextBox 2">
            <a:extLst>
              <a:ext uri="{FF2B5EF4-FFF2-40B4-BE49-F238E27FC236}">
                <a16:creationId xmlns:a16="http://schemas.microsoft.com/office/drawing/2014/main" id="{1579EF17-D389-01FC-93F8-9386D7404C87}"/>
              </a:ext>
            </a:extLst>
          </p:cNvPr>
          <p:cNvSpPr txBox="1"/>
          <p:nvPr/>
        </p:nvSpPr>
        <p:spPr>
          <a:xfrm>
            <a:off x="621102" y="2220566"/>
            <a:ext cx="11921705" cy="646331"/>
          </a:xfrm>
          <a:prstGeom prst="rect">
            <a:avLst/>
          </a:prstGeom>
          <a:noFill/>
        </p:spPr>
        <p:txBody>
          <a:bodyPr wrap="square" rtlCol="0">
            <a:spAutoFit/>
          </a:bodyPr>
          <a:lstStyle/>
          <a:p>
            <a:r>
              <a:rPr lang="en-IN" b="1" dirty="0"/>
              <a:t>OBJECTIVE: </a:t>
            </a:r>
            <a:r>
              <a:rPr lang="en-IN" b="1" i="1" dirty="0"/>
              <a:t>Developing a high-accuracy deep learning-based facial recognition application for various things like security</a:t>
            </a:r>
          </a:p>
          <a:p>
            <a:r>
              <a:rPr lang="en-IN" b="1" i="1" dirty="0"/>
              <a:t>Authentication, identity verification, surveillance, ETC.  </a:t>
            </a:r>
          </a:p>
        </p:txBody>
      </p:sp>
      <p:sp>
        <p:nvSpPr>
          <p:cNvPr id="4" name="TextBox 3">
            <a:extLst>
              <a:ext uri="{FF2B5EF4-FFF2-40B4-BE49-F238E27FC236}">
                <a16:creationId xmlns:a16="http://schemas.microsoft.com/office/drawing/2014/main" id="{BE86A8A5-4E3E-7AB4-7BDF-BDD7A533DDB4}"/>
              </a:ext>
            </a:extLst>
          </p:cNvPr>
          <p:cNvSpPr txBox="1"/>
          <p:nvPr/>
        </p:nvSpPr>
        <p:spPr>
          <a:xfrm>
            <a:off x="5262113" y="2958860"/>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0B9E8AC3-7674-3A2C-7255-983A2189F7F2}"/>
              </a:ext>
            </a:extLst>
          </p:cNvPr>
          <p:cNvSpPr txBox="1"/>
          <p:nvPr/>
        </p:nvSpPr>
        <p:spPr>
          <a:xfrm>
            <a:off x="621102" y="837397"/>
            <a:ext cx="11490385" cy="923330"/>
          </a:xfrm>
          <a:prstGeom prst="rect">
            <a:avLst/>
          </a:prstGeom>
          <a:noFill/>
        </p:spPr>
        <p:txBody>
          <a:bodyPr wrap="square" rtlCol="0">
            <a:spAutoFit/>
          </a:bodyPr>
          <a:lstStyle/>
          <a:p>
            <a:r>
              <a:rPr lang="en-IN" b="1" dirty="0"/>
              <a:t>PROJECT OVERVIEW: </a:t>
            </a:r>
            <a:r>
              <a:rPr lang="en-IN" b="1" i="1" dirty="0"/>
              <a:t>The Deep Facial Recognition App is a cutting-edge AI-powered application Designed to identify and verify individuals using deep learning techniques. The app leverages </a:t>
            </a:r>
            <a:r>
              <a:rPr lang="en-IN" b="1" i="1" dirty="0" err="1"/>
              <a:t>neuralNetwork</a:t>
            </a:r>
            <a:r>
              <a:rPr lang="en-IN" b="1" i="1" dirty="0"/>
              <a:t> to analyse facial features with high accuracy for various application.</a:t>
            </a:r>
            <a:endParaRPr lang="en-IN" b="1" dirty="0"/>
          </a:p>
        </p:txBody>
      </p:sp>
      <p:sp>
        <p:nvSpPr>
          <p:cNvPr id="7" name="TextBox 6">
            <a:extLst>
              <a:ext uri="{FF2B5EF4-FFF2-40B4-BE49-F238E27FC236}">
                <a16:creationId xmlns:a16="http://schemas.microsoft.com/office/drawing/2014/main" id="{742728FC-4CCB-56F0-8945-655106273A4C}"/>
              </a:ext>
            </a:extLst>
          </p:cNvPr>
          <p:cNvSpPr txBox="1"/>
          <p:nvPr/>
        </p:nvSpPr>
        <p:spPr>
          <a:xfrm>
            <a:off x="691720" y="3323012"/>
            <a:ext cx="1610697" cy="369332"/>
          </a:xfrm>
          <a:prstGeom prst="rect">
            <a:avLst/>
          </a:prstGeom>
          <a:noFill/>
        </p:spPr>
        <p:txBody>
          <a:bodyPr wrap="none" rtlCol="0">
            <a:spAutoFit/>
          </a:bodyPr>
          <a:lstStyle/>
          <a:p>
            <a:r>
              <a:rPr lang="en-IN" b="1" dirty="0"/>
              <a:t>KEY FEATURES:</a:t>
            </a:r>
          </a:p>
        </p:txBody>
      </p:sp>
      <p:sp>
        <p:nvSpPr>
          <p:cNvPr id="9" name="TextBox 8">
            <a:extLst>
              <a:ext uri="{FF2B5EF4-FFF2-40B4-BE49-F238E27FC236}">
                <a16:creationId xmlns:a16="http://schemas.microsoft.com/office/drawing/2014/main" id="{D19BAC18-6F33-80D5-E5F9-BE02D8683065}"/>
              </a:ext>
            </a:extLst>
          </p:cNvPr>
          <p:cNvSpPr txBox="1"/>
          <p:nvPr/>
        </p:nvSpPr>
        <p:spPr>
          <a:xfrm>
            <a:off x="691720" y="3706636"/>
            <a:ext cx="7673254" cy="369332"/>
          </a:xfrm>
          <a:prstGeom prst="rect">
            <a:avLst/>
          </a:prstGeom>
          <a:noFill/>
        </p:spPr>
        <p:txBody>
          <a:bodyPr wrap="none" rtlCol="0">
            <a:spAutoFit/>
          </a:bodyPr>
          <a:lstStyle/>
          <a:p>
            <a:r>
              <a:rPr lang="en-IN" dirty="0"/>
              <a:t>Real-time face detection &amp; recognition – </a:t>
            </a:r>
            <a:r>
              <a:rPr lang="en-IN" i="1" dirty="0"/>
              <a:t>Instantly identify and verify individuals. </a:t>
            </a:r>
            <a:endParaRPr lang="en-IN" dirty="0"/>
          </a:p>
        </p:txBody>
      </p:sp>
      <p:sp>
        <p:nvSpPr>
          <p:cNvPr id="10" name="TextBox 9">
            <a:extLst>
              <a:ext uri="{FF2B5EF4-FFF2-40B4-BE49-F238E27FC236}">
                <a16:creationId xmlns:a16="http://schemas.microsoft.com/office/drawing/2014/main" id="{7A988D76-B002-42E4-7038-E40E55D7D4D3}"/>
              </a:ext>
            </a:extLst>
          </p:cNvPr>
          <p:cNvSpPr txBox="1"/>
          <p:nvPr/>
        </p:nvSpPr>
        <p:spPr>
          <a:xfrm>
            <a:off x="691720" y="4162751"/>
            <a:ext cx="8871403" cy="369332"/>
          </a:xfrm>
          <a:prstGeom prst="rect">
            <a:avLst/>
          </a:prstGeom>
          <a:noFill/>
        </p:spPr>
        <p:txBody>
          <a:bodyPr wrap="none" rtlCol="0">
            <a:spAutoFit/>
          </a:bodyPr>
          <a:lstStyle/>
          <a:p>
            <a:r>
              <a:rPr lang="en-IN" dirty="0"/>
              <a:t>1:1 Face Verification – </a:t>
            </a:r>
            <a:r>
              <a:rPr lang="en-IN" i="1" dirty="0"/>
              <a:t>Authenticate a user by comparing a captured face with a stored image.</a:t>
            </a:r>
            <a:endParaRPr lang="en-IN" dirty="0"/>
          </a:p>
        </p:txBody>
      </p:sp>
      <p:sp>
        <p:nvSpPr>
          <p:cNvPr id="11" name="TextBox 10">
            <a:extLst>
              <a:ext uri="{FF2B5EF4-FFF2-40B4-BE49-F238E27FC236}">
                <a16:creationId xmlns:a16="http://schemas.microsoft.com/office/drawing/2014/main" id="{F04E70A6-EDA3-1512-C340-863EBF1BCA01}"/>
              </a:ext>
            </a:extLst>
          </p:cNvPr>
          <p:cNvSpPr txBox="1"/>
          <p:nvPr/>
        </p:nvSpPr>
        <p:spPr>
          <a:xfrm>
            <a:off x="691720" y="4615158"/>
            <a:ext cx="8412816" cy="369332"/>
          </a:xfrm>
          <a:prstGeom prst="rect">
            <a:avLst/>
          </a:prstGeom>
          <a:noFill/>
        </p:spPr>
        <p:txBody>
          <a:bodyPr wrap="none" rtlCol="0">
            <a:spAutoFit/>
          </a:bodyPr>
          <a:lstStyle/>
          <a:p>
            <a:r>
              <a:rPr lang="en-IN" dirty="0"/>
              <a:t>Multi-angle Recognition – </a:t>
            </a:r>
            <a:r>
              <a:rPr lang="en-IN" i="1" dirty="0"/>
              <a:t>Recognizes faces from different angles and lighting conditions.</a:t>
            </a:r>
            <a:endParaRPr lang="en-IN" dirty="0"/>
          </a:p>
        </p:txBody>
      </p:sp>
      <p:sp>
        <p:nvSpPr>
          <p:cNvPr id="12" name="TextBox 11">
            <a:extLst>
              <a:ext uri="{FF2B5EF4-FFF2-40B4-BE49-F238E27FC236}">
                <a16:creationId xmlns:a16="http://schemas.microsoft.com/office/drawing/2014/main" id="{86064076-50B9-6C57-7E0B-F6B3538F92A7}"/>
              </a:ext>
            </a:extLst>
          </p:cNvPr>
          <p:cNvSpPr txBox="1"/>
          <p:nvPr/>
        </p:nvSpPr>
        <p:spPr>
          <a:xfrm>
            <a:off x="691720" y="5067565"/>
            <a:ext cx="8262134" cy="369332"/>
          </a:xfrm>
          <a:prstGeom prst="rect">
            <a:avLst/>
          </a:prstGeom>
          <a:noFill/>
        </p:spPr>
        <p:txBody>
          <a:bodyPr wrap="none" rtlCol="0">
            <a:spAutoFit/>
          </a:bodyPr>
          <a:lstStyle/>
          <a:p>
            <a:r>
              <a:rPr lang="en-IN" dirty="0"/>
              <a:t>Deep learning based feature extraction: </a:t>
            </a:r>
            <a:r>
              <a:rPr lang="en-IN" i="1" dirty="0"/>
              <a:t>Uses neural network to </a:t>
            </a:r>
            <a:r>
              <a:rPr lang="en-IN" i="1" dirty="0" err="1"/>
              <a:t>analyze</a:t>
            </a:r>
            <a:r>
              <a:rPr lang="en-IN" i="1" dirty="0"/>
              <a:t> facial features.</a:t>
            </a:r>
            <a:endParaRPr lang="en-IN" dirty="0"/>
          </a:p>
        </p:txBody>
      </p:sp>
      <p:grpSp>
        <p:nvGrpSpPr>
          <p:cNvPr id="15" name="Graphic 13">
            <a:extLst>
              <a:ext uri="{FF2B5EF4-FFF2-40B4-BE49-F238E27FC236}">
                <a16:creationId xmlns:a16="http://schemas.microsoft.com/office/drawing/2014/main" id="{7B99C5BE-AE9D-3583-50AF-DF0F86294276}"/>
              </a:ext>
            </a:extLst>
          </p:cNvPr>
          <p:cNvGrpSpPr/>
          <p:nvPr/>
        </p:nvGrpSpPr>
        <p:grpSpPr>
          <a:xfrm>
            <a:off x="291530" y="822593"/>
            <a:ext cx="360000" cy="360000"/>
            <a:chOff x="6006123" y="2805510"/>
            <a:chExt cx="351538" cy="409419"/>
          </a:xfrm>
          <a:solidFill>
            <a:srgbClr val="494C4E"/>
          </a:solidFill>
        </p:grpSpPr>
        <p:sp>
          <p:nvSpPr>
            <p:cNvPr id="16" name="Freeform: Shape 15">
              <a:extLst>
                <a:ext uri="{FF2B5EF4-FFF2-40B4-BE49-F238E27FC236}">
                  <a16:creationId xmlns:a16="http://schemas.microsoft.com/office/drawing/2014/main" id="{D3C486CB-6969-C06E-3256-51590298A272}"/>
                </a:ext>
              </a:extLst>
            </p:cNvPr>
            <p:cNvSpPr/>
            <p:nvPr/>
          </p:nvSpPr>
          <p:spPr>
            <a:xfrm>
              <a:off x="6064713" y="2873746"/>
              <a:ext cx="146477" cy="170591"/>
            </a:xfrm>
            <a:custGeom>
              <a:avLst/>
              <a:gdLst>
                <a:gd name="connsiteX0" fmla="*/ 58591 w 146477"/>
                <a:gd name="connsiteY0" fmla="*/ 34118 h 170591"/>
                <a:gd name="connsiteX1" fmla="*/ 14648 w 146477"/>
                <a:gd name="connsiteY1" fmla="*/ 34118 h 170591"/>
                <a:gd name="connsiteX2" fmla="*/ 0 w 146477"/>
                <a:gd name="connsiteY2" fmla="*/ 17059 h 170591"/>
                <a:gd name="connsiteX3" fmla="*/ 14648 w 146477"/>
                <a:gd name="connsiteY3" fmla="*/ 0 h 170591"/>
                <a:gd name="connsiteX4" fmla="*/ 58591 w 146477"/>
                <a:gd name="connsiteY4" fmla="*/ 0 h 170591"/>
                <a:gd name="connsiteX5" fmla="*/ 73239 w 146477"/>
                <a:gd name="connsiteY5" fmla="*/ 17059 h 170591"/>
                <a:gd name="connsiteX6" fmla="*/ 58591 w 146477"/>
                <a:gd name="connsiteY6" fmla="*/ 34118 h 170591"/>
                <a:gd name="connsiteX7" fmla="*/ 131829 w 146477"/>
                <a:gd name="connsiteY7" fmla="*/ 102355 h 170591"/>
                <a:gd name="connsiteX8" fmla="*/ 14648 w 146477"/>
                <a:gd name="connsiteY8" fmla="*/ 102355 h 170591"/>
                <a:gd name="connsiteX9" fmla="*/ 0 w 146477"/>
                <a:gd name="connsiteY9" fmla="*/ 85296 h 170591"/>
                <a:gd name="connsiteX10" fmla="*/ 14648 w 146477"/>
                <a:gd name="connsiteY10" fmla="*/ 68237 h 170591"/>
                <a:gd name="connsiteX11" fmla="*/ 131829 w 146477"/>
                <a:gd name="connsiteY11" fmla="*/ 68237 h 170591"/>
                <a:gd name="connsiteX12" fmla="*/ 146477 w 146477"/>
                <a:gd name="connsiteY12" fmla="*/ 85296 h 170591"/>
                <a:gd name="connsiteX13" fmla="*/ 131829 w 146477"/>
                <a:gd name="connsiteY13" fmla="*/ 102355 h 170591"/>
                <a:gd name="connsiteX14" fmla="*/ 131829 w 146477"/>
                <a:gd name="connsiteY14" fmla="*/ 170591 h 170591"/>
                <a:gd name="connsiteX15" fmla="*/ 14648 w 146477"/>
                <a:gd name="connsiteY15" fmla="*/ 170591 h 170591"/>
                <a:gd name="connsiteX16" fmla="*/ 0 w 146477"/>
                <a:gd name="connsiteY16" fmla="*/ 153532 h 170591"/>
                <a:gd name="connsiteX17" fmla="*/ 14648 w 146477"/>
                <a:gd name="connsiteY17" fmla="*/ 136473 h 170591"/>
                <a:gd name="connsiteX18" fmla="*/ 131829 w 146477"/>
                <a:gd name="connsiteY18" fmla="*/ 136473 h 170591"/>
                <a:gd name="connsiteX19" fmla="*/ 146477 w 146477"/>
                <a:gd name="connsiteY19" fmla="*/ 153532 h 170591"/>
                <a:gd name="connsiteX20" fmla="*/ 131829 w 146477"/>
                <a:gd name="connsiteY20" fmla="*/ 170591 h 17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477" h="170591">
                  <a:moveTo>
                    <a:pt x="58591" y="34118"/>
                  </a:moveTo>
                  <a:lnTo>
                    <a:pt x="14648" y="34118"/>
                  </a:lnTo>
                  <a:cubicBezTo>
                    <a:pt x="6548" y="34118"/>
                    <a:pt x="0" y="26476"/>
                    <a:pt x="0" y="17059"/>
                  </a:cubicBezTo>
                  <a:cubicBezTo>
                    <a:pt x="0" y="7642"/>
                    <a:pt x="6548" y="0"/>
                    <a:pt x="14648" y="0"/>
                  </a:cubicBezTo>
                  <a:lnTo>
                    <a:pt x="58591" y="0"/>
                  </a:lnTo>
                  <a:cubicBezTo>
                    <a:pt x="66691" y="0"/>
                    <a:pt x="73239" y="7642"/>
                    <a:pt x="73239" y="17059"/>
                  </a:cubicBezTo>
                  <a:cubicBezTo>
                    <a:pt x="73239" y="26476"/>
                    <a:pt x="66691" y="34118"/>
                    <a:pt x="58591" y="34118"/>
                  </a:cubicBezTo>
                  <a:close/>
                  <a:moveTo>
                    <a:pt x="131829" y="102355"/>
                  </a:moveTo>
                  <a:lnTo>
                    <a:pt x="14648" y="102355"/>
                  </a:lnTo>
                  <a:cubicBezTo>
                    <a:pt x="6548" y="102355"/>
                    <a:pt x="0" y="94712"/>
                    <a:pt x="0" y="85296"/>
                  </a:cubicBezTo>
                  <a:cubicBezTo>
                    <a:pt x="0" y="75879"/>
                    <a:pt x="6548" y="68237"/>
                    <a:pt x="14648" y="68237"/>
                  </a:cubicBezTo>
                  <a:lnTo>
                    <a:pt x="131829" y="68237"/>
                  </a:lnTo>
                  <a:cubicBezTo>
                    <a:pt x="139930" y="68237"/>
                    <a:pt x="146477" y="75879"/>
                    <a:pt x="146477" y="85296"/>
                  </a:cubicBezTo>
                  <a:cubicBezTo>
                    <a:pt x="146477" y="94712"/>
                    <a:pt x="139930" y="102355"/>
                    <a:pt x="131829" y="102355"/>
                  </a:cubicBezTo>
                  <a:close/>
                  <a:moveTo>
                    <a:pt x="131829" y="170591"/>
                  </a:moveTo>
                  <a:lnTo>
                    <a:pt x="14648" y="170591"/>
                  </a:lnTo>
                  <a:cubicBezTo>
                    <a:pt x="6548" y="170591"/>
                    <a:pt x="0" y="162949"/>
                    <a:pt x="0" y="153532"/>
                  </a:cubicBezTo>
                  <a:cubicBezTo>
                    <a:pt x="0" y="144115"/>
                    <a:pt x="6548" y="136473"/>
                    <a:pt x="14648" y="136473"/>
                  </a:cubicBezTo>
                  <a:lnTo>
                    <a:pt x="131829" y="136473"/>
                  </a:lnTo>
                  <a:cubicBezTo>
                    <a:pt x="139930" y="136473"/>
                    <a:pt x="146477" y="144115"/>
                    <a:pt x="146477" y="153532"/>
                  </a:cubicBezTo>
                  <a:cubicBezTo>
                    <a:pt x="146477" y="162949"/>
                    <a:pt x="139930" y="170591"/>
                    <a:pt x="131829" y="170591"/>
                  </a:cubicBezTo>
                  <a:close/>
                </a:path>
              </a:pathLst>
            </a:custGeom>
            <a:solidFill>
              <a:srgbClr val="494C4E"/>
            </a:solidFill>
            <a:ln w="14288"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30458C3C-861A-2714-58CF-64317DCDC158}"/>
                </a:ext>
              </a:extLst>
            </p:cNvPr>
            <p:cNvSpPr/>
            <p:nvPr/>
          </p:nvSpPr>
          <p:spPr>
            <a:xfrm>
              <a:off x="6006123" y="2805510"/>
              <a:ext cx="263658" cy="409419"/>
            </a:xfrm>
            <a:custGeom>
              <a:avLst/>
              <a:gdLst>
                <a:gd name="connsiteX0" fmla="*/ 263659 w 263658"/>
                <a:gd name="connsiteY0" fmla="*/ 34118 h 409419"/>
                <a:gd name="connsiteX1" fmla="*/ 263659 w 263658"/>
                <a:gd name="connsiteY1" fmla="*/ 170591 h 409419"/>
                <a:gd name="connsiteX2" fmla="*/ 249011 w 263658"/>
                <a:gd name="connsiteY2" fmla="*/ 187650 h 409419"/>
                <a:gd name="connsiteX3" fmla="*/ 234363 w 263658"/>
                <a:gd name="connsiteY3" fmla="*/ 170591 h 409419"/>
                <a:gd name="connsiteX4" fmla="*/ 234363 w 263658"/>
                <a:gd name="connsiteY4" fmla="*/ 42648 h 409419"/>
                <a:gd name="connsiteX5" fmla="*/ 227039 w 263658"/>
                <a:gd name="connsiteY5" fmla="*/ 34118 h 409419"/>
                <a:gd name="connsiteX6" fmla="*/ 36619 w 263658"/>
                <a:gd name="connsiteY6" fmla="*/ 34118 h 409419"/>
                <a:gd name="connsiteX7" fmla="*/ 29295 w 263658"/>
                <a:gd name="connsiteY7" fmla="*/ 42648 h 409419"/>
                <a:gd name="connsiteX8" fmla="*/ 29295 w 263658"/>
                <a:gd name="connsiteY8" fmla="*/ 366771 h 409419"/>
                <a:gd name="connsiteX9" fmla="*/ 36619 w 263658"/>
                <a:gd name="connsiteY9" fmla="*/ 375301 h 409419"/>
                <a:gd name="connsiteX10" fmla="*/ 227039 w 263658"/>
                <a:gd name="connsiteY10" fmla="*/ 375301 h 409419"/>
                <a:gd name="connsiteX11" fmla="*/ 234363 w 263658"/>
                <a:gd name="connsiteY11" fmla="*/ 366771 h 409419"/>
                <a:gd name="connsiteX12" fmla="*/ 234363 w 263658"/>
                <a:gd name="connsiteY12" fmla="*/ 358242 h 409419"/>
                <a:gd name="connsiteX13" fmla="*/ 249011 w 263658"/>
                <a:gd name="connsiteY13" fmla="*/ 341183 h 409419"/>
                <a:gd name="connsiteX14" fmla="*/ 263659 w 263658"/>
                <a:gd name="connsiteY14" fmla="*/ 358242 h 409419"/>
                <a:gd name="connsiteX15" fmla="*/ 263659 w 263658"/>
                <a:gd name="connsiteY15" fmla="*/ 375301 h 409419"/>
                <a:gd name="connsiteX16" fmla="*/ 234363 w 263658"/>
                <a:gd name="connsiteY16" fmla="*/ 409419 h 409419"/>
                <a:gd name="connsiteX17" fmla="*/ 29295 w 263658"/>
                <a:gd name="connsiteY17" fmla="*/ 409419 h 409419"/>
                <a:gd name="connsiteX18" fmla="*/ 0 w 263658"/>
                <a:gd name="connsiteY18" fmla="*/ 375301 h 409419"/>
                <a:gd name="connsiteX19" fmla="*/ 0 w 263658"/>
                <a:gd name="connsiteY19" fmla="*/ 34118 h 409419"/>
                <a:gd name="connsiteX20" fmla="*/ 29295 w 263658"/>
                <a:gd name="connsiteY20" fmla="*/ 0 h 409419"/>
                <a:gd name="connsiteX21" fmla="*/ 234363 w 263658"/>
                <a:gd name="connsiteY21" fmla="*/ 0 h 409419"/>
                <a:gd name="connsiteX22" fmla="*/ 263659 w 263658"/>
                <a:gd name="connsiteY22" fmla="*/ 34118 h 40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658" h="409419">
                  <a:moveTo>
                    <a:pt x="263659" y="34118"/>
                  </a:moveTo>
                  <a:lnTo>
                    <a:pt x="263659" y="170591"/>
                  </a:lnTo>
                  <a:cubicBezTo>
                    <a:pt x="263659" y="179974"/>
                    <a:pt x="257067" y="187650"/>
                    <a:pt x="249011" y="187650"/>
                  </a:cubicBezTo>
                  <a:cubicBezTo>
                    <a:pt x="240955" y="187650"/>
                    <a:pt x="234363" y="179974"/>
                    <a:pt x="234363" y="170591"/>
                  </a:cubicBezTo>
                  <a:lnTo>
                    <a:pt x="234363" y="42648"/>
                  </a:lnTo>
                  <a:cubicBezTo>
                    <a:pt x="234363" y="37871"/>
                    <a:pt x="231141" y="34118"/>
                    <a:pt x="227039" y="34118"/>
                  </a:cubicBezTo>
                  <a:lnTo>
                    <a:pt x="36619" y="34118"/>
                  </a:lnTo>
                  <a:cubicBezTo>
                    <a:pt x="32518" y="34118"/>
                    <a:pt x="29295" y="37871"/>
                    <a:pt x="29295" y="42648"/>
                  </a:cubicBezTo>
                  <a:lnTo>
                    <a:pt x="29295" y="366771"/>
                  </a:lnTo>
                  <a:cubicBezTo>
                    <a:pt x="29295" y="371548"/>
                    <a:pt x="32518" y="375301"/>
                    <a:pt x="36619" y="375301"/>
                  </a:cubicBezTo>
                  <a:lnTo>
                    <a:pt x="227039" y="375301"/>
                  </a:lnTo>
                  <a:cubicBezTo>
                    <a:pt x="231141" y="375301"/>
                    <a:pt x="234363" y="371548"/>
                    <a:pt x="234363" y="366771"/>
                  </a:cubicBezTo>
                  <a:lnTo>
                    <a:pt x="234363" y="358242"/>
                  </a:lnTo>
                  <a:cubicBezTo>
                    <a:pt x="234363" y="348859"/>
                    <a:pt x="240955" y="341183"/>
                    <a:pt x="249011" y="341183"/>
                  </a:cubicBezTo>
                  <a:cubicBezTo>
                    <a:pt x="257067" y="341183"/>
                    <a:pt x="263659" y="348859"/>
                    <a:pt x="263659" y="358242"/>
                  </a:cubicBezTo>
                  <a:lnTo>
                    <a:pt x="263659" y="375301"/>
                  </a:lnTo>
                  <a:cubicBezTo>
                    <a:pt x="263659" y="394066"/>
                    <a:pt x="250476" y="409419"/>
                    <a:pt x="234363" y="409419"/>
                  </a:cubicBezTo>
                  <a:lnTo>
                    <a:pt x="29295" y="409419"/>
                  </a:lnTo>
                  <a:cubicBezTo>
                    <a:pt x="13183" y="409419"/>
                    <a:pt x="0" y="394066"/>
                    <a:pt x="0" y="375301"/>
                  </a:cubicBezTo>
                  <a:lnTo>
                    <a:pt x="0" y="34118"/>
                  </a:lnTo>
                  <a:cubicBezTo>
                    <a:pt x="0" y="15353"/>
                    <a:pt x="13183" y="0"/>
                    <a:pt x="29295" y="0"/>
                  </a:cubicBezTo>
                  <a:lnTo>
                    <a:pt x="234363" y="0"/>
                  </a:lnTo>
                  <a:cubicBezTo>
                    <a:pt x="250476" y="0"/>
                    <a:pt x="263659" y="15353"/>
                    <a:pt x="263659" y="34118"/>
                  </a:cubicBezTo>
                  <a:close/>
                </a:path>
              </a:pathLst>
            </a:custGeom>
            <a:solidFill>
              <a:srgbClr val="494C4E"/>
            </a:solidFill>
            <a:ln w="14288"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6A113FDD-DC62-89B8-FF64-07DCA96F7117}"/>
                </a:ext>
              </a:extLst>
            </p:cNvPr>
            <p:cNvSpPr/>
            <p:nvPr/>
          </p:nvSpPr>
          <p:spPr>
            <a:xfrm>
              <a:off x="6148760" y="2988379"/>
              <a:ext cx="208901" cy="156515"/>
            </a:xfrm>
            <a:custGeom>
              <a:avLst/>
              <a:gdLst>
                <a:gd name="connsiteX0" fmla="*/ 207003 w 208901"/>
                <a:gd name="connsiteY0" fmla="*/ 19827 h 156515"/>
                <a:gd name="connsiteX1" fmla="*/ 198288 w 208901"/>
                <a:gd name="connsiteY1" fmla="*/ 47855 h 156515"/>
                <a:gd name="connsiteX2" fmla="*/ 56938 w 208901"/>
                <a:gd name="connsiteY2" fmla="*/ 142874 h 156515"/>
                <a:gd name="connsiteX3" fmla="*/ 53056 w 208901"/>
                <a:gd name="connsiteY3" fmla="*/ 144751 h 156515"/>
                <a:gd name="connsiteX4" fmla="*/ 14152 w 208901"/>
                <a:gd name="connsiteY4" fmla="*/ 156010 h 156515"/>
                <a:gd name="connsiteX5" fmla="*/ 1262 w 208901"/>
                <a:gd name="connsiteY5" fmla="*/ 150653 h 156515"/>
                <a:gd name="connsiteX6" fmla="*/ 3752 w 208901"/>
                <a:gd name="connsiteY6" fmla="*/ 135078 h 156515"/>
                <a:gd name="connsiteX7" fmla="*/ 31685 w 208901"/>
                <a:gd name="connsiteY7" fmla="*/ 101677 h 156515"/>
                <a:gd name="connsiteX8" fmla="*/ 34819 w 208901"/>
                <a:gd name="connsiteY8" fmla="*/ 98828 h 156515"/>
                <a:gd name="connsiteX9" fmla="*/ 34995 w 208901"/>
                <a:gd name="connsiteY9" fmla="*/ 98572 h 156515"/>
                <a:gd name="connsiteX10" fmla="*/ 176346 w 208901"/>
                <a:gd name="connsiteY10" fmla="*/ 3553 h 156515"/>
                <a:gd name="connsiteX11" fmla="*/ 201540 w 208901"/>
                <a:gd name="connsiteY11" fmla="*/ 8756 h 156515"/>
                <a:gd name="connsiteX12" fmla="*/ 207018 w 208901"/>
                <a:gd name="connsiteY12" fmla="*/ 19844 h 1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901" h="156515">
                  <a:moveTo>
                    <a:pt x="207003" y="19827"/>
                  </a:moveTo>
                  <a:cubicBezTo>
                    <a:pt x="211544" y="29039"/>
                    <a:pt x="207662" y="41543"/>
                    <a:pt x="198288" y="47855"/>
                  </a:cubicBezTo>
                  <a:lnTo>
                    <a:pt x="56938" y="142874"/>
                  </a:lnTo>
                  <a:cubicBezTo>
                    <a:pt x="55707" y="143727"/>
                    <a:pt x="54360" y="144342"/>
                    <a:pt x="53056" y="144751"/>
                  </a:cubicBezTo>
                  <a:lnTo>
                    <a:pt x="14152" y="156010"/>
                  </a:lnTo>
                  <a:cubicBezTo>
                    <a:pt x="8732" y="157579"/>
                    <a:pt x="3605" y="155413"/>
                    <a:pt x="1262" y="150653"/>
                  </a:cubicBezTo>
                  <a:cubicBezTo>
                    <a:pt x="-1111" y="145911"/>
                    <a:pt x="-57" y="139565"/>
                    <a:pt x="3752" y="135078"/>
                  </a:cubicBezTo>
                  <a:lnTo>
                    <a:pt x="31685" y="101677"/>
                  </a:lnTo>
                  <a:cubicBezTo>
                    <a:pt x="32608" y="100448"/>
                    <a:pt x="33692" y="99578"/>
                    <a:pt x="34819" y="98828"/>
                  </a:cubicBezTo>
                  <a:cubicBezTo>
                    <a:pt x="34878" y="98657"/>
                    <a:pt x="34995" y="98572"/>
                    <a:pt x="34995" y="98572"/>
                  </a:cubicBezTo>
                  <a:lnTo>
                    <a:pt x="176346" y="3553"/>
                  </a:lnTo>
                  <a:cubicBezTo>
                    <a:pt x="185720" y="-2759"/>
                    <a:pt x="196970" y="-439"/>
                    <a:pt x="201540" y="8756"/>
                  </a:cubicBezTo>
                  <a:lnTo>
                    <a:pt x="207018" y="19844"/>
                  </a:lnTo>
                  <a:close/>
                </a:path>
              </a:pathLst>
            </a:custGeom>
            <a:solidFill>
              <a:srgbClr val="494C4E"/>
            </a:solidFill>
            <a:ln w="14288" cap="flat">
              <a:noFill/>
              <a:prstDash val="solid"/>
              <a:miter/>
            </a:ln>
          </p:spPr>
          <p:txBody>
            <a:bodyPr rtlCol="0" anchor="ctr"/>
            <a:lstStyle/>
            <a:p>
              <a:endParaRPr lang="en-IN"/>
            </a:p>
          </p:txBody>
        </p:sp>
      </p:grpSp>
      <p:pic>
        <p:nvPicPr>
          <p:cNvPr id="20" name="Picture 19">
            <a:extLst>
              <a:ext uri="{FF2B5EF4-FFF2-40B4-BE49-F238E27FC236}">
                <a16:creationId xmlns:a16="http://schemas.microsoft.com/office/drawing/2014/main" id="{E0861042-98C5-E44A-8DA5-FDAF65805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4" y="2167168"/>
            <a:ext cx="455272" cy="455272"/>
          </a:xfrm>
          <a:prstGeom prst="rect">
            <a:avLst/>
          </a:prstGeom>
        </p:spPr>
      </p:pic>
      <p:pic>
        <p:nvPicPr>
          <p:cNvPr id="22" name="Picture 21">
            <a:extLst>
              <a:ext uri="{FF2B5EF4-FFF2-40B4-BE49-F238E27FC236}">
                <a16:creationId xmlns:a16="http://schemas.microsoft.com/office/drawing/2014/main" id="{CFE50184-63FE-C261-7D0B-5378E9C61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17" y="3306911"/>
            <a:ext cx="360000" cy="360000"/>
          </a:xfrm>
          <a:prstGeom prst="rect">
            <a:avLst/>
          </a:prstGeom>
        </p:spPr>
      </p:pic>
    </p:spTree>
    <p:extLst>
      <p:ext uri="{BB962C8B-B14F-4D97-AF65-F5344CB8AC3E}">
        <p14:creationId xmlns:p14="http://schemas.microsoft.com/office/powerpoint/2010/main" val="326083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561A3-9910-A79D-00BA-E14DC8BD82AA}"/>
              </a:ext>
            </a:extLst>
          </p:cNvPr>
          <p:cNvSpPr txBox="1"/>
          <p:nvPr/>
        </p:nvSpPr>
        <p:spPr>
          <a:xfrm>
            <a:off x="129396" y="138023"/>
            <a:ext cx="2606483" cy="400110"/>
          </a:xfrm>
          <a:prstGeom prst="rect">
            <a:avLst/>
          </a:prstGeom>
          <a:noFill/>
        </p:spPr>
        <p:txBody>
          <a:bodyPr wrap="none" rtlCol="0">
            <a:spAutoFit/>
          </a:bodyPr>
          <a:lstStyle/>
          <a:p>
            <a:r>
              <a:rPr lang="en-IN" sz="2000" b="1" i="1" dirty="0"/>
              <a:t>TOOLS &amp; TECHNIQUES</a:t>
            </a:r>
          </a:p>
        </p:txBody>
      </p:sp>
      <p:sp>
        <p:nvSpPr>
          <p:cNvPr id="3" name="TextBox 2">
            <a:extLst>
              <a:ext uri="{FF2B5EF4-FFF2-40B4-BE49-F238E27FC236}">
                <a16:creationId xmlns:a16="http://schemas.microsoft.com/office/drawing/2014/main" id="{FAB1DB7D-48D2-7715-2DDC-6EC1582F26C3}"/>
              </a:ext>
            </a:extLst>
          </p:cNvPr>
          <p:cNvSpPr txBox="1"/>
          <p:nvPr/>
        </p:nvSpPr>
        <p:spPr>
          <a:xfrm>
            <a:off x="715766" y="2965867"/>
            <a:ext cx="1361014" cy="400110"/>
          </a:xfrm>
          <a:prstGeom prst="rect">
            <a:avLst/>
          </a:prstGeom>
          <a:noFill/>
        </p:spPr>
        <p:txBody>
          <a:bodyPr wrap="none" rtlCol="0">
            <a:spAutoFit/>
          </a:bodyPr>
          <a:lstStyle/>
          <a:p>
            <a:r>
              <a:rPr lang="en-IN" sz="2000" b="1" dirty="0" err="1"/>
              <a:t>Tensorflow</a:t>
            </a:r>
            <a:endParaRPr lang="en-IN" sz="2000" b="1" dirty="0"/>
          </a:p>
        </p:txBody>
      </p:sp>
      <p:pic>
        <p:nvPicPr>
          <p:cNvPr id="5" name="Picture 4">
            <a:extLst>
              <a:ext uri="{FF2B5EF4-FFF2-40B4-BE49-F238E27FC236}">
                <a16:creationId xmlns:a16="http://schemas.microsoft.com/office/drawing/2014/main" id="{29A62CB5-1613-9F09-59C9-F0A025C67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42" y="2952000"/>
            <a:ext cx="360000" cy="360000"/>
          </a:xfrm>
          <a:prstGeom prst="rect">
            <a:avLst/>
          </a:prstGeom>
        </p:spPr>
      </p:pic>
      <p:sp>
        <p:nvSpPr>
          <p:cNvPr id="6" name="TextBox 5">
            <a:extLst>
              <a:ext uri="{FF2B5EF4-FFF2-40B4-BE49-F238E27FC236}">
                <a16:creationId xmlns:a16="http://schemas.microsoft.com/office/drawing/2014/main" id="{EA108EAF-35BB-4E36-BA8A-DCE4D99F1655}"/>
              </a:ext>
            </a:extLst>
          </p:cNvPr>
          <p:cNvSpPr txBox="1"/>
          <p:nvPr/>
        </p:nvSpPr>
        <p:spPr>
          <a:xfrm>
            <a:off x="1293489" y="3204000"/>
            <a:ext cx="783291" cy="307777"/>
          </a:xfrm>
          <a:prstGeom prst="rect">
            <a:avLst/>
          </a:prstGeom>
          <a:noFill/>
        </p:spPr>
        <p:txBody>
          <a:bodyPr wrap="none" rtlCol="0">
            <a:spAutoFit/>
          </a:bodyPr>
          <a:lstStyle/>
          <a:p>
            <a:r>
              <a:rPr lang="en-IN" sz="1400" i="1" dirty="0"/>
              <a:t>Ver 2.18</a:t>
            </a:r>
          </a:p>
        </p:txBody>
      </p:sp>
      <p:sp>
        <p:nvSpPr>
          <p:cNvPr id="7" name="TextBox 6">
            <a:extLst>
              <a:ext uri="{FF2B5EF4-FFF2-40B4-BE49-F238E27FC236}">
                <a16:creationId xmlns:a16="http://schemas.microsoft.com/office/drawing/2014/main" id="{1E47BDFF-B919-C543-926B-7CB070FBBDB8}"/>
              </a:ext>
            </a:extLst>
          </p:cNvPr>
          <p:cNvSpPr txBox="1"/>
          <p:nvPr/>
        </p:nvSpPr>
        <p:spPr>
          <a:xfrm>
            <a:off x="2144909" y="2994044"/>
            <a:ext cx="9956895" cy="1200329"/>
          </a:xfrm>
          <a:prstGeom prst="rect">
            <a:avLst/>
          </a:prstGeom>
          <a:noFill/>
        </p:spPr>
        <p:txBody>
          <a:bodyPr wrap="square" rtlCol="0">
            <a:spAutoFit/>
          </a:bodyPr>
          <a:lstStyle/>
          <a:p>
            <a:r>
              <a:rPr lang="en-US" dirty="0"/>
              <a:t>TensorFlow is used for deep learning, machine learning, and AI applications, including image recognition, NLP, reinforcement learning, and predictive analytics. It powers neural networks, automates data processing, and enables AI on mobile and edge devices. With GPU/TPU acceleration, TensorFlow supports scalable AI models in healthcare, finance, robotics, and more.</a:t>
            </a:r>
            <a:endParaRPr lang="en-IN" dirty="0"/>
          </a:p>
        </p:txBody>
      </p:sp>
      <p:pic>
        <p:nvPicPr>
          <p:cNvPr id="9" name="Picture 8">
            <a:extLst>
              <a:ext uri="{FF2B5EF4-FFF2-40B4-BE49-F238E27FC236}">
                <a16:creationId xmlns:a16="http://schemas.microsoft.com/office/drawing/2014/main" id="{D1400F5D-8D22-85B2-27F3-2031AAA09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42" y="1124342"/>
            <a:ext cx="360000" cy="360000"/>
          </a:xfrm>
          <a:prstGeom prst="rect">
            <a:avLst/>
          </a:prstGeom>
        </p:spPr>
      </p:pic>
      <p:sp>
        <p:nvSpPr>
          <p:cNvPr id="11" name="TextBox 10">
            <a:extLst>
              <a:ext uri="{FF2B5EF4-FFF2-40B4-BE49-F238E27FC236}">
                <a16:creationId xmlns:a16="http://schemas.microsoft.com/office/drawing/2014/main" id="{29FD5381-8BE5-8931-F7D2-89FF156D597E}"/>
              </a:ext>
            </a:extLst>
          </p:cNvPr>
          <p:cNvSpPr txBox="1"/>
          <p:nvPr/>
        </p:nvSpPr>
        <p:spPr>
          <a:xfrm>
            <a:off x="751546" y="1124342"/>
            <a:ext cx="947632" cy="400110"/>
          </a:xfrm>
          <a:prstGeom prst="rect">
            <a:avLst/>
          </a:prstGeom>
          <a:noFill/>
        </p:spPr>
        <p:txBody>
          <a:bodyPr wrap="none" rtlCol="0">
            <a:spAutoFit/>
          </a:bodyPr>
          <a:lstStyle/>
          <a:p>
            <a:r>
              <a:rPr lang="en-IN" sz="2000" b="1" dirty="0"/>
              <a:t>Python</a:t>
            </a:r>
          </a:p>
        </p:txBody>
      </p:sp>
      <p:sp>
        <p:nvSpPr>
          <p:cNvPr id="12" name="TextBox 11">
            <a:extLst>
              <a:ext uri="{FF2B5EF4-FFF2-40B4-BE49-F238E27FC236}">
                <a16:creationId xmlns:a16="http://schemas.microsoft.com/office/drawing/2014/main" id="{F07FD16E-55CC-B84A-AF15-690138324CB1}"/>
              </a:ext>
            </a:extLst>
          </p:cNvPr>
          <p:cNvSpPr txBox="1"/>
          <p:nvPr/>
        </p:nvSpPr>
        <p:spPr>
          <a:xfrm>
            <a:off x="1225362" y="1348431"/>
            <a:ext cx="919547" cy="307777"/>
          </a:xfrm>
          <a:prstGeom prst="rect">
            <a:avLst/>
          </a:prstGeom>
          <a:noFill/>
        </p:spPr>
        <p:txBody>
          <a:bodyPr wrap="none" rtlCol="0">
            <a:spAutoFit/>
          </a:bodyPr>
          <a:lstStyle/>
          <a:p>
            <a:r>
              <a:rPr lang="en-IN" sz="1400" i="1" dirty="0"/>
              <a:t>Ver 3.12.8</a:t>
            </a:r>
          </a:p>
        </p:txBody>
      </p:sp>
      <p:sp>
        <p:nvSpPr>
          <p:cNvPr id="13" name="TextBox 12">
            <a:extLst>
              <a:ext uri="{FF2B5EF4-FFF2-40B4-BE49-F238E27FC236}">
                <a16:creationId xmlns:a16="http://schemas.microsoft.com/office/drawing/2014/main" id="{162BF169-AE47-4EAF-8A84-9D2E8E149C8D}"/>
              </a:ext>
            </a:extLst>
          </p:cNvPr>
          <p:cNvSpPr txBox="1"/>
          <p:nvPr/>
        </p:nvSpPr>
        <p:spPr>
          <a:xfrm>
            <a:off x="2144909" y="1124342"/>
            <a:ext cx="9956895" cy="1477328"/>
          </a:xfrm>
          <a:prstGeom prst="rect">
            <a:avLst/>
          </a:prstGeom>
          <a:noFill/>
        </p:spPr>
        <p:txBody>
          <a:bodyPr wrap="square" rtlCol="0">
            <a:spAutoFit/>
          </a:bodyPr>
          <a:lstStyle/>
          <a:p>
            <a:r>
              <a:rPr lang="en-US" dirty="0"/>
              <a:t>Python is used for web development, data science, machine learning, automation, and scripting. It powers AI, cybersecurity, game development, and IoT. With libraries like TensorFlow, Pandas, and Django, Python supports scalable applications in finance, healthcare, robotics, and cloud computing, making it a versatile programming language. Currently, we are using an older version of Python because </a:t>
            </a:r>
            <a:r>
              <a:rPr lang="en-US" dirty="0" err="1"/>
              <a:t>tensorflow</a:t>
            </a:r>
            <a:r>
              <a:rPr lang="en-US" dirty="0"/>
              <a:t> required Python 3.9 to 3.12 only.</a:t>
            </a:r>
            <a:endParaRPr lang="en-IN" dirty="0"/>
          </a:p>
        </p:txBody>
      </p:sp>
      <p:pic>
        <p:nvPicPr>
          <p:cNvPr id="17" name="Picture 16">
            <a:extLst>
              <a:ext uri="{FF2B5EF4-FFF2-40B4-BE49-F238E27FC236}">
                <a16:creationId xmlns:a16="http://schemas.microsoft.com/office/drawing/2014/main" id="{42E8334A-3E2E-7538-2076-09FE28D39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48" y="4750350"/>
            <a:ext cx="291094" cy="360000"/>
          </a:xfrm>
          <a:prstGeom prst="rect">
            <a:avLst/>
          </a:prstGeom>
        </p:spPr>
      </p:pic>
      <p:sp>
        <p:nvSpPr>
          <p:cNvPr id="18" name="TextBox 17">
            <a:extLst>
              <a:ext uri="{FF2B5EF4-FFF2-40B4-BE49-F238E27FC236}">
                <a16:creationId xmlns:a16="http://schemas.microsoft.com/office/drawing/2014/main" id="{2A4FBE5A-E2F2-C411-6C4F-89739C7BE861}"/>
              </a:ext>
            </a:extLst>
          </p:cNvPr>
          <p:cNvSpPr txBox="1"/>
          <p:nvPr/>
        </p:nvSpPr>
        <p:spPr>
          <a:xfrm>
            <a:off x="767543" y="4681847"/>
            <a:ext cx="1051891" cy="400110"/>
          </a:xfrm>
          <a:prstGeom prst="rect">
            <a:avLst/>
          </a:prstGeom>
          <a:noFill/>
        </p:spPr>
        <p:txBody>
          <a:bodyPr wrap="none" rtlCol="0">
            <a:spAutoFit/>
          </a:bodyPr>
          <a:lstStyle/>
          <a:p>
            <a:r>
              <a:rPr lang="en-IN" sz="2000" b="1" dirty="0"/>
              <a:t>OpenCV</a:t>
            </a:r>
          </a:p>
        </p:txBody>
      </p:sp>
      <p:sp>
        <p:nvSpPr>
          <p:cNvPr id="19" name="TextBox 18">
            <a:extLst>
              <a:ext uri="{FF2B5EF4-FFF2-40B4-BE49-F238E27FC236}">
                <a16:creationId xmlns:a16="http://schemas.microsoft.com/office/drawing/2014/main" id="{42559F28-B2DC-B08C-F9DB-DAA2E4117636}"/>
              </a:ext>
            </a:extLst>
          </p:cNvPr>
          <p:cNvSpPr txBox="1"/>
          <p:nvPr/>
        </p:nvSpPr>
        <p:spPr>
          <a:xfrm>
            <a:off x="2144910" y="4675636"/>
            <a:ext cx="9956894" cy="1200329"/>
          </a:xfrm>
          <a:prstGeom prst="rect">
            <a:avLst/>
          </a:prstGeom>
          <a:noFill/>
        </p:spPr>
        <p:txBody>
          <a:bodyPr wrap="square" rtlCol="0">
            <a:spAutoFit/>
          </a:bodyPr>
          <a:lstStyle/>
          <a:p>
            <a:r>
              <a:rPr lang="en-US" dirty="0"/>
              <a:t>OpenCV is used for computer vision, image processing, and machine learning. It enables facial recognition, object detection, motion tracking, and augmented reality. With Python and AI integration, OpenCV supports robotics, medical imaging, surveillance, and automation in real-time vision-based applications</a:t>
            </a:r>
            <a:endParaRPr lang="en-IN" dirty="0"/>
          </a:p>
        </p:txBody>
      </p:sp>
    </p:spTree>
    <p:extLst>
      <p:ext uri="{BB962C8B-B14F-4D97-AF65-F5344CB8AC3E}">
        <p14:creationId xmlns:p14="http://schemas.microsoft.com/office/powerpoint/2010/main" val="131704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CF1EF8-B21F-BC65-6C5D-17B17E65D6B6}"/>
              </a:ext>
            </a:extLst>
          </p:cNvPr>
          <p:cNvSpPr txBox="1"/>
          <p:nvPr/>
        </p:nvSpPr>
        <p:spPr>
          <a:xfrm>
            <a:off x="129396" y="138023"/>
            <a:ext cx="2606483" cy="400110"/>
          </a:xfrm>
          <a:prstGeom prst="rect">
            <a:avLst/>
          </a:prstGeom>
          <a:noFill/>
        </p:spPr>
        <p:txBody>
          <a:bodyPr wrap="none" rtlCol="0">
            <a:spAutoFit/>
          </a:bodyPr>
          <a:lstStyle/>
          <a:p>
            <a:r>
              <a:rPr lang="en-IN" sz="2000" b="1" i="1" dirty="0"/>
              <a:t>TOOLS &amp; TECHNIQUES</a:t>
            </a:r>
          </a:p>
        </p:txBody>
      </p:sp>
      <p:pic>
        <p:nvPicPr>
          <p:cNvPr id="4" name="Picture 3">
            <a:extLst>
              <a:ext uri="{FF2B5EF4-FFF2-40B4-BE49-F238E27FC236}">
                <a16:creationId xmlns:a16="http://schemas.microsoft.com/office/drawing/2014/main" id="{DAAFAC74-76AA-23EF-12A6-152F1F70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33" y="1050679"/>
            <a:ext cx="360000" cy="360000"/>
          </a:xfrm>
          <a:prstGeom prst="rect">
            <a:avLst/>
          </a:prstGeom>
        </p:spPr>
      </p:pic>
      <p:sp>
        <p:nvSpPr>
          <p:cNvPr id="5" name="TextBox 4">
            <a:extLst>
              <a:ext uri="{FF2B5EF4-FFF2-40B4-BE49-F238E27FC236}">
                <a16:creationId xmlns:a16="http://schemas.microsoft.com/office/drawing/2014/main" id="{F6BD8B1C-5EC0-E12C-F5D6-E0D305E17A27}"/>
              </a:ext>
            </a:extLst>
          </p:cNvPr>
          <p:cNvSpPr txBox="1"/>
          <p:nvPr/>
        </p:nvSpPr>
        <p:spPr>
          <a:xfrm>
            <a:off x="666133" y="1032464"/>
            <a:ext cx="572593" cy="400110"/>
          </a:xfrm>
          <a:prstGeom prst="rect">
            <a:avLst/>
          </a:prstGeom>
          <a:noFill/>
        </p:spPr>
        <p:txBody>
          <a:bodyPr wrap="none" rtlCol="0">
            <a:spAutoFit/>
          </a:bodyPr>
          <a:lstStyle/>
          <a:p>
            <a:r>
              <a:rPr lang="en-IN" sz="2000" b="1" dirty="0"/>
              <a:t>Kivi</a:t>
            </a:r>
          </a:p>
        </p:txBody>
      </p:sp>
      <p:sp>
        <p:nvSpPr>
          <p:cNvPr id="6" name="TextBox 5">
            <a:extLst>
              <a:ext uri="{FF2B5EF4-FFF2-40B4-BE49-F238E27FC236}">
                <a16:creationId xmlns:a16="http://schemas.microsoft.com/office/drawing/2014/main" id="{13E86A46-E68E-A951-B78C-FBA50C6EB2A5}"/>
              </a:ext>
            </a:extLst>
          </p:cNvPr>
          <p:cNvSpPr txBox="1"/>
          <p:nvPr/>
        </p:nvSpPr>
        <p:spPr>
          <a:xfrm>
            <a:off x="2102498" y="1032464"/>
            <a:ext cx="9943322" cy="1200329"/>
          </a:xfrm>
          <a:prstGeom prst="rect">
            <a:avLst/>
          </a:prstGeom>
          <a:noFill/>
        </p:spPr>
        <p:txBody>
          <a:bodyPr wrap="square" rtlCol="0">
            <a:spAutoFit/>
          </a:bodyPr>
          <a:lstStyle/>
          <a:p>
            <a:r>
              <a:rPr lang="en-US"/>
              <a:t>Kivy is a Python framework for building multi-touch applications and cross-platform GUIs. It supports Windows, macOS, Linux, Android, and iOS. Used in mobile apps, games, and interactive software, Kivy provides a responsive UI with features like gestures, animations, and OpenGL acceleration for smooth graphics and touchscreen interactions.</a:t>
            </a:r>
            <a:endParaRPr lang="en-IN" dirty="0"/>
          </a:p>
        </p:txBody>
      </p:sp>
    </p:spTree>
    <p:extLst>
      <p:ext uri="{BB962C8B-B14F-4D97-AF65-F5344CB8AC3E}">
        <p14:creationId xmlns:p14="http://schemas.microsoft.com/office/powerpoint/2010/main" val="316730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5BD53-787F-2D88-F591-BE8C8A772B69}"/>
              </a:ext>
            </a:extLst>
          </p:cNvPr>
          <p:cNvSpPr/>
          <p:nvPr/>
        </p:nvSpPr>
        <p:spPr>
          <a:xfrm>
            <a:off x="3852000" y="1981881"/>
            <a:ext cx="2194560" cy="2459736"/>
          </a:xfrm>
          <a:prstGeom prst="rect">
            <a:avLst/>
          </a:prstGeom>
          <a:solidFill>
            <a:srgbClr val="FFC00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collect data :- collect input images, negative and positive images.</a:t>
            </a:r>
            <a:endParaRPr lang="en-IN" sz="2400" dirty="0">
              <a:solidFill>
                <a:schemeClr val="tx1"/>
              </a:solidFill>
            </a:endParaRPr>
          </a:p>
        </p:txBody>
      </p:sp>
      <p:sp>
        <p:nvSpPr>
          <p:cNvPr id="3" name="Rectangle 2">
            <a:extLst>
              <a:ext uri="{FF2B5EF4-FFF2-40B4-BE49-F238E27FC236}">
                <a16:creationId xmlns:a16="http://schemas.microsoft.com/office/drawing/2014/main" id="{BD19BA4E-A797-9B90-3620-F018C4E9309B}"/>
              </a:ext>
            </a:extLst>
          </p:cNvPr>
          <p:cNvSpPr/>
          <p:nvPr/>
        </p:nvSpPr>
        <p:spPr>
          <a:xfrm>
            <a:off x="6156000" y="1981881"/>
            <a:ext cx="2194560" cy="2459736"/>
          </a:xfrm>
          <a:prstGeom prst="rect">
            <a:avLst/>
          </a:prstGeom>
          <a:solidFill>
            <a:srgbClr val="FF000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preprocessing images, creating positive and negative samples.</a:t>
            </a:r>
            <a:endParaRPr lang="en-IN" sz="2400" dirty="0">
              <a:solidFill>
                <a:schemeClr val="tx1"/>
              </a:solidFill>
            </a:endParaRPr>
          </a:p>
        </p:txBody>
      </p:sp>
      <p:sp>
        <p:nvSpPr>
          <p:cNvPr id="4" name="Rectangle 3">
            <a:extLst>
              <a:ext uri="{FF2B5EF4-FFF2-40B4-BE49-F238E27FC236}">
                <a16:creationId xmlns:a16="http://schemas.microsoft.com/office/drawing/2014/main" id="{D63DDB0B-7475-5864-8293-C43C54C5400A}"/>
              </a:ext>
            </a:extLst>
          </p:cNvPr>
          <p:cNvSpPr/>
          <p:nvPr/>
        </p:nvSpPr>
        <p:spPr>
          <a:xfrm>
            <a:off x="1558560" y="1981881"/>
            <a:ext cx="2194560" cy="2459736"/>
          </a:xfrm>
          <a:prstGeom prst="rect">
            <a:avLst/>
          </a:prstGeom>
          <a:solidFill>
            <a:srgbClr val="FDDF03"/>
          </a:solidFill>
          <a:ln>
            <a:noFill/>
          </a:ln>
          <a:effectLst>
            <a:outerShdw blurRad="50800" dist="38100" dir="18900000" algn="bl" rotWithShape="0">
              <a:prstClr val="black">
                <a:alpha val="40000"/>
              </a:prstClr>
            </a:outerShdw>
          </a:effectLst>
          <a:scene3d>
            <a:camera prst="orthographicFront"/>
            <a:lightRig rig="chilly"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Setup tools, import dependencies and create directories.</a:t>
            </a:r>
            <a:endParaRPr lang="en-IN" sz="2400" dirty="0">
              <a:solidFill>
                <a:schemeClr val="tx1"/>
              </a:solidFill>
            </a:endParaRPr>
          </a:p>
        </p:txBody>
      </p:sp>
      <p:sp>
        <p:nvSpPr>
          <p:cNvPr id="5" name="Rectangle 4">
            <a:extLst>
              <a:ext uri="{FF2B5EF4-FFF2-40B4-BE49-F238E27FC236}">
                <a16:creationId xmlns:a16="http://schemas.microsoft.com/office/drawing/2014/main" id="{228190AC-19FB-F321-DDCE-ADD3A33943F7}"/>
              </a:ext>
            </a:extLst>
          </p:cNvPr>
          <p:cNvSpPr/>
          <p:nvPr/>
        </p:nvSpPr>
        <p:spPr>
          <a:xfrm>
            <a:off x="8449440" y="1981881"/>
            <a:ext cx="2194560" cy="2459736"/>
          </a:xfrm>
          <a:prstGeom prst="rect">
            <a:avLst/>
          </a:prstGeom>
          <a:solidFill>
            <a:srgbClr val="7030A0">
              <a:alpha val="85000"/>
            </a:srgbClr>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create embedding and L1 distance layer.</a:t>
            </a:r>
            <a:endParaRPr lang="en-IN" sz="2400" dirty="0">
              <a:solidFill>
                <a:schemeClr val="tx1"/>
              </a:solidFill>
            </a:endParaRPr>
          </a:p>
        </p:txBody>
      </p:sp>
      <p:sp>
        <p:nvSpPr>
          <p:cNvPr id="6" name="Isosceles Triangle 5">
            <a:extLst>
              <a:ext uri="{FF2B5EF4-FFF2-40B4-BE49-F238E27FC236}">
                <a16:creationId xmlns:a16="http://schemas.microsoft.com/office/drawing/2014/main" id="{8DC0B42C-2C99-BB45-0FAE-8DEA99A721F3}"/>
              </a:ext>
            </a:extLst>
          </p:cNvPr>
          <p:cNvSpPr/>
          <p:nvPr/>
        </p:nvSpPr>
        <p:spPr>
          <a:xfrm rot="5400000">
            <a:off x="3628264"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EBB14480-FD8A-6B53-F84C-289CF7C79581}"/>
              </a:ext>
            </a:extLst>
          </p:cNvPr>
          <p:cNvSpPr/>
          <p:nvPr/>
        </p:nvSpPr>
        <p:spPr>
          <a:xfrm rot="5400000">
            <a:off x="5882824"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D66FB534-8E96-C547-A961-D2C257430F07}"/>
              </a:ext>
            </a:extLst>
          </p:cNvPr>
          <p:cNvSpPr/>
          <p:nvPr/>
        </p:nvSpPr>
        <p:spPr>
          <a:xfrm rot="5400000">
            <a:off x="8225704"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B983CA9-FBFA-F2B7-D310-BD77D3AFBA61}"/>
              </a:ext>
            </a:extLst>
          </p:cNvPr>
          <p:cNvSpPr txBox="1"/>
          <p:nvPr/>
        </p:nvSpPr>
        <p:spPr>
          <a:xfrm>
            <a:off x="252919" y="301557"/>
            <a:ext cx="3083668" cy="400110"/>
          </a:xfrm>
          <a:prstGeom prst="rect">
            <a:avLst/>
          </a:prstGeom>
          <a:noFill/>
        </p:spPr>
        <p:txBody>
          <a:bodyPr wrap="square" rtlCol="0">
            <a:spAutoFit/>
          </a:bodyPr>
          <a:lstStyle/>
          <a:p>
            <a:r>
              <a:rPr lang="en-IN" sz="2000" b="1" i="1" dirty="0"/>
              <a:t>WORKFLOW</a:t>
            </a:r>
          </a:p>
        </p:txBody>
      </p:sp>
      <p:pic>
        <p:nvPicPr>
          <p:cNvPr id="13" name="Picture 12">
            <a:extLst>
              <a:ext uri="{FF2B5EF4-FFF2-40B4-BE49-F238E27FC236}">
                <a16:creationId xmlns:a16="http://schemas.microsoft.com/office/drawing/2014/main" id="{756DE58D-1D66-BF83-85A8-F7107D36D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840" y="1474705"/>
            <a:ext cx="360000" cy="360000"/>
          </a:xfrm>
          <a:prstGeom prst="rect">
            <a:avLst/>
          </a:prstGeom>
        </p:spPr>
      </p:pic>
      <p:pic>
        <p:nvPicPr>
          <p:cNvPr id="15" name="Picture 14">
            <a:extLst>
              <a:ext uri="{FF2B5EF4-FFF2-40B4-BE49-F238E27FC236}">
                <a16:creationId xmlns:a16="http://schemas.microsoft.com/office/drawing/2014/main" id="{2151373D-0C18-B290-CDDA-E70DAB53E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280" y="1474705"/>
            <a:ext cx="360000" cy="360000"/>
          </a:xfrm>
          <a:prstGeom prst="rect">
            <a:avLst/>
          </a:prstGeom>
        </p:spPr>
      </p:pic>
      <p:pic>
        <p:nvPicPr>
          <p:cNvPr id="17" name="Picture 16">
            <a:extLst>
              <a:ext uri="{FF2B5EF4-FFF2-40B4-BE49-F238E27FC236}">
                <a16:creationId xmlns:a16="http://schemas.microsoft.com/office/drawing/2014/main" id="{FD705414-E9EA-4EF0-997A-A13CB29B3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419" y="1474705"/>
            <a:ext cx="360000" cy="360000"/>
          </a:xfrm>
          <a:prstGeom prst="rect">
            <a:avLst/>
          </a:prstGeom>
        </p:spPr>
      </p:pic>
      <p:pic>
        <p:nvPicPr>
          <p:cNvPr id="19" name="Picture 18">
            <a:extLst>
              <a:ext uri="{FF2B5EF4-FFF2-40B4-BE49-F238E27FC236}">
                <a16:creationId xmlns:a16="http://schemas.microsoft.com/office/drawing/2014/main" id="{1856D799-DEAF-B925-D57E-1AB9A9C957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6720" y="1474705"/>
            <a:ext cx="360000" cy="360000"/>
          </a:xfrm>
          <a:prstGeom prst="rect">
            <a:avLst/>
          </a:prstGeom>
        </p:spPr>
      </p:pic>
    </p:spTree>
    <p:extLst>
      <p:ext uri="{BB962C8B-B14F-4D97-AF65-F5344CB8AC3E}">
        <p14:creationId xmlns:p14="http://schemas.microsoft.com/office/powerpoint/2010/main" val="222419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28BC-BA08-779B-4F0F-C78F2D47A40F}"/>
              </a:ext>
            </a:extLst>
          </p:cNvPr>
          <p:cNvSpPr/>
          <p:nvPr/>
        </p:nvSpPr>
        <p:spPr>
          <a:xfrm>
            <a:off x="3852000" y="1942970"/>
            <a:ext cx="2194560" cy="2459736"/>
          </a:xfrm>
          <a:prstGeom prst="rect">
            <a:avLst/>
          </a:prstGeom>
          <a:solidFill>
            <a:srgbClr val="00B0F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 the model.</a:t>
            </a:r>
            <a:endParaRPr lang="en-IN" sz="2400" dirty="0">
              <a:solidFill>
                <a:schemeClr val="tx1"/>
              </a:solidFill>
            </a:endParaRPr>
          </a:p>
        </p:txBody>
      </p:sp>
      <p:sp>
        <p:nvSpPr>
          <p:cNvPr id="4" name="Rectangle 3">
            <a:extLst>
              <a:ext uri="{FF2B5EF4-FFF2-40B4-BE49-F238E27FC236}">
                <a16:creationId xmlns:a16="http://schemas.microsoft.com/office/drawing/2014/main" id="{992256D3-E6A9-DB0B-A212-BE3F7792116C}"/>
              </a:ext>
            </a:extLst>
          </p:cNvPr>
          <p:cNvSpPr/>
          <p:nvPr/>
        </p:nvSpPr>
        <p:spPr>
          <a:xfrm>
            <a:off x="6156000" y="1942970"/>
            <a:ext cx="2194560" cy="2459736"/>
          </a:xfrm>
          <a:prstGeom prst="rect">
            <a:avLst/>
          </a:prstGeom>
          <a:solidFill>
            <a:srgbClr val="00B05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Creating verification function and performing facial recognition in real time.</a:t>
            </a:r>
            <a:endParaRPr lang="en-IN" sz="2400" dirty="0">
              <a:solidFill>
                <a:schemeClr val="tx1"/>
              </a:solidFill>
            </a:endParaRPr>
          </a:p>
        </p:txBody>
      </p:sp>
      <p:sp>
        <p:nvSpPr>
          <p:cNvPr id="5" name="Rectangle 4">
            <a:extLst>
              <a:ext uri="{FF2B5EF4-FFF2-40B4-BE49-F238E27FC236}">
                <a16:creationId xmlns:a16="http://schemas.microsoft.com/office/drawing/2014/main" id="{EB78761D-F00F-F11B-15A0-50DEB57BC385}"/>
              </a:ext>
            </a:extLst>
          </p:cNvPr>
          <p:cNvSpPr/>
          <p:nvPr/>
        </p:nvSpPr>
        <p:spPr>
          <a:xfrm>
            <a:off x="1548000" y="1942970"/>
            <a:ext cx="2194560" cy="2459736"/>
          </a:xfrm>
          <a:prstGeom prst="rect">
            <a:avLst/>
          </a:prstGeom>
          <a:solidFill>
            <a:srgbClr val="0070C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Creating training step and training loop and training the model.</a:t>
            </a:r>
            <a:endParaRPr lang="en-IN" sz="2400" dirty="0">
              <a:solidFill>
                <a:schemeClr val="tx1"/>
              </a:solidFill>
            </a:endParaRPr>
          </a:p>
        </p:txBody>
      </p:sp>
      <p:sp>
        <p:nvSpPr>
          <p:cNvPr id="6" name="Rectangle 5">
            <a:extLst>
              <a:ext uri="{FF2B5EF4-FFF2-40B4-BE49-F238E27FC236}">
                <a16:creationId xmlns:a16="http://schemas.microsoft.com/office/drawing/2014/main" id="{09D2AE58-D3E8-34E1-D0E6-4145F323EC17}"/>
              </a:ext>
            </a:extLst>
          </p:cNvPr>
          <p:cNvSpPr/>
          <p:nvPr/>
        </p:nvSpPr>
        <p:spPr>
          <a:xfrm>
            <a:off x="8460000" y="1942970"/>
            <a:ext cx="2194560" cy="2459736"/>
          </a:xfrm>
          <a:prstGeom prst="rect">
            <a:avLst/>
          </a:prstGeom>
          <a:solidFill>
            <a:srgbClr val="92D050"/>
          </a:solidFill>
          <a:ln>
            <a:noFill/>
          </a:ln>
          <a:effectLst>
            <a:outerShdw blurRad="50800" dist="38100" dir="18900000" algn="bl" rotWithShape="0">
              <a:prstClr val="black">
                <a:alpha val="40000"/>
              </a:prstClr>
            </a:outerShdw>
          </a:effectLst>
          <a:scene3d>
            <a:camera prst="orthographicFront"/>
            <a:lightRig rig="threePt" dir="t"/>
          </a:scene3d>
          <a:sp3d prstMaterial="flat">
            <a:bevelT w="127000" h="190500"/>
            <a:bevelB w="1270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Creating a facial recognition app and integrating with </a:t>
            </a:r>
            <a:r>
              <a:rPr lang="en-US" sz="2400" dirty="0" err="1">
                <a:solidFill>
                  <a:schemeClr val="tx1"/>
                </a:solidFill>
              </a:rPr>
              <a:t>tensorflow</a:t>
            </a:r>
            <a:r>
              <a:rPr lang="en-US" sz="2400" dirty="0">
                <a:solidFill>
                  <a:schemeClr val="tx1"/>
                </a:solidFill>
              </a:rPr>
              <a:t> model.</a:t>
            </a:r>
            <a:endParaRPr lang="en-IN" sz="2400" dirty="0">
              <a:solidFill>
                <a:schemeClr val="tx1"/>
              </a:solidFill>
            </a:endParaRPr>
          </a:p>
        </p:txBody>
      </p:sp>
      <p:sp>
        <p:nvSpPr>
          <p:cNvPr id="7" name="Isosceles Triangle 6">
            <a:extLst>
              <a:ext uri="{FF2B5EF4-FFF2-40B4-BE49-F238E27FC236}">
                <a16:creationId xmlns:a16="http://schemas.microsoft.com/office/drawing/2014/main" id="{FA6D199F-4836-13D7-9B89-BD6EEDD545E1}"/>
              </a:ext>
            </a:extLst>
          </p:cNvPr>
          <p:cNvSpPr/>
          <p:nvPr/>
        </p:nvSpPr>
        <p:spPr>
          <a:xfrm rot="5400000">
            <a:off x="3628264"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47016938-31D0-FF38-9A5E-265B196226EE}"/>
              </a:ext>
            </a:extLst>
          </p:cNvPr>
          <p:cNvSpPr/>
          <p:nvPr/>
        </p:nvSpPr>
        <p:spPr>
          <a:xfrm rot="5400000">
            <a:off x="5877544"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57002865-09AD-7186-E6B3-27EBCC636FEB}"/>
              </a:ext>
            </a:extLst>
          </p:cNvPr>
          <p:cNvSpPr/>
          <p:nvPr/>
        </p:nvSpPr>
        <p:spPr>
          <a:xfrm rot="5400000">
            <a:off x="8181545" y="2140086"/>
            <a:ext cx="447472" cy="437745"/>
          </a:xfrm>
          <a:prstGeom prst="triangle">
            <a:avLst/>
          </a:prstGeom>
          <a:solidFill>
            <a:schemeClr val="bg1"/>
          </a:solidFill>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0714704-6DD9-3667-A0C7-D4CE9213DCB2}"/>
              </a:ext>
            </a:extLst>
          </p:cNvPr>
          <p:cNvSpPr txBox="1"/>
          <p:nvPr/>
        </p:nvSpPr>
        <p:spPr>
          <a:xfrm>
            <a:off x="252919" y="301557"/>
            <a:ext cx="3083668" cy="400110"/>
          </a:xfrm>
          <a:prstGeom prst="rect">
            <a:avLst/>
          </a:prstGeom>
          <a:noFill/>
        </p:spPr>
        <p:txBody>
          <a:bodyPr wrap="square" rtlCol="0">
            <a:spAutoFit/>
          </a:bodyPr>
          <a:lstStyle/>
          <a:p>
            <a:r>
              <a:rPr lang="en-IN" sz="2000" b="1" i="1" dirty="0"/>
              <a:t>WORKFLOW</a:t>
            </a:r>
          </a:p>
        </p:txBody>
      </p:sp>
      <p:pic>
        <p:nvPicPr>
          <p:cNvPr id="16" name="Picture 15">
            <a:extLst>
              <a:ext uri="{FF2B5EF4-FFF2-40B4-BE49-F238E27FC236}">
                <a16:creationId xmlns:a16="http://schemas.microsoft.com/office/drawing/2014/main" id="{CD50AF8C-5E94-CDDC-16F2-6A9CDDCD2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80" y="1445522"/>
            <a:ext cx="360000" cy="360000"/>
          </a:xfrm>
          <a:prstGeom prst="rect">
            <a:avLst/>
          </a:prstGeom>
        </p:spPr>
      </p:pic>
      <p:pic>
        <p:nvPicPr>
          <p:cNvPr id="18" name="Picture 17">
            <a:extLst>
              <a:ext uri="{FF2B5EF4-FFF2-40B4-BE49-F238E27FC236}">
                <a16:creationId xmlns:a16="http://schemas.microsoft.com/office/drawing/2014/main" id="{DC32D5FD-EFF1-0FEA-A208-5ED6F781C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280" y="1445522"/>
            <a:ext cx="360000" cy="360000"/>
          </a:xfrm>
          <a:prstGeom prst="rect">
            <a:avLst/>
          </a:prstGeom>
        </p:spPr>
      </p:pic>
      <p:pic>
        <p:nvPicPr>
          <p:cNvPr id="20" name="Picture 19">
            <a:extLst>
              <a:ext uri="{FF2B5EF4-FFF2-40B4-BE49-F238E27FC236}">
                <a16:creationId xmlns:a16="http://schemas.microsoft.com/office/drawing/2014/main" id="{8231FD3C-DC6D-EF0C-F5B9-E4FB9F642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280" y="1445522"/>
            <a:ext cx="360000" cy="360000"/>
          </a:xfrm>
          <a:prstGeom prst="rect">
            <a:avLst/>
          </a:prstGeom>
        </p:spPr>
      </p:pic>
      <p:pic>
        <p:nvPicPr>
          <p:cNvPr id="22" name="Picture 21">
            <a:extLst>
              <a:ext uri="{FF2B5EF4-FFF2-40B4-BE49-F238E27FC236}">
                <a16:creationId xmlns:a16="http://schemas.microsoft.com/office/drawing/2014/main" id="{9E87280E-85C7-C3A1-0DE4-D8555E8CA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7280" y="1445522"/>
            <a:ext cx="360000" cy="360000"/>
          </a:xfrm>
          <a:prstGeom prst="rect">
            <a:avLst/>
          </a:prstGeom>
        </p:spPr>
      </p:pic>
    </p:spTree>
    <p:extLst>
      <p:ext uri="{BB962C8B-B14F-4D97-AF65-F5344CB8AC3E}">
        <p14:creationId xmlns:p14="http://schemas.microsoft.com/office/powerpoint/2010/main" val="323671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25A985-77F7-3AF6-F2F2-5CB389C44EC3}"/>
              </a:ext>
            </a:extLst>
          </p:cNvPr>
          <p:cNvSpPr txBox="1"/>
          <p:nvPr/>
        </p:nvSpPr>
        <p:spPr>
          <a:xfrm>
            <a:off x="141050" y="189689"/>
            <a:ext cx="5423171" cy="400110"/>
          </a:xfrm>
          <a:prstGeom prst="rect">
            <a:avLst/>
          </a:prstGeom>
          <a:noFill/>
        </p:spPr>
        <p:txBody>
          <a:bodyPr wrap="square" rtlCol="0">
            <a:spAutoFit/>
          </a:bodyPr>
          <a:lstStyle/>
          <a:p>
            <a:r>
              <a:rPr lang="en-IN" sz="2000" b="1" i="1" dirty="0"/>
              <a:t>WORKING OF NEURAL NETWORK</a:t>
            </a:r>
          </a:p>
        </p:txBody>
      </p:sp>
      <p:pic>
        <p:nvPicPr>
          <p:cNvPr id="4" name="Picture 3">
            <a:extLst>
              <a:ext uri="{FF2B5EF4-FFF2-40B4-BE49-F238E27FC236}">
                <a16:creationId xmlns:a16="http://schemas.microsoft.com/office/drawing/2014/main" id="{0CA0491C-5273-A245-AFF2-5B5C51168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94" y="1207649"/>
            <a:ext cx="2712466" cy="2221351"/>
          </a:xfrm>
          <a:prstGeom prst="rect">
            <a:avLst/>
          </a:prstGeom>
        </p:spPr>
      </p:pic>
      <p:pic>
        <p:nvPicPr>
          <p:cNvPr id="5" name="Picture 4">
            <a:extLst>
              <a:ext uri="{FF2B5EF4-FFF2-40B4-BE49-F238E27FC236}">
                <a16:creationId xmlns:a16="http://schemas.microsoft.com/office/drawing/2014/main" id="{0088211C-FA10-405F-1D78-BE1BD8CDF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94" y="3545465"/>
            <a:ext cx="2712466" cy="2221351"/>
          </a:xfrm>
          <a:prstGeom prst="rect">
            <a:avLst/>
          </a:prstGeom>
        </p:spPr>
      </p:pic>
      <p:sp>
        <p:nvSpPr>
          <p:cNvPr id="6" name="TextBox 5">
            <a:extLst>
              <a:ext uri="{FF2B5EF4-FFF2-40B4-BE49-F238E27FC236}">
                <a16:creationId xmlns:a16="http://schemas.microsoft.com/office/drawing/2014/main" id="{83AACA4C-2561-A71D-FF46-E498D8511648}"/>
              </a:ext>
            </a:extLst>
          </p:cNvPr>
          <p:cNvSpPr txBox="1"/>
          <p:nvPr/>
        </p:nvSpPr>
        <p:spPr>
          <a:xfrm>
            <a:off x="1078308" y="3059668"/>
            <a:ext cx="1348837" cy="369332"/>
          </a:xfrm>
          <a:prstGeom prst="rect">
            <a:avLst/>
          </a:prstGeom>
          <a:noFill/>
        </p:spPr>
        <p:txBody>
          <a:bodyPr wrap="square" rtlCol="0">
            <a:spAutoFit/>
          </a:bodyPr>
          <a:lstStyle/>
          <a:p>
            <a:r>
              <a:rPr lang="en-IN" b="1" dirty="0"/>
              <a:t>Input Image</a:t>
            </a:r>
          </a:p>
        </p:txBody>
      </p:sp>
      <p:sp>
        <p:nvSpPr>
          <p:cNvPr id="7" name="TextBox 6">
            <a:extLst>
              <a:ext uri="{FF2B5EF4-FFF2-40B4-BE49-F238E27FC236}">
                <a16:creationId xmlns:a16="http://schemas.microsoft.com/office/drawing/2014/main" id="{9E652ECC-9396-0861-ACC6-6D0DD2E7261D}"/>
              </a:ext>
            </a:extLst>
          </p:cNvPr>
          <p:cNvSpPr txBox="1"/>
          <p:nvPr/>
        </p:nvSpPr>
        <p:spPr>
          <a:xfrm>
            <a:off x="970914" y="5403282"/>
            <a:ext cx="1563624" cy="369332"/>
          </a:xfrm>
          <a:prstGeom prst="rect">
            <a:avLst/>
          </a:prstGeom>
          <a:noFill/>
        </p:spPr>
        <p:txBody>
          <a:bodyPr wrap="square" rtlCol="0">
            <a:spAutoFit/>
          </a:bodyPr>
          <a:lstStyle/>
          <a:p>
            <a:r>
              <a:rPr lang="en-IN" b="1" dirty="0"/>
              <a:t>Positive Image</a:t>
            </a:r>
          </a:p>
        </p:txBody>
      </p:sp>
      <p:sp>
        <p:nvSpPr>
          <p:cNvPr id="8" name="Arrow: Right 7">
            <a:extLst>
              <a:ext uri="{FF2B5EF4-FFF2-40B4-BE49-F238E27FC236}">
                <a16:creationId xmlns:a16="http://schemas.microsoft.com/office/drawing/2014/main" id="{5F2720A2-28CC-F4FC-054A-B4203234B916}"/>
              </a:ext>
            </a:extLst>
          </p:cNvPr>
          <p:cNvSpPr/>
          <p:nvPr/>
        </p:nvSpPr>
        <p:spPr>
          <a:xfrm>
            <a:off x="3224242" y="1978025"/>
            <a:ext cx="1046891" cy="61339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DFBE6EC-7CDA-AF35-DA8B-347635F80BEC}"/>
              </a:ext>
            </a:extLst>
          </p:cNvPr>
          <p:cNvSpPr/>
          <p:nvPr/>
        </p:nvSpPr>
        <p:spPr>
          <a:xfrm>
            <a:off x="3224241" y="4352963"/>
            <a:ext cx="1046891" cy="61339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DF81B26-9ACF-D0EE-5F58-F12B9FF6E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436" y="1547939"/>
            <a:ext cx="1473570" cy="1473570"/>
          </a:xfrm>
          <a:prstGeom prst="rect">
            <a:avLst/>
          </a:prstGeom>
        </p:spPr>
      </p:pic>
      <p:pic>
        <p:nvPicPr>
          <p:cNvPr id="12" name="Picture 11">
            <a:extLst>
              <a:ext uri="{FF2B5EF4-FFF2-40B4-BE49-F238E27FC236}">
                <a16:creationId xmlns:a16="http://schemas.microsoft.com/office/drawing/2014/main" id="{64EF2525-7331-9978-F02E-54AC797FA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200" y="3916575"/>
            <a:ext cx="1473570" cy="1473570"/>
          </a:xfrm>
          <a:prstGeom prst="rect">
            <a:avLst/>
          </a:prstGeom>
        </p:spPr>
      </p:pic>
      <p:sp>
        <p:nvSpPr>
          <p:cNvPr id="13" name="TextBox 12">
            <a:extLst>
              <a:ext uri="{FF2B5EF4-FFF2-40B4-BE49-F238E27FC236}">
                <a16:creationId xmlns:a16="http://schemas.microsoft.com/office/drawing/2014/main" id="{D83E9F3C-1B0A-8475-CF3A-C2D2C70E9A2A}"/>
              </a:ext>
            </a:extLst>
          </p:cNvPr>
          <p:cNvSpPr txBox="1"/>
          <p:nvPr/>
        </p:nvSpPr>
        <p:spPr>
          <a:xfrm>
            <a:off x="4728657" y="3059668"/>
            <a:ext cx="2256817" cy="369332"/>
          </a:xfrm>
          <a:prstGeom prst="rect">
            <a:avLst/>
          </a:prstGeom>
          <a:noFill/>
        </p:spPr>
        <p:txBody>
          <a:bodyPr wrap="square" rtlCol="0">
            <a:spAutoFit/>
          </a:bodyPr>
          <a:lstStyle/>
          <a:p>
            <a:r>
              <a:rPr lang="en-IN" b="1" dirty="0"/>
              <a:t>Encoding Model</a:t>
            </a:r>
          </a:p>
        </p:txBody>
      </p:sp>
      <p:sp>
        <p:nvSpPr>
          <p:cNvPr id="15" name="TextBox 14">
            <a:extLst>
              <a:ext uri="{FF2B5EF4-FFF2-40B4-BE49-F238E27FC236}">
                <a16:creationId xmlns:a16="http://schemas.microsoft.com/office/drawing/2014/main" id="{15A7BB0E-BD26-7BF9-CB65-8AE35857CEF4}"/>
              </a:ext>
            </a:extLst>
          </p:cNvPr>
          <p:cNvSpPr txBox="1"/>
          <p:nvPr/>
        </p:nvSpPr>
        <p:spPr>
          <a:xfrm>
            <a:off x="4714671" y="5390145"/>
            <a:ext cx="2256817" cy="369332"/>
          </a:xfrm>
          <a:prstGeom prst="rect">
            <a:avLst/>
          </a:prstGeom>
          <a:noFill/>
        </p:spPr>
        <p:txBody>
          <a:bodyPr wrap="square" rtlCol="0">
            <a:spAutoFit/>
          </a:bodyPr>
          <a:lstStyle/>
          <a:p>
            <a:r>
              <a:rPr lang="en-IN" b="1" dirty="0"/>
              <a:t>Encoding Model</a:t>
            </a:r>
          </a:p>
        </p:txBody>
      </p:sp>
      <p:pic>
        <p:nvPicPr>
          <p:cNvPr id="18" name="Picture 17">
            <a:extLst>
              <a:ext uri="{FF2B5EF4-FFF2-40B4-BE49-F238E27FC236}">
                <a16:creationId xmlns:a16="http://schemas.microsoft.com/office/drawing/2014/main" id="{9F4A1E63-3766-9461-6B98-B2C8F515A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777" y="2648904"/>
            <a:ext cx="1560189" cy="1560189"/>
          </a:xfrm>
          <a:prstGeom prst="rect">
            <a:avLst/>
          </a:prstGeom>
        </p:spPr>
      </p:pic>
      <p:sp>
        <p:nvSpPr>
          <p:cNvPr id="19" name="Arrow: Right 18">
            <a:extLst>
              <a:ext uri="{FF2B5EF4-FFF2-40B4-BE49-F238E27FC236}">
                <a16:creationId xmlns:a16="http://schemas.microsoft.com/office/drawing/2014/main" id="{723E36F3-ED87-F623-BC3C-BAFC5BB27699}"/>
              </a:ext>
            </a:extLst>
          </p:cNvPr>
          <p:cNvSpPr/>
          <p:nvPr/>
        </p:nvSpPr>
        <p:spPr>
          <a:xfrm rot="1501123">
            <a:off x="6655860" y="2373669"/>
            <a:ext cx="807395" cy="5504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4CD358A5-524F-8AE8-0ACB-AFB813D9C9B8}"/>
              </a:ext>
            </a:extLst>
          </p:cNvPr>
          <p:cNvSpPr/>
          <p:nvPr/>
        </p:nvSpPr>
        <p:spPr>
          <a:xfrm rot="20148593">
            <a:off x="6654671" y="4320698"/>
            <a:ext cx="807395" cy="5504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62F6F17-DF1F-D1A2-C253-7258D86BA865}"/>
              </a:ext>
            </a:extLst>
          </p:cNvPr>
          <p:cNvSpPr txBox="1"/>
          <p:nvPr/>
        </p:nvSpPr>
        <p:spPr>
          <a:xfrm>
            <a:off x="7570023" y="4168297"/>
            <a:ext cx="1780161" cy="369332"/>
          </a:xfrm>
          <a:prstGeom prst="rect">
            <a:avLst/>
          </a:prstGeom>
          <a:noFill/>
        </p:spPr>
        <p:txBody>
          <a:bodyPr wrap="square" rtlCol="0">
            <a:spAutoFit/>
          </a:bodyPr>
          <a:lstStyle/>
          <a:p>
            <a:r>
              <a:rPr lang="en-IN" b="1" dirty="0"/>
              <a:t>Distance Layer</a:t>
            </a:r>
          </a:p>
        </p:txBody>
      </p:sp>
      <p:sp>
        <p:nvSpPr>
          <p:cNvPr id="22" name="TextBox 21">
            <a:extLst>
              <a:ext uri="{FF2B5EF4-FFF2-40B4-BE49-F238E27FC236}">
                <a16:creationId xmlns:a16="http://schemas.microsoft.com/office/drawing/2014/main" id="{33F58962-0862-AF49-CC1D-BC7D63410481}"/>
              </a:ext>
            </a:extLst>
          </p:cNvPr>
          <p:cNvSpPr txBox="1"/>
          <p:nvPr/>
        </p:nvSpPr>
        <p:spPr>
          <a:xfrm>
            <a:off x="10719332" y="3244334"/>
            <a:ext cx="1731524" cy="369332"/>
          </a:xfrm>
          <a:prstGeom prst="rect">
            <a:avLst/>
          </a:prstGeom>
          <a:noFill/>
        </p:spPr>
        <p:txBody>
          <a:bodyPr wrap="square" rtlCol="0">
            <a:spAutoFit/>
          </a:bodyPr>
          <a:lstStyle/>
          <a:p>
            <a:r>
              <a:rPr lang="en-IN" b="1" dirty="0"/>
              <a:t>Very </a:t>
            </a:r>
            <a:r>
              <a:rPr lang="en-IN" b="1" dirty="0" err="1"/>
              <a:t>Simlar</a:t>
            </a:r>
            <a:endParaRPr lang="en-IN" b="1" dirty="0"/>
          </a:p>
        </p:txBody>
      </p:sp>
      <p:pic>
        <p:nvPicPr>
          <p:cNvPr id="24" name="Picture 23">
            <a:extLst>
              <a:ext uri="{FF2B5EF4-FFF2-40B4-BE49-F238E27FC236}">
                <a16:creationId xmlns:a16="http://schemas.microsoft.com/office/drawing/2014/main" id="{5B8B6C74-5214-966C-7E37-14FA856B6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9332" y="3059668"/>
            <a:ext cx="720000" cy="720000"/>
          </a:xfrm>
          <a:prstGeom prst="rect">
            <a:avLst/>
          </a:prstGeom>
        </p:spPr>
      </p:pic>
      <p:sp>
        <p:nvSpPr>
          <p:cNvPr id="25" name="TextBox 24">
            <a:extLst>
              <a:ext uri="{FF2B5EF4-FFF2-40B4-BE49-F238E27FC236}">
                <a16:creationId xmlns:a16="http://schemas.microsoft.com/office/drawing/2014/main" id="{CC11CD54-74E2-6BC7-BEFA-51B0F24A500B}"/>
              </a:ext>
            </a:extLst>
          </p:cNvPr>
          <p:cNvSpPr txBox="1"/>
          <p:nvPr/>
        </p:nvSpPr>
        <p:spPr>
          <a:xfrm>
            <a:off x="9199396" y="2828833"/>
            <a:ext cx="1245140" cy="1200329"/>
          </a:xfrm>
          <a:prstGeom prst="rect">
            <a:avLst/>
          </a:prstGeom>
          <a:noFill/>
        </p:spPr>
        <p:txBody>
          <a:bodyPr wrap="square" rtlCol="0">
            <a:spAutoFit/>
          </a:bodyPr>
          <a:lstStyle/>
          <a:p>
            <a:r>
              <a:rPr lang="en-IN" sz="7200" b="1" i="1" dirty="0"/>
              <a:t>=</a:t>
            </a:r>
          </a:p>
        </p:txBody>
      </p:sp>
      <p:sp>
        <p:nvSpPr>
          <p:cNvPr id="26" name="Callout: Down Arrow 25">
            <a:extLst>
              <a:ext uri="{FF2B5EF4-FFF2-40B4-BE49-F238E27FC236}">
                <a16:creationId xmlns:a16="http://schemas.microsoft.com/office/drawing/2014/main" id="{2BDF8DFA-BE42-5AE9-FAC3-29E3E00FF204}"/>
              </a:ext>
            </a:extLst>
          </p:cNvPr>
          <p:cNvSpPr/>
          <p:nvPr/>
        </p:nvSpPr>
        <p:spPr>
          <a:xfrm>
            <a:off x="6474335" y="457031"/>
            <a:ext cx="3695072" cy="2143066"/>
          </a:xfrm>
          <a:prstGeom prst="downArrowCallout">
            <a:avLst/>
          </a:prstGeom>
          <a:pattFill prst="pct5">
            <a:fgClr>
              <a:schemeClr val="tx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the distance layer calculates the difference between two face embeddings (numerical feature representations) using metrics like Euclidean distance or cosine similarity. A lower distance means higher similarity, helping classify faces accurately.</a:t>
            </a:r>
            <a:endParaRPr lang="en-IN" sz="1400" dirty="0">
              <a:solidFill>
                <a:schemeClr val="tx1"/>
              </a:solidFill>
            </a:endParaRPr>
          </a:p>
        </p:txBody>
      </p:sp>
      <p:sp>
        <p:nvSpPr>
          <p:cNvPr id="27" name="Callout: Up Arrow 26">
            <a:extLst>
              <a:ext uri="{FF2B5EF4-FFF2-40B4-BE49-F238E27FC236}">
                <a16:creationId xmlns:a16="http://schemas.microsoft.com/office/drawing/2014/main" id="{7266A39A-00E7-725A-3403-A9BC21DF0915}"/>
              </a:ext>
            </a:extLst>
          </p:cNvPr>
          <p:cNvSpPr/>
          <p:nvPr/>
        </p:nvSpPr>
        <p:spPr>
          <a:xfrm>
            <a:off x="6985474" y="4660281"/>
            <a:ext cx="2712466" cy="1318422"/>
          </a:xfrm>
          <a:prstGeom prst="upArrowCallout">
            <a:avLst/>
          </a:prstGeom>
          <a:pattFill prst="pct5">
            <a:fgClr>
              <a:schemeClr val="tx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Here both the images are same/similar so it will have lower distance meaning higher similarities.</a:t>
            </a:r>
          </a:p>
        </p:txBody>
      </p:sp>
    </p:spTree>
    <p:extLst>
      <p:ext uri="{BB962C8B-B14F-4D97-AF65-F5344CB8AC3E}">
        <p14:creationId xmlns:p14="http://schemas.microsoft.com/office/powerpoint/2010/main" val="135392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4E3A5-D3DF-20B6-3B4B-F69546FBD840}"/>
              </a:ext>
            </a:extLst>
          </p:cNvPr>
          <p:cNvSpPr txBox="1"/>
          <p:nvPr/>
        </p:nvSpPr>
        <p:spPr>
          <a:xfrm>
            <a:off x="141050" y="189689"/>
            <a:ext cx="5423171" cy="400110"/>
          </a:xfrm>
          <a:prstGeom prst="rect">
            <a:avLst/>
          </a:prstGeom>
          <a:noFill/>
        </p:spPr>
        <p:txBody>
          <a:bodyPr wrap="square" rtlCol="0">
            <a:spAutoFit/>
          </a:bodyPr>
          <a:lstStyle/>
          <a:p>
            <a:r>
              <a:rPr lang="en-IN" sz="2000" b="1" i="1" dirty="0"/>
              <a:t>WORKING OF NEURAL NETWORK</a:t>
            </a:r>
          </a:p>
        </p:txBody>
      </p:sp>
      <p:pic>
        <p:nvPicPr>
          <p:cNvPr id="6" name="Picture 5">
            <a:extLst>
              <a:ext uri="{FF2B5EF4-FFF2-40B4-BE49-F238E27FC236}">
                <a16:creationId xmlns:a16="http://schemas.microsoft.com/office/drawing/2014/main" id="{8805C4DE-BC7D-EEC6-1F6E-3032B3DD0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94" y="1207649"/>
            <a:ext cx="2712466" cy="2221351"/>
          </a:xfrm>
          <a:prstGeom prst="rect">
            <a:avLst/>
          </a:prstGeom>
        </p:spPr>
      </p:pic>
      <p:sp>
        <p:nvSpPr>
          <p:cNvPr id="7" name="TextBox 6">
            <a:extLst>
              <a:ext uri="{FF2B5EF4-FFF2-40B4-BE49-F238E27FC236}">
                <a16:creationId xmlns:a16="http://schemas.microsoft.com/office/drawing/2014/main" id="{53A3E710-0458-308F-1A34-17A364E78E83}"/>
              </a:ext>
            </a:extLst>
          </p:cNvPr>
          <p:cNvSpPr txBox="1"/>
          <p:nvPr/>
        </p:nvSpPr>
        <p:spPr>
          <a:xfrm>
            <a:off x="1078308" y="3059668"/>
            <a:ext cx="1348837" cy="369332"/>
          </a:xfrm>
          <a:prstGeom prst="rect">
            <a:avLst/>
          </a:prstGeom>
          <a:noFill/>
        </p:spPr>
        <p:txBody>
          <a:bodyPr wrap="square" rtlCol="0">
            <a:spAutoFit/>
          </a:bodyPr>
          <a:lstStyle/>
          <a:p>
            <a:r>
              <a:rPr lang="en-IN" b="1" dirty="0"/>
              <a:t>Input Image</a:t>
            </a:r>
          </a:p>
        </p:txBody>
      </p:sp>
      <p:pic>
        <p:nvPicPr>
          <p:cNvPr id="9" name="Picture 8">
            <a:extLst>
              <a:ext uri="{FF2B5EF4-FFF2-40B4-BE49-F238E27FC236}">
                <a16:creationId xmlns:a16="http://schemas.microsoft.com/office/drawing/2014/main" id="{E5534E59-2B8C-37A7-3676-4D5A74D8F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78" y="3429000"/>
            <a:ext cx="2953695" cy="2521248"/>
          </a:xfrm>
          <a:prstGeom prst="rect">
            <a:avLst/>
          </a:prstGeom>
        </p:spPr>
      </p:pic>
      <p:sp>
        <p:nvSpPr>
          <p:cNvPr id="10" name="TextBox 9">
            <a:extLst>
              <a:ext uri="{FF2B5EF4-FFF2-40B4-BE49-F238E27FC236}">
                <a16:creationId xmlns:a16="http://schemas.microsoft.com/office/drawing/2014/main" id="{D2370BC3-720B-D0A2-70C3-EF08BBC60A7A}"/>
              </a:ext>
            </a:extLst>
          </p:cNvPr>
          <p:cNvSpPr txBox="1"/>
          <p:nvPr/>
        </p:nvSpPr>
        <p:spPr>
          <a:xfrm>
            <a:off x="970913" y="5403282"/>
            <a:ext cx="1694465" cy="369332"/>
          </a:xfrm>
          <a:prstGeom prst="rect">
            <a:avLst/>
          </a:prstGeom>
          <a:noFill/>
        </p:spPr>
        <p:txBody>
          <a:bodyPr wrap="square" rtlCol="0">
            <a:spAutoFit/>
          </a:bodyPr>
          <a:lstStyle/>
          <a:p>
            <a:r>
              <a:rPr lang="en-IN" b="1" dirty="0"/>
              <a:t>Negative Image</a:t>
            </a:r>
          </a:p>
        </p:txBody>
      </p:sp>
      <p:sp>
        <p:nvSpPr>
          <p:cNvPr id="11" name="Arrow: Right 10">
            <a:extLst>
              <a:ext uri="{FF2B5EF4-FFF2-40B4-BE49-F238E27FC236}">
                <a16:creationId xmlns:a16="http://schemas.microsoft.com/office/drawing/2014/main" id="{6AF3530C-64F1-007F-7CB8-1F1BA32D51CA}"/>
              </a:ext>
            </a:extLst>
          </p:cNvPr>
          <p:cNvSpPr/>
          <p:nvPr/>
        </p:nvSpPr>
        <p:spPr>
          <a:xfrm>
            <a:off x="3224242" y="1978025"/>
            <a:ext cx="1046891" cy="61339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85B8452-32C6-C0E5-2236-17A623852AE1}"/>
              </a:ext>
            </a:extLst>
          </p:cNvPr>
          <p:cNvSpPr/>
          <p:nvPr/>
        </p:nvSpPr>
        <p:spPr>
          <a:xfrm>
            <a:off x="3224241" y="4352963"/>
            <a:ext cx="1046891" cy="61339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213BEB88-C378-2A47-7E56-83F4836D5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436" y="1547939"/>
            <a:ext cx="1473570" cy="1473570"/>
          </a:xfrm>
          <a:prstGeom prst="rect">
            <a:avLst/>
          </a:prstGeom>
        </p:spPr>
      </p:pic>
      <p:sp>
        <p:nvSpPr>
          <p:cNvPr id="19" name="TextBox 18">
            <a:extLst>
              <a:ext uri="{FF2B5EF4-FFF2-40B4-BE49-F238E27FC236}">
                <a16:creationId xmlns:a16="http://schemas.microsoft.com/office/drawing/2014/main" id="{E34CC373-6253-F7E7-0A05-3CB5E2B5004E}"/>
              </a:ext>
            </a:extLst>
          </p:cNvPr>
          <p:cNvSpPr txBox="1"/>
          <p:nvPr/>
        </p:nvSpPr>
        <p:spPr>
          <a:xfrm>
            <a:off x="4728657" y="3059668"/>
            <a:ext cx="2256817" cy="369332"/>
          </a:xfrm>
          <a:prstGeom prst="rect">
            <a:avLst/>
          </a:prstGeom>
          <a:noFill/>
        </p:spPr>
        <p:txBody>
          <a:bodyPr wrap="square" rtlCol="0">
            <a:spAutoFit/>
          </a:bodyPr>
          <a:lstStyle/>
          <a:p>
            <a:r>
              <a:rPr lang="en-IN" b="1" dirty="0"/>
              <a:t>Encoding Model</a:t>
            </a:r>
          </a:p>
        </p:txBody>
      </p:sp>
      <p:pic>
        <p:nvPicPr>
          <p:cNvPr id="20" name="Picture 19">
            <a:extLst>
              <a:ext uri="{FF2B5EF4-FFF2-40B4-BE49-F238E27FC236}">
                <a16:creationId xmlns:a16="http://schemas.microsoft.com/office/drawing/2014/main" id="{5BC76EEA-7A0D-8C3D-DD09-2E55F2BED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200" y="3916575"/>
            <a:ext cx="1473570" cy="1473570"/>
          </a:xfrm>
          <a:prstGeom prst="rect">
            <a:avLst/>
          </a:prstGeom>
        </p:spPr>
      </p:pic>
      <p:sp>
        <p:nvSpPr>
          <p:cNvPr id="22" name="TextBox 21">
            <a:extLst>
              <a:ext uri="{FF2B5EF4-FFF2-40B4-BE49-F238E27FC236}">
                <a16:creationId xmlns:a16="http://schemas.microsoft.com/office/drawing/2014/main" id="{5286B6E7-04CC-541B-FADC-4BC0CB3DB823}"/>
              </a:ext>
            </a:extLst>
          </p:cNvPr>
          <p:cNvSpPr txBox="1"/>
          <p:nvPr/>
        </p:nvSpPr>
        <p:spPr>
          <a:xfrm>
            <a:off x="4714671" y="5390145"/>
            <a:ext cx="2256817" cy="369332"/>
          </a:xfrm>
          <a:prstGeom prst="rect">
            <a:avLst/>
          </a:prstGeom>
          <a:noFill/>
        </p:spPr>
        <p:txBody>
          <a:bodyPr wrap="square" rtlCol="0">
            <a:spAutoFit/>
          </a:bodyPr>
          <a:lstStyle/>
          <a:p>
            <a:r>
              <a:rPr lang="en-IN" b="1" dirty="0"/>
              <a:t>Encoding Model</a:t>
            </a:r>
          </a:p>
        </p:txBody>
      </p:sp>
      <p:sp>
        <p:nvSpPr>
          <p:cNvPr id="23" name="Arrow: Right 22">
            <a:extLst>
              <a:ext uri="{FF2B5EF4-FFF2-40B4-BE49-F238E27FC236}">
                <a16:creationId xmlns:a16="http://schemas.microsoft.com/office/drawing/2014/main" id="{E9641B4E-B7CD-B792-4A37-971A7F66114C}"/>
              </a:ext>
            </a:extLst>
          </p:cNvPr>
          <p:cNvSpPr/>
          <p:nvPr/>
        </p:nvSpPr>
        <p:spPr>
          <a:xfrm rot="1501123">
            <a:off x="6655860" y="2373669"/>
            <a:ext cx="807395" cy="5504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40B106BD-10A3-DC91-94E5-BDD90E1E2368}"/>
              </a:ext>
            </a:extLst>
          </p:cNvPr>
          <p:cNvSpPr/>
          <p:nvPr/>
        </p:nvSpPr>
        <p:spPr>
          <a:xfrm rot="20148593">
            <a:off x="6654671" y="4320698"/>
            <a:ext cx="807395" cy="5504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58E56AC5-D649-D64B-A0DB-DD230DF40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1777" y="2648904"/>
            <a:ext cx="1560189" cy="1560189"/>
          </a:xfrm>
          <a:prstGeom prst="rect">
            <a:avLst/>
          </a:prstGeom>
        </p:spPr>
      </p:pic>
      <p:sp>
        <p:nvSpPr>
          <p:cNvPr id="26" name="TextBox 25">
            <a:extLst>
              <a:ext uri="{FF2B5EF4-FFF2-40B4-BE49-F238E27FC236}">
                <a16:creationId xmlns:a16="http://schemas.microsoft.com/office/drawing/2014/main" id="{5B026408-1351-596D-E78A-BE95084888B3}"/>
              </a:ext>
            </a:extLst>
          </p:cNvPr>
          <p:cNvSpPr txBox="1"/>
          <p:nvPr/>
        </p:nvSpPr>
        <p:spPr>
          <a:xfrm>
            <a:off x="7570023" y="4168297"/>
            <a:ext cx="1780161" cy="369332"/>
          </a:xfrm>
          <a:prstGeom prst="rect">
            <a:avLst/>
          </a:prstGeom>
          <a:noFill/>
        </p:spPr>
        <p:txBody>
          <a:bodyPr wrap="square" rtlCol="0">
            <a:spAutoFit/>
          </a:bodyPr>
          <a:lstStyle/>
          <a:p>
            <a:r>
              <a:rPr lang="en-IN" b="1" dirty="0"/>
              <a:t>Distance Layer</a:t>
            </a:r>
          </a:p>
        </p:txBody>
      </p:sp>
      <p:sp>
        <p:nvSpPr>
          <p:cNvPr id="27" name="TextBox 26">
            <a:extLst>
              <a:ext uri="{FF2B5EF4-FFF2-40B4-BE49-F238E27FC236}">
                <a16:creationId xmlns:a16="http://schemas.microsoft.com/office/drawing/2014/main" id="{91646F29-41D7-BCEA-064E-40D32D71072C}"/>
              </a:ext>
            </a:extLst>
          </p:cNvPr>
          <p:cNvSpPr txBox="1"/>
          <p:nvPr/>
        </p:nvSpPr>
        <p:spPr>
          <a:xfrm>
            <a:off x="9199396" y="2828833"/>
            <a:ext cx="1245140" cy="1200329"/>
          </a:xfrm>
          <a:prstGeom prst="rect">
            <a:avLst/>
          </a:prstGeom>
          <a:noFill/>
        </p:spPr>
        <p:txBody>
          <a:bodyPr wrap="square" rtlCol="0">
            <a:spAutoFit/>
          </a:bodyPr>
          <a:lstStyle/>
          <a:p>
            <a:r>
              <a:rPr lang="en-IN" sz="7200" b="1" i="1" dirty="0"/>
              <a:t>=</a:t>
            </a:r>
          </a:p>
        </p:txBody>
      </p:sp>
      <p:pic>
        <p:nvPicPr>
          <p:cNvPr id="29" name="Picture 28">
            <a:extLst>
              <a:ext uri="{FF2B5EF4-FFF2-40B4-BE49-F238E27FC236}">
                <a16:creationId xmlns:a16="http://schemas.microsoft.com/office/drawing/2014/main" id="{C57A6320-550F-4FF2-7E02-1864D7F5A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9973" y="3069045"/>
            <a:ext cx="720000" cy="720000"/>
          </a:xfrm>
          <a:prstGeom prst="rect">
            <a:avLst/>
          </a:prstGeom>
        </p:spPr>
      </p:pic>
      <p:sp>
        <p:nvSpPr>
          <p:cNvPr id="30" name="TextBox 29">
            <a:extLst>
              <a:ext uri="{FF2B5EF4-FFF2-40B4-BE49-F238E27FC236}">
                <a16:creationId xmlns:a16="http://schemas.microsoft.com/office/drawing/2014/main" id="{C8480EB7-F99B-CB2C-DFA1-88F4B79C9FD1}"/>
              </a:ext>
            </a:extLst>
          </p:cNvPr>
          <p:cNvSpPr txBox="1"/>
          <p:nvPr/>
        </p:nvSpPr>
        <p:spPr>
          <a:xfrm>
            <a:off x="10719332" y="3244334"/>
            <a:ext cx="1731524" cy="369332"/>
          </a:xfrm>
          <a:prstGeom prst="rect">
            <a:avLst/>
          </a:prstGeom>
          <a:noFill/>
        </p:spPr>
        <p:txBody>
          <a:bodyPr wrap="square" rtlCol="0">
            <a:spAutoFit/>
          </a:bodyPr>
          <a:lstStyle/>
          <a:p>
            <a:r>
              <a:rPr lang="en-IN" b="1" dirty="0"/>
              <a:t>Not </a:t>
            </a:r>
            <a:r>
              <a:rPr lang="en-IN" b="1" dirty="0" err="1"/>
              <a:t>Simlar</a:t>
            </a:r>
            <a:endParaRPr lang="en-IN" b="1" dirty="0"/>
          </a:p>
        </p:txBody>
      </p:sp>
      <p:sp>
        <p:nvSpPr>
          <p:cNvPr id="33" name="Callout: Up Arrow 32">
            <a:extLst>
              <a:ext uri="{FF2B5EF4-FFF2-40B4-BE49-F238E27FC236}">
                <a16:creationId xmlns:a16="http://schemas.microsoft.com/office/drawing/2014/main" id="{C8F501B3-7D3E-F4A7-0DD7-C21480E8D125}"/>
              </a:ext>
            </a:extLst>
          </p:cNvPr>
          <p:cNvSpPr/>
          <p:nvPr/>
        </p:nvSpPr>
        <p:spPr>
          <a:xfrm>
            <a:off x="6985474" y="4660281"/>
            <a:ext cx="2712466" cy="1318422"/>
          </a:xfrm>
          <a:prstGeom prst="upArrowCallout">
            <a:avLst/>
          </a:prstGeom>
          <a:pattFill prst="pct5">
            <a:fgClr>
              <a:schemeClr val="tx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Here both the images are different so it will have higher distance meaning lower similarities.</a:t>
            </a:r>
          </a:p>
        </p:txBody>
      </p:sp>
    </p:spTree>
    <p:extLst>
      <p:ext uri="{BB962C8B-B14F-4D97-AF65-F5344CB8AC3E}">
        <p14:creationId xmlns:p14="http://schemas.microsoft.com/office/powerpoint/2010/main" val="5540674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446</TotalTime>
  <Words>681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PowerPoint Presentation</vt:lpstr>
      <vt:lpstr>      DEEP FACIAL RECOGNITION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Prateek Singh</dc:creator>
  <cp:lastModifiedBy>Prateek Singh</cp:lastModifiedBy>
  <cp:revision>28</cp:revision>
  <dcterms:created xsi:type="dcterms:W3CDTF">2025-03-01T17:50:34Z</dcterms:created>
  <dcterms:modified xsi:type="dcterms:W3CDTF">2025-03-03T06:04:15Z</dcterms:modified>
</cp:coreProperties>
</file>