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7"/>
    <a:srgbClr val="A5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4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sh\Desktop\study\.old\navi%20delhi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Exponential</a:t>
            </a:r>
            <a:r>
              <a:rPr lang="en-US" b="1" baseline="0"/>
              <a:t> Smoothing </a:t>
            </a:r>
            <a:r>
              <a:rPr lang="el-GR" b="1" baseline="0"/>
              <a:t>α</a:t>
            </a:r>
            <a:r>
              <a:rPr lang="en-US" b="1" baseline="0"/>
              <a:t> = 0.9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'Exponential smoothing'!$B$1</c:f>
              <c:strCache>
                <c:ptCount val="1"/>
                <c:pt idx="0">
                  <c:v>AQI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'Exponential smoothing'!$B$2:$B$101</c:f>
              <c:numCache>
                <c:formatCode>General</c:formatCode>
                <c:ptCount val="100"/>
                <c:pt idx="0">
                  <c:v>231</c:v>
                </c:pt>
                <c:pt idx="1">
                  <c:v>201</c:v>
                </c:pt>
                <c:pt idx="2">
                  <c:v>237</c:v>
                </c:pt>
                <c:pt idx="3">
                  <c:v>295</c:v>
                </c:pt>
                <c:pt idx="4">
                  <c:v>185</c:v>
                </c:pt>
                <c:pt idx="5">
                  <c:v>160</c:v>
                </c:pt>
                <c:pt idx="6">
                  <c:v>184</c:v>
                </c:pt>
                <c:pt idx="7">
                  <c:v>216</c:v>
                </c:pt>
                <c:pt idx="8">
                  <c:v>239</c:v>
                </c:pt>
                <c:pt idx="9">
                  <c:v>336</c:v>
                </c:pt>
                <c:pt idx="10">
                  <c:v>342</c:v>
                </c:pt>
                <c:pt idx="11">
                  <c:v>254</c:v>
                </c:pt>
                <c:pt idx="12">
                  <c:v>414</c:v>
                </c:pt>
                <c:pt idx="13">
                  <c:v>372</c:v>
                </c:pt>
                <c:pt idx="14">
                  <c:v>413</c:v>
                </c:pt>
                <c:pt idx="15">
                  <c:v>393</c:v>
                </c:pt>
                <c:pt idx="16">
                  <c:v>289</c:v>
                </c:pt>
                <c:pt idx="17">
                  <c:v>274</c:v>
                </c:pt>
                <c:pt idx="18">
                  <c:v>383</c:v>
                </c:pt>
                <c:pt idx="19">
                  <c:v>331</c:v>
                </c:pt>
                <c:pt idx="20">
                  <c:v>265</c:v>
                </c:pt>
                <c:pt idx="21">
                  <c:v>212</c:v>
                </c:pt>
                <c:pt idx="22">
                  <c:v>272</c:v>
                </c:pt>
                <c:pt idx="23">
                  <c:v>264</c:v>
                </c:pt>
                <c:pt idx="24">
                  <c:v>174</c:v>
                </c:pt>
                <c:pt idx="25">
                  <c:v>152</c:v>
                </c:pt>
                <c:pt idx="26">
                  <c:v>116</c:v>
                </c:pt>
                <c:pt idx="27">
                  <c:v>91</c:v>
                </c:pt>
                <c:pt idx="28">
                  <c:v>110</c:v>
                </c:pt>
                <c:pt idx="29">
                  <c:v>63</c:v>
                </c:pt>
                <c:pt idx="30">
                  <c:v>108</c:v>
                </c:pt>
                <c:pt idx="31">
                  <c:v>136</c:v>
                </c:pt>
                <c:pt idx="32">
                  <c:v>271</c:v>
                </c:pt>
                <c:pt idx="33">
                  <c:v>267</c:v>
                </c:pt>
                <c:pt idx="34">
                  <c:v>298</c:v>
                </c:pt>
                <c:pt idx="35">
                  <c:v>276</c:v>
                </c:pt>
                <c:pt idx="36">
                  <c:v>253</c:v>
                </c:pt>
                <c:pt idx="37">
                  <c:v>259</c:v>
                </c:pt>
                <c:pt idx="38">
                  <c:v>261</c:v>
                </c:pt>
                <c:pt idx="39">
                  <c:v>280</c:v>
                </c:pt>
                <c:pt idx="40">
                  <c:v>260</c:v>
                </c:pt>
                <c:pt idx="41">
                  <c:v>259</c:v>
                </c:pt>
                <c:pt idx="42">
                  <c:v>263</c:v>
                </c:pt>
                <c:pt idx="43">
                  <c:v>238</c:v>
                </c:pt>
                <c:pt idx="44">
                  <c:v>176</c:v>
                </c:pt>
                <c:pt idx="45">
                  <c:v>168</c:v>
                </c:pt>
                <c:pt idx="46">
                  <c:v>181</c:v>
                </c:pt>
                <c:pt idx="47">
                  <c:v>199</c:v>
                </c:pt>
                <c:pt idx="48">
                  <c:v>213</c:v>
                </c:pt>
                <c:pt idx="49">
                  <c:v>199</c:v>
                </c:pt>
                <c:pt idx="50">
                  <c:v>218</c:v>
                </c:pt>
                <c:pt idx="51">
                  <c:v>208</c:v>
                </c:pt>
                <c:pt idx="52">
                  <c:v>181</c:v>
                </c:pt>
                <c:pt idx="53">
                  <c:v>293</c:v>
                </c:pt>
                <c:pt idx="54">
                  <c:v>244</c:v>
                </c:pt>
                <c:pt idx="55">
                  <c:v>226</c:v>
                </c:pt>
                <c:pt idx="56">
                  <c:v>156</c:v>
                </c:pt>
                <c:pt idx="57">
                  <c:v>129</c:v>
                </c:pt>
                <c:pt idx="58">
                  <c:v>61</c:v>
                </c:pt>
                <c:pt idx="59">
                  <c:v>102</c:v>
                </c:pt>
                <c:pt idx="60">
                  <c:v>78</c:v>
                </c:pt>
                <c:pt idx="61">
                  <c:v>147</c:v>
                </c:pt>
                <c:pt idx="62">
                  <c:v>149</c:v>
                </c:pt>
                <c:pt idx="63">
                  <c:v>224</c:v>
                </c:pt>
                <c:pt idx="64">
                  <c:v>247</c:v>
                </c:pt>
                <c:pt idx="65">
                  <c:v>197</c:v>
                </c:pt>
                <c:pt idx="66">
                  <c:v>185</c:v>
                </c:pt>
                <c:pt idx="67">
                  <c:v>221</c:v>
                </c:pt>
                <c:pt idx="68">
                  <c:v>224</c:v>
                </c:pt>
                <c:pt idx="69">
                  <c:v>206</c:v>
                </c:pt>
                <c:pt idx="70">
                  <c:v>225</c:v>
                </c:pt>
                <c:pt idx="71">
                  <c:v>228</c:v>
                </c:pt>
                <c:pt idx="72">
                  <c:v>200</c:v>
                </c:pt>
                <c:pt idx="73">
                  <c:v>179</c:v>
                </c:pt>
                <c:pt idx="74">
                  <c:v>160</c:v>
                </c:pt>
                <c:pt idx="75">
                  <c:v>175</c:v>
                </c:pt>
                <c:pt idx="76">
                  <c:v>226</c:v>
                </c:pt>
                <c:pt idx="77">
                  <c:v>210</c:v>
                </c:pt>
                <c:pt idx="78">
                  <c:v>176</c:v>
                </c:pt>
                <c:pt idx="79">
                  <c:v>158</c:v>
                </c:pt>
                <c:pt idx="80">
                  <c:v>160</c:v>
                </c:pt>
                <c:pt idx="81">
                  <c:v>173</c:v>
                </c:pt>
                <c:pt idx="82">
                  <c:v>212</c:v>
                </c:pt>
                <c:pt idx="83">
                  <c:v>131</c:v>
                </c:pt>
                <c:pt idx="84">
                  <c:v>105</c:v>
                </c:pt>
                <c:pt idx="85">
                  <c:v>176</c:v>
                </c:pt>
                <c:pt idx="86">
                  <c:v>108</c:v>
                </c:pt>
                <c:pt idx="87">
                  <c:v>105</c:v>
                </c:pt>
                <c:pt idx="88">
                  <c:v>75</c:v>
                </c:pt>
                <c:pt idx="89">
                  <c:v>150</c:v>
                </c:pt>
                <c:pt idx="90">
                  <c:v>143</c:v>
                </c:pt>
                <c:pt idx="91">
                  <c:v>257</c:v>
                </c:pt>
                <c:pt idx="92">
                  <c:v>279</c:v>
                </c:pt>
                <c:pt idx="93">
                  <c:v>186</c:v>
                </c:pt>
                <c:pt idx="94">
                  <c:v>169</c:v>
                </c:pt>
                <c:pt idx="95">
                  <c:v>91</c:v>
                </c:pt>
                <c:pt idx="96">
                  <c:v>80</c:v>
                </c:pt>
                <c:pt idx="97">
                  <c:v>134</c:v>
                </c:pt>
                <c:pt idx="98">
                  <c:v>139</c:v>
                </c:pt>
                <c:pt idx="99">
                  <c:v>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86-49DD-B8B6-2AB3EAE22132}"/>
            </c:ext>
          </c:extLst>
        </c:ser>
        <c:ser>
          <c:idx val="7"/>
          <c:order val="7"/>
          <c:tx>
            <c:strRef>
              <c:f>'Exponential smoothing'!$I$1</c:f>
              <c:strCache>
                <c:ptCount val="1"/>
                <c:pt idx="0">
                  <c:v>ES a = 0.8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'Exponential smoothing'!$I$2:$I$101</c:f>
              <c:numCache>
                <c:formatCode>General</c:formatCode>
                <c:ptCount val="100"/>
                <c:pt idx="1">
                  <c:v>231</c:v>
                </c:pt>
                <c:pt idx="2">
                  <c:v>204</c:v>
                </c:pt>
                <c:pt idx="3">
                  <c:v>234</c:v>
                </c:pt>
                <c:pt idx="4">
                  <c:v>289</c:v>
                </c:pt>
                <c:pt idx="5">
                  <c:v>195</c:v>
                </c:pt>
                <c:pt idx="6">
                  <c:v>164</c:v>
                </c:pt>
                <c:pt idx="7">
                  <c:v>182</c:v>
                </c:pt>
                <c:pt idx="8">
                  <c:v>213</c:v>
                </c:pt>
                <c:pt idx="9">
                  <c:v>236</c:v>
                </c:pt>
                <c:pt idx="10">
                  <c:v>326</c:v>
                </c:pt>
                <c:pt idx="11">
                  <c:v>340</c:v>
                </c:pt>
                <c:pt idx="12">
                  <c:v>263</c:v>
                </c:pt>
                <c:pt idx="13">
                  <c:v>399</c:v>
                </c:pt>
                <c:pt idx="14">
                  <c:v>375</c:v>
                </c:pt>
                <c:pt idx="15">
                  <c:v>409</c:v>
                </c:pt>
                <c:pt idx="16">
                  <c:v>395</c:v>
                </c:pt>
                <c:pt idx="17">
                  <c:v>300</c:v>
                </c:pt>
                <c:pt idx="18">
                  <c:v>277</c:v>
                </c:pt>
                <c:pt idx="19">
                  <c:v>372</c:v>
                </c:pt>
                <c:pt idx="20">
                  <c:v>335</c:v>
                </c:pt>
                <c:pt idx="21">
                  <c:v>272</c:v>
                </c:pt>
                <c:pt idx="22">
                  <c:v>218</c:v>
                </c:pt>
                <c:pt idx="23">
                  <c:v>267</c:v>
                </c:pt>
                <c:pt idx="24">
                  <c:v>264</c:v>
                </c:pt>
                <c:pt idx="25">
                  <c:v>183</c:v>
                </c:pt>
                <c:pt idx="26">
                  <c:v>155</c:v>
                </c:pt>
                <c:pt idx="27">
                  <c:v>120</c:v>
                </c:pt>
                <c:pt idx="28">
                  <c:v>94</c:v>
                </c:pt>
                <c:pt idx="29">
                  <c:v>108</c:v>
                </c:pt>
                <c:pt idx="30">
                  <c:v>68</c:v>
                </c:pt>
                <c:pt idx="31">
                  <c:v>104</c:v>
                </c:pt>
                <c:pt idx="32">
                  <c:v>133</c:v>
                </c:pt>
                <c:pt idx="33">
                  <c:v>257</c:v>
                </c:pt>
                <c:pt idx="34">
                  <c:v>266</c:v>
                </c:pt>
                <c:pt idx="35">
                  <c:v>295</c:v>
                </c:pt>
                <c:pt idx="36">
                  <c:v>278</c:v>
                </c:pt>
                <c:pt idx="37">
                  <c:v>256</c:v>
                </c:pt>
                <c:pt idx="38">
                  <c:v>259</c:v>
                </c:pt>
                <c:pt idx="39">
                  <c:v>261</c:v>
                </c:pt>
                <c:pt idx="40">
                  <c:v>278</c:v>
                </c:pt>
                <c:pt idx="41">
                  <c:v>262</c:v>
                </c:pt>
                <c:pt idx="42">
                  <c:v>259</c:v>
                </c:pt>
                <c:pt idx="43">
                  <c:v>263</c:v>
                </c:pt>
                <c:pt idx="44">
                  <c:v>241</c:v>
                </c:pt>
                <c:pt idx="45">
                  <c:v>183</c:v>
                </c:pt>
                <c:pt idx="46">
                  <c:v>170</c:v>
                </c:pt>
                <c:pt idx="47">
                  <c:v>180</c:v>
                </c:pt>
                <c:pt idx="48">
                  <c:v>197</c:v>
                </c:pt>
                <c:pt idx="49">
                  <c:v>211</c:v>
                </c:pt>
                <c:pt idx="50">
                  <c:v>200</c:v>
                </c:pt>
                <c:pt idx="51">
                  <c:v>216</c:v>
                </c:pt>
                <c:pt idx="52">
                  <c:v>209</c:v>
                </c:pt>
                <c:pt idx="53">
                  <c:v>184</c:v>
                </c:pt>
                <c:pt idx="54">
                  <c:v>282</c:v>
                </c:pt>
                <c:pt idx="55">
                  <c:v>248</c:v>
                </c:pt>
                <c:pt idx="56">
                  <c:v>228</c:v>
                </c:pt>
                <c:pt idx="57">
                  <c:v>163</c:v>
                </c:pt>
                <c:pt idx="58">
                  <c:v>132</c:v>
                </c:pt>
                <c:pt idx="59">
                  <c:v>68</c:v>
                </c:pt>
                <c:pt idx="60">
                  <c:v>99</c:v>
                </c:pt>
                <c:pt idx="61">
                  <c:v>80</c:v>
                </c:pt>
                <c:pt idx="62">
                  <c:v>140</c:v>
                </c:pt>
                <c:pt idx="63">
                  <c:v>148</c:v>
                </c:pt>
                <c:pt idx="64">
                  <c:v>216</c:v>
                </c:pt>
                <c:pt idx="65">
                  <c:v>244</c:v>
                </c:pt>
                <c:pt idx="66">
                  <c:v>202</c:v>
                </c:pt>
                <c:pt idx="67">
                  <c:v>187</c:v>
                </c:pt>
                <c:pt idx="68">
                  <c:v>218</c:v>
                </c:pt>
                <c:pt idx="69">
                  <c:v>223</c:v>
                </c:pt>
                <c:pt idx="70">
                  <c:v>208</c:v>
                </c:pt>
                <c:pt idx="71">
                  <c:v>223</c:v>
                </c:pt>
                <c:pt idx="72">
                  <c:v>228</c:v>
                </c:pt>
                <c:pt idx="73">
                  <c:v>203</c:v>
                </c:pt>
                <c:pt idx="74">
                  <c:v>181</c:v>
                </c:pt>
                <c:pt idx="75">
                  <c:v>162</c:v>
                </c:pt>
                <c:pt idx="76">
                  <c:v>174</c:v>
                </c:pt>
                <c:pt idx="77">
                  <c:v>221</c:v>
                </c:pt>
                <c:pt idx="78">
                  <c:v>211</c:v>
                </c:pt>
                <c:pt idx="79">
                  <c:v>180</c:v>
                </c:pt>
                <c:pt idx="80">
                  <c:v>160</c:v>
                </c:pt>
                <c:pt idx="81">
                  <c:v>160</c:v>
                </c:pt>
                <c:pt idx="82">
                  <c:v>172</c:v>
                </c:pt>
                <c:pt idx="83">
                  <c:v>208</c:v>
                </c:pt>
                <c:pt idx="84">
                  <c:v>139</c:v>
                </c:pt>
                <c:pt idx="85">
                  <c:v>108</c:v>
                </c:pt>
                <c:pt idx="86">
                  <c:v>169</c:v>
                </c:pt>
                <c:pt idx="87">
                  <c:v>114</c:v>
                </c:pt>
                <c:pt idx="88">
                  <c:v>106</c:v>
                </c:pt>
                <c:pt idx="89">
                  <c:v>78</c:v>
                </c:pt>
                <c:pt idx="90">
                  <c:v>143</c:v>
                </c:pt>
                <c:pt idx="91">
                  <c:v>143</c:v>
                </c:pt>
                <c:pt idx="92">
                  <c:v>246</c:v>
                </c:pt>
                <c:pt idx="93">
                  <c:v>276</c:v>
                </c:pt>
                <c:pt idx="94">
                  <c:v>195</c:v>
                </c:pt>
                <c:pt idx="95">
                  <c:v>172</c:v>
                </c:pt>
                <c:pt idx="96">
                  <c:v>99</c:v>
                </c:pt>
                <c:pt idx="97">
                  <c:v>82</c:v>
                </c:pt>
                <c:pt idx="98">
                  <c:v>129</c:v>
                </c:pt>
                <c:pt idx="99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86-49DD-B8B6-2AB3EAE22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3104367"/>
        <c:axId val="893111023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'Exponential smoothing'!$C$1</c15:sqref>
                        </c15:formulaRef>
                      </c:ext>
                    </c:extLst>
                    <c:strCache>
                      <c:ptCount val="1"/>
                      <c:pt idx="0">
                        <c:v>ES a = 0.2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'Exponential smoothing'!$C$2:$C$101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1">
                        <c:v>231</c:v>
                      </c:pt>
                      <c:pt idx="2">
                        <c:v>225</c:v>
                      </c:pt>
                      <c:pt idx="3">
                        <c:v>227</c:v>
                      </c:pt>
                      <c:pt idx="4">
                        <c:v>241</c:v>
                      </c:pt>
                      <c:pt idx="5">
                        <c:v>230</c:v>
                      </c:pt>
                      <c:pt idx="6">
                        <c:v>216</c:v>
                      </c:pt>
                      <c:pt idx="7">
                        <c:v>210</c:v>
                      </c:pt>
                      <c:pt idx="8">
                        <c:v>211</c:v>
                      </c:pt>
                      <c:pt idx="9">
                        <c:v>217</c:v>
                      </c:pt>
                      <c:pt idx="10">
                        <c:v>241</c:v>
                      </c:pt>
                      <c:pt idx="11">
                        <c:v>261</c:v>
                      </c:pt>
                      <c:pt idx="12">
                        <c:v>260</c:v>
                      </c:pt>
                      <c:pt idx="13">
                        <c:v>291</c:v>
                      </c:pt>
                      <c:pt idx="14">
                        <c:v>307</c:v>
                      </c:pt>
                      <c:pt idx="15">
                        <c:v>328</c:v>
                      </c:pt>
                      <c:pt idx="16">
                        <c:v>341</c:v>
                      </c:pt>
                      <c:pt idx="17">
                        <c:v>331</c:v>
                      </c:pt>
                      <c:pt idx="18">
                        <c:v>320</c:v>
                      </c:pt>
                      <c:pt idx="19">
                        <c:v>333</c:v>
                      </c:pt>
                      <c:pt idx="20">
                        <c:v>333</c:v>
                      </c:pt>
                      <c:pt idx="21">
                        <c:v>319</c:v>
                      </c:pt>
                      <c:pt idx="22">
                        <c:v>298</c:v>
                      </c:pt>
                      <c:pt idx="23">
                        <c:v>293</c:v>
                      </c:pt>
                      <c:pt idx="24">
                        <c:v>287</c:v>
                      </c:pt>
                      <c:pt idx="25">
                        <c:v>264</c:v>
                      </c:pt>
                      <c:pt idx="26">
                        <c:v>242</c:v>
                      </c:pt>
                      <c:pt idx="27">
                        <c:v>217</c:v>
                      </c:pt>
                      <c:pt idx="28">
                        <c:v>192</c:v>
                      </c:pt>
                      <c:pt idx="29">
                        <c:v>176</c:v>
                      </c:pt>
                      <c:pt idx="30">
                        <c:v>153</c:v>
                      </c:pt>
                      <c:pt idx="31">
                        <c:v>144</c:v>
                      </c:pt>
                      <c:pt idx="32">
                        <c:v>142</c:v>
                      </c:pt>
                      <c:pt idx="33">
                        <c:v>168</c:v>
                      </c:pt>
                      <c:pt idx="34">
                        <c:v>188</c:v>
                      </c:pt>
                      <c:pt idx="35">
                        <c:v>210</c:v>
                      </c:pt>
                      <c:pt idx="36">
                        <c:v>223</c:v>
                      </c:pt>
                      <c:pt idx="37">
                        <c:v>229</c:v>
                      </c:pt>
                      <c:pt idx="38">
                        <c:v>235</c:v>
                      </c:pt>
                      <c:pt idx="39">
                        <c:v>240</c:v>
                      </c:pt>
                      <c:pt idx="40">
                        <c:v>248</c:v>
                      </c:pt>
                      <c:pt idx="41">
                        <c:v>250</c:v>
                      </c:pt>
                      <c:pt idx="42">
                        <c:v>252</c:v>
                      </c:pt>
                      <c:pt idx="43">
                        <c:v>254</c:v>
                      </c:pt>
                      <c:pt idx="44">
                        <c:v>251</c:v>
                      </c:pt>
                      <c:pt idx="45">
                        <c:v>236</c:v>
                      </c:pt>
                      <c:pt idx="46">
                        <c:v>222</c:v>
                      </c:pt>
                      <c:pt idx="47">
                        <c:v>214</c:v>
                      </c:pt>
                      <c:pt idx="48">
                        <c:v>211</c:v>
                      </c:pt>
                      <c:pt idx="49">
                        <c:v>211</c:v>
                      </c:pt>
                      <c:pt idx="50">
                        <c:v>209</c:v>
                      </c:pt>
                      <c:pt idx="51">
                        <c:v>211</c:v>
                      </c:pt>
                      <c:pt idx="52">
                        <c:v>210</c:v>
                      </c:pt>
                      <c:pt idx="53">
                        <c:v>204</c:v>
                      </c:pt>
                      <c:pt idx="54">
                        <c:v>222</c:v>
                      </c:pt>
                      <c:pt idx="55">
                        <c:v>226</c:v>
                      </c:pt>
                      <c:pt idx="56">
                        <c:v>226</c:v>
                      </c:pt>
                      <c:pt idx="57">
                        <c:v>212</c:v>
                      </c:pt>
                      <c:pt idx="58">
                        <c:v>195</c:v>
                      </c:pt>
                      <c:pt idx="59">
                        <c:v>168</c:v>
                      </c:pt>
                      <c:pt idx="60">
                        <c:v>155</c:v>
                      </c:pt>
                      <c:pt idx="61">
                        <c:v>140</c:v>
                      </c:pt>
                      <c:pt idx="62">
                        <c:v>141</c:v>
                      </c:pt>
                      <c:pt idx="63">
                        <c:v>143</c:v>
                      </c:pt>
                      <c:pt idx="64">
                        <c:v>159</c:v>
                      </c:pt>
                      <c:pt idx="65">
                        <c:v>177</c:v>
                      </c:pt>
                      <c:pt idx="66">
                        <c:v>181</c:v>
                      </c:pt>
                      <c:pt idx="67">
                        <c:v>182</c:v>
                      </c:pt>
                      <c:pt idx="68">
                        <c:v>190</c:v>
                      </c:pt>
                      <c:pt idx="69">
                        <c:v>197</c:v>
                      </c:pt>
                      <c:pt idx="70">
                        <c:v>199</c:v>
                      </c:pt>
                      <c:pt idx="71">
                        <c:v>204</c:v>
                      </c:pt>
                      <c:pt idx="72">
                        <c:v>209</c:v>
                      </c:pt>
                      <c:pt idx="73">
                        <c:v>207</c:v>
                      </c:pt>
                      <c:pt idx="74">
                        <c:v>201</c:v>
                      </c:pt>
                      <c:pt idx="75">
                        <c:v>193</c:v>
                      </c:pt>
                      <c:pt idx="76">
                        <c:v>189</c:v>
                      </c:pt>
                      <c:pt idx="77">
                        <c:v>196</c:v>
                      </c:pt>
                      <c:pt idx="78">
                        <c:v>199</c:v>
                      </c:pt>
                      <c:pt idx="79">
                        <c:v>194</c:v>
                      </c:pt>
                      <c:pt idx="80">
                        <c:v>187</c:v>
                      </c:pt>
                      <c:pt idx="81">
                        <c:v>182</c:v>
                      </c:pt>
                      <c:pt idx="82">
                        <c:v>180</c:v>
                      </c:pt>
                      <c:pt idx="83">
                        <c:v>186</c:v>
                      </c:pt>
                      <c:pt idx="84">
                        <c:v>175</c:v>
                      </c:pt>
                      <c:pt idx="85">
                        <c:v>161</c:v>
                      </c:pt>
                      <c:pt idx="86">
                        <c:v>164</c:v>
                      </c:pt>
                      <c:pt idx="87">
                        <c:v>153</c:v>
                      </c:pt>
                      <c:pt idx="88">
                        <c:v>143</c:v>
                      </c:pt>
                      <c:pt idx="89">
                        <c:v>129</c:v>
                      </c:pt>
                      <c:pt idx="90">
                        <c:v>133</c:v>
                      </c:pt>
                      <c:pt idx="91">
                        <c:v>135</c:v>
                      </c:pt>
                      <c:pt idx="92">
                        <c:v>159</c:v>
                      </c:pt>
                      <c:pt idx="93">
                        <c:v>183</c:v>
                      </c:pt>
                      <c:pt idx="94">
                        <c:v>184</c:v>
                      </c:pt>
                      <c:pt idx="95">
                        <c:v>181</c:v>
                      </c:pt>
                      <c:pt idx="96">
                        <c:v>163</c:v>
                      </c:pt>
                      <c:pt idx="97">
                        <c:v>146</c:v>
                      </c:pt>
                      <c:pt idx="98">
                        <c:v>144</c:v>
                      </c:pt>
                      <c:pt idx="99">
                        <c:v>143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AC86-49DD-B8B6-2AB3EAE2213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'Exponential smoothing'!$D$1</c15:sqref>
                        </c15:formulaRef>
                      </c:ext>
                    </c:extLst>
                    <c:strCache>
                      <c:ptCount val="1"/>
                      <c:pt idx="0">
                        <c:v>Squared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'Exponential smoothing'!$D$2:$D$101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1">
                        <c:v>900</c:v>
                      </c:pt>
                      <c:pt idx="2">
                        <c:v>144</c:v>
                      </c:pt>
                      <c:pt idx="3">
                        <c:v>4624</c:v>
                      </c:pt>
                      <c:pt idx="4">
                        <c:v>3136</c:v>
                      </c:pt>
                      <c:pt idx="5">
                        <c:v>4900</c:v>
                      </c:pt>
                      <c:pt idx="6">
                        <c:v>1024</c:v>
                      </c:pt>
                      <c:pt idx="7">
                        <c:v>36</c:v>
                      </c:pt>
                      <c:pt idx="8">
                        <c:v>784</c:v>
                      </c:pt>
                      <c:pt idx="9">
                        <c:v>14161</c:v>
                      </c:pt>
                      <c:pt idx="10">
                        <c:v>10201</c:v>
                      </c:pt>
                      <c:pt idx="11">
                        <c:v>49</c:v>
                      </c:pt>
                      <c:pt idx="12">
                        <c:v>23716</c:v>
                      </c:pt>
                      <c:pt idx="13">
                        <c:v>6561</c:v>
                      </c:pt>
                      <c:pt idx="14">
                        <c:v>11236</c:v>
                      </c:pt>
                      <c:pt idx="15">
                        <c:v>4225</c:v>
                      </c:pt>
                      <c:pt idx="16">
                        <c:v>2704</c:v>
                      </c:pt>
                      <c:pt idx="17">
                        <c:v>3249</c:v>
                      </c:pt>
                      <c:pt idx="18">
                        <c:v>3969</c:v>
                      </c:pt>
                      <c:pt idx="19">
                        <c:v>4</c:v>
                      </c:pt>
                      <c:pt idx="20">
                        <c:v>4624</c:v>
                      </c:pt>
                      <c:pt idx="21">
                        <c:v>11449</c:v>
                      </c:pt>
                      <c:pt idx="22">
                        <c:v>676</c:v>
                      </c:pt>
                      <c:pt idx="23">
                        <c:v>841</c:v>
                      </c:pt>
                      <c:pt idx="24">
                        <c:v>12769</c:v>
                      </c:pt>
                      <c:pt idx="25">
                        <c:v>12544</c:v>
                      </c:pt>
                      <c:pt idx="26">
                        <c:v>15876</c:v>
                      </c:pt>
                      <c:pt idx="27">
                        <c:v>15876</c:v>
                      </c:pt>
                      <c:pt idx="28">
                        <c:v>6724</c:v>
                      </c:pt>
                      <c:pt idx="29">
                        <c:v>12769</c:v>
                      </c:pt>
                      <c:pt idx="30">
                        <c:v>2025</c:v>
                      </c:pt>
                      <c:pt idx="31">
                        <c:v>64</c:v>
                      </c:pt>
                      <c:pt idx="32">
                        <c:v>16641</c:v>
                      </c:pt>
                      <c:pt idx="33">
                        <c:v>9801</c:v>
                      </c:pt>
                      <c:pt idx="34">
                        <c:v>12100</c:v>
                      </c:pt>
                      <c:pt idx="35">
                        <c:v>4356</c:v>
                      </c:pt>
                      <c:pt idx="36">
                        <c:v>900</c:v>
                      </c:pt>
                      <c:pt idx="37">
                        <c:v>900</c:v>
                      </c:pt>
                      <c:pt idx="38">
                        <c:v>676</c:v>
                      </c:pt>
                      <c:pt idx="39">
                        <c:v>1600</c:v>
                      </c:pt>
                      <c:pt idx="40">
                        <c:v>144</c:v>
                      </c:pt>
                      <c:pt idx="41">
                        <c:v>81</c:v>
                      </c:pt>
                      <c:pt idx="42">
                        <c:v>121</c:v>
                      </c:pt>
                      <c:pt idx="43">
                        <c:v>256</c:v>
                      </c:pt>
                      <c:pt idx="44">
                        <c:v>5625</c:v>
                      </c:pt>
                      <c:pt idx="45">
                        <c:v>4624</c:v>
                      </c:pt>
                      <c:pt idx="46">
                        <c:v>1681</c:v>
                      </c:pt>
                      <c:pt idx="47">
                        <c:v>225</c:v>
                      </c:pt>
                      <c:pt idx="48">
                        <c:v>4</c:v>
                      </c:pt>
                      <c:pt idx="49">
                        <c:v>144</c:v>
                      </c:pt>
                      <c:pt idx="50">
                        <c:v>81</c:v>
                      </c:pt>
                      <c:pt idx="51">
                        <c:v>9</c:v>
                      </c:pt>
                      <c:pt idx="52">
                        <c:v>841</c:v>
                      </c:pt>
                      <c:pt idx="53">
                        <c:v>7921</c:v>
                      </c:pt>
                      <c:pt idx="54">
                        <c:v>484</c:v>
                      </c:pt>
                      <c:pt idx="55">
                        <c:v>0</c:v>
                      </c:pt>
                      <c:pt idx="56">
                        <c:v>4900</c:v>
                      </c:pt>
                      <c:pt idx="57">
                        <c:v>6889</c:v>
                      </c:pt>
                      <c:pt idx="58">
                        <c:v>17956</c:v>
                      </c:pt>
                      <c:pt idx="59">
                        <c:v>4356</c:v>
                      </c:pt>
                      <c:pt idx="60">
                        <c:v>5929</c:v>
                      </c:pt>
                      <c:pt idx="61">
                        <c:v>49</c:v>
                      </c:pt>
                      <c:pt idx="62">
                        <c:v>64</c:v>
                      </c:pt>
                      <c:pt idx="63">
                        <c:v>6561</c:v>
                      </c:pt>
                      <c:pt idx="64">
                        <c:v>7744</c:v>
                      </c:pt>
                      <c:pt idx="65">
                        <c:v>400</c:v>
                      </c:pt>
                      <c:pt idx="66">
                        <c:v>16</c:v>
                      </c:pt>
                      <c:pt idx="67">
                        <c:v>1521</c:v>
                      </c:pt>
                      <c:pt idx="68">
                        <c:v>1156</c:v>
                      </c:pt>
                      <c:pt idx="69">
                        <c:v>81</c:v>
                      </c:pt>
                      <c:pt idx="70">
                        <c:v>676</c:v>
                      </c:pt>
                      <c:pt idx="71">
                        <c:v>576</c:v>
                      </c:pt>
                      <c:pt idx="72">
                        <c:v>81</c:v>
                      </c:pt>
                      <c:pt idx="73">
                        <c:v>784</c:v>
                      </c:pt>
                      <c:pt idx="74">
                        <c:v>1681</c:v>
                      </c:pt>
                      <c:pt idx="75">
                        <c:v>324</c:v>
                      </c:pt>
                      <c:pt idx="76">
                        <c:v>1369</c:v>
                      </c:pt>
                      <c:pt idx="77">
                        <c:v>196</c:v>
                      </c:pt>
                      <c:pt idx="78">
                        <c:v>529</c:v>
                      </c:pt>
                      <c:pt idx="79">
                        <c:v>1296</c:v>
                      </c:pt>
                      <c:pt idx="80">
                        <c:v>729</c:v>
                      </c:pt>
                      <c:pt idx="81">
                        <c:v>81</c:v>
                      </c:pt>
                      <c:pt idx="82">
                        <c:v>1024</c:v>
                      </c:pt>
                      <c:pt idx="83">
                        <c:v>3025</c:v>
                      </c:pt>
                      <c:pt idx="84">
                        <c:v>4900</c:v>
                      </c:pt>
                      <c:pt idx="85">
                        <c:v>225</c:v>
                      </c:pt>
                      <c:pt idx="86">
                        <c:v>3136</c:v>
                      </c:pt>
                      <c:pt idx="87">
                        <c:v>2304</c:v>
                      </c:pt>
                      <c:pt idx="88">
                        <c:v>4624</c:v>
                      </c:pt>
                      <c:pt idx="89">
                        <c:v>441</c:v>
                      </c:pt>
                      <c:pt idx="90">
                        <c:v>100</c:v>
                      </c:pt>
                      <c:pt idx="91">
                        <c:v>14884</c:v>
                      </c:pt>
                      <c:pt idx="92">
                        <c:v>14400</c:v>
                      </c:pt>
                      <c:pt idx="93">
                        <c:v>9</c:v>
                      </c:pt>
                      <c:pt idx="94">
                        <c:v>225</c:v>
                      </c:pt>
                      <c:pt idx="95">
                        <c:v>8100</c:v>
                      </c:pt>
                      <c:pt idx="96">
                        <c:v>6889</c:v>
                      </c:pt>
                      <c:pt idx="97">
                        <c:v>144</c:v>
                      </c:pt>
                      <c:pt idx="98">
                        <c:v>25</c:v>
                      </c:pt>
                      <c:pt idx="99">
                        <c:v>64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C86-49DD-B8B6-2AB3EAE22132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'Exponential smoothing'!$E$1</c15:sqref>
                        </c15:formulaRef>
                      </c:ext>
                    </c:extLst>
                    <c:strCache>
                      <c:ptCount val="1"/>
                      <c:pt idx="0">
                        <c:v>ES a = 0.3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'Exponential smoothing'!$E$2:$E$101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1">
                        <c:v>231</c:v>
                      </c:pt>
                      <c:pt idx="2">
                        <c:v>222</c:v>
                      </c:pt>
                      <c:pt idx="3">
                        <c:v>227</c:v>
                      </c:pt>
                      <c:pt idx="4">
                        <c:v>247</c:v>
                      </c:pt>
                      <c:pt idx="5">
                        <c:v>228</c:v>
                      </c:pt>
                      <c:pt idx="6">
                        <c:v>208</c:v>
                      </c:pt>
                      <c:pt idx="7">
                        <c:v>201</c:v>
                      </c:pt>
                      <c:pt idx="8">
                        <c:v>206</c:v>
                      </c:pt>
                      <c:pt idx="9">
                        <c:v>216</c:v>
                      </c:pt>
                      <c:pt idx="10">
                        <c:v>252</c:v>
                      </c:pt>
                      <c:pt idx="11">
                        <c:v>279</c:v>
                      </c:pt>
                      <c:pt idx="12">
                        <c:v>272</c:v>
                      </c:pt>
                      <c:pt idx="13">
                        <c:v>315</c:v>
                      </c:pt>
                      <c:pt idx="14">
                        <c:v>332</c:v>
                      </c:pt>
                      <c:pt idx="15">
                        <c:v>356</c:v>
                      </c:pt>
                      <c:pt idx="16">
                        <c:v>367</c:v>
                      </c:pt>
                      <c:pt idx="17">
                        <c:v>344</c:v>
                      </c:pt>
                      <c:pt idx="18">
                        <c:v>323</c:v>
                      </c:pt>
                      <c:pt idx="19">
                        <c:v>341</c:v>
                      </c:pt>
                      <c:pt idx="20">
                        <c:v>338</c:v>
                      </c:pt>
                      <c:pt idx="21">
                        <c:v>316</c:v>
                      </c:pt>
                      <c:pt idx="22">
                        <c:v>285</c:v>
                      </c:pt>
                      <c:pt idx="23">
                        <c:v>281</c:v>
                      </c:pt>
                      <c:pt idx="24">
                        <c:v>276</c:v>
                      </c:pt>
                      <c:pt idx="25">
                        <c:v>245</c:v>
                      </c:pt>
                      <c:pt idx="26">
                        <c:v>217</c:v>
                      </c:pt>
                      <c:pt idx="27">
                        <c:v>187</c:v>
                      </c:pt>
                      <c:pt idx="28">
                        <c:v>158</c:v>
                      </c:pt>
                      <c:pt idx="29">
                        <c:v>144</c:v>
                      </c:pt>
                      <c:pt idx="30">
                        <c:v>120</c:v>
                      </c:pt>
                      <c:pt idx="31">
                        <c:v>116</c:v>
                      </c:pt>
                      <c:pt idx="32">
                        <c:v>122</c:v>
                      </c:pt>
                      <c:pt idx="33">
                        <c:v>167</c:v>
                      </c:pt>
                      <c:pt idx="34">
                        <c:v>197</c:v>
                      </c:pt>
                      <c:pt idx="35">
                        <c:v>227</c:v>
                      </c:pt>
                      <c:pt idx="36">
                        <c:v>242</c:v>
                      </c:pt>
                      <c:pt idx="37">
                        <c:v>245</c:v>
                      </c:pt>
                      <c:pt idx="38">
                        <c:v>249</c:v>
                      </c:pt>
                      <c:pt idx="39">
                        <c:v>253</c:v>
                      </c:pt>
                      <c:pt idx="40">
                        <c:v>261</c:v>
                      </c:pt>
                      <c:pt idx="41">
                        <c:v>261</c:v>
                      </c:pt>
                      <c:pt idx="42">
                        <c:v>260</c:v>
                      </c:pt>
                      <c:pt idx="43">
                        <c:v>261</c:v>
                      </c:pt>
                      <c:pt idx="44">
                        <c:v>254</c:v>
                      </c:pt>
                      <c:pt idx="45">
                        <c:v>231</c:v>
                      </c:pt>
                      <c:pt idx="46">
                        <c:v>212</c:v>
                      </c:pt>
                      <c:pt idx="47">
                        <c:v>203</c:v>
                      </c:pt>
                      <c:pt idx="48">
                        <c:v>202</c:v>
                      </c:pt>
                      <c:pt idx="49">
                        <c:v>205</c:v>
                      </c:pt>
                      <c:pt idx="50">
                        <c:v>203</c:v>
                      </c:pt>
                      <c:pt idx="51">
                        <c:v>208</c:v>
                      </c:pt>
                      <c:pt idx="52">
                        <c:v>208</c:v>
                      </c:pt>
                      <c:pt idx="53">
                        <c:v>200</c:v>
                      </c:pt>
                      <c:pt idx="54">
                        <c:v>228</c:v>
                      </c:pt>
                      <c:pt idx="55">
                        <c:v>233</c:v>
                      </c:pt>
                      <c:pt idx="56">
                        <c:v>231</c:v>
                      </c:pt>
                      <c:pt idx="57">
                        <c:v>209</c:v>
                      </c:pt>
                      <c:pt idx="58">
                        <c:v>185</c:v>
                      </c:pt>
                      <c:pt idx="59">
                        <c:v>148</c:v>
                      </c:pt>
                      <c:pt idx="60">
                        <c:v>134</c:v>
                      </c:pt>
                      <c:pt idx="61">
                        <c:v>117</c:v>
                      </c:pt>
                      <c:pt idx="62">
                        <c:v>126</c:v>
                      </c:pt>
                      <c:pt idx="63">
                        <c:v>133</c:v>
                      </c:pt>
                      <c:pt idx="64">
                        <c:v>160</c:v>
                      </c:pt>
                      <c:pt idx="65">
                        <c:v>186</c:v>
                      </c:pt>
                      <c:pt idx="66">
                        <c:v>189</c:v>
                      </c:pt>
                      <c:pt idx="67">
                        <c:v>188</c:v>
                      </c:pt>
                      <c:pt idx="68">
                        <c:v>198</c:v>
                      </c:pt>
                      <c:pt idx="69">
                        <c:v>206</c:v>
                      </c:pt>
                      <c:pt idx="70">
                        <c:v>206</c:v>
                      </c:pt>
                      <c:pt idx="71">
                        <c:v>212</c:v>
                      </c:pt>
                      <c:pt idx="72">
                        <c:v>217</c:v>
                      </c:pt>
                      <c:pt idx="73">
                        <c:v>212</c:v>
                      </c:pt>
                      <c:pt idx="74">
                        <c:v>202</c:v>
                      </c:pt>
                      <c:pt idx="75">
                        <c:v>189</c:v>
                      </c:pt>
                      <c:pt idx="76">
                        <c:v>185</c:v>
                      </c:pt>
                      <c:pt idx="77">
                        <c:v>197</c:v>
                      </c:pt>
                      <c:pt idx="78">
                        <c:v>201</c:v>
                      </c:pt>
                      <c:pt idx="79">
                        <c:v>194</c:v>
                      </c:pt>
                      <c:pt idx="80">
                        <c:v>183</c:v>
                      </c:pt>
                      <c:pt idx="81">
                        <c:v>176</c:v>
                      </c:pt>
                      <c:pt idx="82">
                        <c:v>175</c:v>
                      </c:pt>
                      <c:pt idx="83">
                        <c:v>186</c:v>
                      </c:pt>
                      <c:pt idx="84">
                        <c:v>170</c:v>
                      </c:pt>
                      <c:pt idx="85">
                        <c:v>151</c:v>
                      </c:pt>
                      <c:pt idx="86">
                        <c:v>159</c:v>
                      </c:pt>
                      <c:pt idx="87">
                        <c:v>144</c:v>
                      </c:pt>
                      <c:pt idx="88">
                        <c:v>132</c:v>
                      </c:pt>
                      <c:pt idx="89">
                        <c:v>115</c:v>
                      </c:pt>
                      <c:pt idx="90">
                        <c:v>126</c:v>
                      </c:pt>
                      <c:pt idx="91">
                        <c:v>131</c:v>
                      </c:pt>
                      <c:pt idx="92">
                        <c:v>169</c:v>
                      </c:pt>
                      <c:pt idx="93">
                        <c:v>202</c:v>
                      </c:pt>
                      <c:pt idx="94">
                        <c:v>197</c:v>
                      </c:pt>
                      <c:pt idx="95">
                        <c:v>189</c:v>
                      </c:pt>
                      <c:pt idx="96">
                        <c:v>160</c:v>
                      </c:pt>
                      <c:pt idx="97">
                        <c:v>136</c:v>
                      </c:pt>
                      <c:pt idx="98">
                        <c:v>135</c:v>
                      </c:pt>
                      <c:pt idx="99">
                        <c:v>136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C86-49DD-B8B6-2AB3EAE22132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'Exponential smoothing'!$F$1</c15:sqref>
                        </c15:formulaRef>
                      </c:ext>
                    </c:extLst>
                    <c:strCache>
                      <c:ptCount val="1"/>
                      <c:pt idx="0">
                        <c:v>Squared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'Exponential smoothing'!$F$2:$F$101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1">
                        <c:v>900</c:v>
                      </c:pt>
                      <c:pt idx="2">
                        <c:v>225</c:v>
                      </c:pt>
                      <c:pt idx="3">
                        <c:v>4624</c:v>
                      </c:pt>
                      <c:pt idx="4">
                        <c:v>3844</c:v>
                      </c:pt>
                      <c:pt idx="5">
                        <c:v>4624</c:v>
                      </c:pt>
                      <c:pt idx="6">
                        <c:v>576</c:v>
                      </c:pt>
                      <c:pt idx="7">
                        <c:v>225</c:v>
                      </c:pt>
                      <c:pt idx="8">
                        <c:v>1089</c:v>
                      </c:pt>
                      <c:pt idx="9">
                        <c:v>14400</c:v>
                      </c:pt>
                      <c:pt idx="10">
                        <c:v>8100</c:v>
                      </c:pt>
                      <c:pt idx="11">
                        <c:v>625</c:v>
                      </c:pt>
                      <c:pt idx="12">
                        <c:v>20164</c:v>
                      </c:pt>
                      <c:pt idx="13">
                        <c:v>3249</c:v>
                      </c:pt>
                      <c:pt idx="14">
                        <c:v>6561</c:v>
                      </c:pt>
                      <c:pt idx="15">
                        <c:v>1369</c:v>
                      </c:pt>
                      <c:pt idx="16">
                        <c:v>6084</c:v>
                      </c:pt>
                      <c:pt idx="17">
                        <c:v>4900</c:v>
                      </c:pt>
                      <c:pt idx="18">
                        <c:v>3600</c:v>
                      </c:pt>
                      <c:pt idx="19">
                        <c:v>100</c:v>
                      </c:pt>
                      <c:pt idx="20">
                        <c:v>5329</c:v>
                      </c:pt>
                      <c:pt idx="21">
                        <c:v>10816</c:v>
                      </c:pt>
                      <c:pt idx="22">
                        <c:v>169</c:v>
                      </c:pt>
                      <c:pt idx="23">
                        <c:v>289</c:v>
                      </c:pt>
                      <c:pt idx="24">
                        <c:v>10404</c:v>
                      </c:pt>
                      <c:pt idx="25">
                        <c:v>8649</c:v>
                      </c:pt>
                      <c:pt idx="26">
                        <c:v>10201</c:v>
                      </c:pt>
                      <c:pt idx="27">
                        <c:v>9216</c:v>
                      </c:pt>
                      <c:pt idx="28">
                        <c:v>2304</c:v>
                      </c:pt>
                      <c:pt idx="29">
                        <c:v>6561</c:v>
                      </c:pt>
                      <c:pt idx="30">
                        <c:v>144</c:v>
                      </c:pt>
                      <c:pt idx="31">
                        <c:v>400</c:v>
                      </c:pt>
                      <c:pt idx="32">
                        <c:v>22201</c:v>
                      </c:pt>
                      <c:pt idx="33">
                        <c:v>10000</c:v>
                      </c:pt>
                      <c:pt idx="34">
                        <c:v>10201</c:v>
                      </c:pt>
                      <c:pt idx="35">
                        <c:v>2401</c:v>
                      </c:pt>
                      <c:pt idx="36">
                        <c:v>121</c:v>
                      </c:pt>
                      <c:pt idx="37">
                        <c:v>196</c:v>
                      </c:pt>
                      <c:pt idx="38">
                        <c:v>144</c:v>
                      </c:pt>
                      <c:pt idx="39">
                        <c:v>729</c:v>
                      </c:pt>
                      <c:pt idx="40">
                        <c:v>1</c:v>
                      </c:pt>
                      <c:pt idx="41">
                        <c:v>4</c:v>
                      </c:pt>
                      <c:pt idx="42">
                        <c:v>9</c:v>
                      </c:pt>
                      <c:pt idx="43">
                        <c:v>529</c:v>
                      </c:pt>
                      <c:pt idx="44">
                        <c:v>6084</c:v>
                      </c:pt>
                      <c:pt idx="45">
                        <c:v>3969</c:v>
                      </c:pt>
                      <c:pt idx="46">
                        <c:v>961</c:v>
                      </c:pt>
                      <c:pt idx="47">
                        <c:v>16</c:v>
                      </c:pt>
                      <c:pt idx="48">
                        <c:v>121</c:v>
                      </c:pt>
                      <c:pt idx="49">
                        <c:v>36</c:v>
                      </c:pt>
                      <c:pt idx="50">
                        <c:v>225</c:v>
                      </c:pt>
                      <c:pt idx="51">
                        <c:v>0</c:v>
                      </c:pt>
                      <c:pt idx="52">
                        <c:v>729</c:v>
                      </c:pt>
                      <c:pt idx="53">
                        <c:v>8649</c:v>
                      </c:pt>
                      <c:pt idx="54">
                        <c:v>256</c:v>
                      </c:pt>
                      <c:pt idx="55">
                        <c:v>49</c:v>
                      </c:pt>
                      <c:pt idx="56">
                        <c:v>5625</c:v>
                      </c:pt>
                      <c:pt idx="57">
                        <c:v>6400</c:v>
                      </c:pt>
                      <c:pt idx="58">
                        <c:v>15376</c:v>
                      </c:pt>
                      <c:pt idx="59">
                        <c:v>2116</c:v>
                      </c:pt>
                      <c:pt idx="60">
                        <c:v>3136</c:v>
                      </c:pt>
                      <c:pt idx="61">
                        <c:v>900</c:v>
                      </c:pt>
                      <c:pt idx="62">
                        <c:v>529</c:v>
                      </c:pt>
                      <c:pt idx="63">
                        <c:v>8281</c:v>
                      </c:pt>
                      <c:pt idx="64">
                        <c:v>7569</c:v>
                      </c:pt>
                      <c:pt idx="65">
                        <c:v>121</c:v>
                      </c:pt>
                      <c:pt idx="66">
                        <c:v>16</c:v>
                      </c:pt>
                      <c:pt idx="67">
                        <c:v>1089</c:v>
                      </c:pt>
                      <c:pt idx="68">
                        <c:v>676</c:v>
                      </c:pt>
                      <c:pt idx="69">
                        <c:v>0</c:v>
                      </c:pt>
                      <c:pt idx="70">
                        <c:v>361</c:v>
                      </c:pt>
                      <c:pt idx="71">
                        <c:v>256</c:v>
                      </c:pt>
                      <c:pt idx="72">
                        <c:v>289</c:v>
                      </c:pt>
                      <c:pt idx="73">
                        <c:v>1089</c:v>
                      </c:pt>
                      <c:pt idx="74">
                        <c:v>1764</c:v>
                      </c:pt>
                      <c:pt idx="75">
                        <c:v>196</c:v>
                      </c:pt>
                      <c:pt idx="76">
                        <c:v>1681</c:v>
                      </c:pt>
                      <c:pt idx="77">
                        <c:v>169</c:v>
                      </c:pt>
                      <c:pt idx="78">
                        <c:v>625</c:v>
                      </c:pt>
                      <c:pt idx="79">
                        <c:v>1296</c:v>
                      </c:pt>
                      <c:pt idx="80">
                        <c:v>529</c:v>
                      </c:pt>
                      <c:pt idx="81">
                        <c:v>9</c:v>
                      </c:pt>
                      <c:pt idx="82">
                        <c:v>1369</c:v>
                      </c:pt>
                      <c:pt idx="83">
                        <c:v>3025</c:v>
                      </c:pt>
                      <c:pt idx="84">
                        <c:v>4225</c:v>
                      </c:pt>
                      <c:pt idx="85">
                        <c:v>625</c:v>
                      </c:pt>
                      <c:pt idx="86">
                        <c:v>2601</c:v>
                      </c:pt>
                      <c:pt idx="87">
                        <c:v>1521</c:v>
                      </c:pt>
                      <c:pt idx="88">
                        <c:v>3249</c:v>
                      </c:pt>
                      <c:pt idx="89">
                        <c:v>1225</c:v>
                      </c:pt>
                      <c:pt idx="90">
                        <c:v>289</c:v>
                      </c:pt>
                      <c:pt idx="91">
                        <c:v>15876</c:v>
                      </c:pt>
                      <c:pt idx="92">
                        <c:v>12100</c:v>
                      </c:pt>
                      <c:pt idx="93">
                        <c:v>256</c:v>
                      </c:pt>
                      <c:pt idx="94">
                        <c:v>784</c:v>
                      </c:pt>
                      <c:pt idx="95">
                        <c:v>9604</c:v>
                      </c:pt>
                      <c:pt idx="96">
                        <c:v>6400</c:v>
                      </c:pt>
                      <c:pt idx="97">
                        <c:v>4</c:v>
                      </c:pt>
                      <c:pt idx="98">
                        <c:v>16</c:v>
                      </c:pt>
                      <c:pt idx="99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C86-49DD-B8B6-2AB3EAE22132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'Exponential smoothing'!$G$1</c15:sqref>
                        </c15:formulaRef>
                      </c:ext>
                    </c:extLst>
                    <c:strCache>
                      <c:ptCount val="1"/>
                      <c:pt idx="0">
                        <c:v>ES a = 0.5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'Exponential smoothing'!$G$2:$G$101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1">
                        <c:v>231</c:v>
                      </c:pt>
                      <c:pt idx="2">
                        <c:v>216</c:v>
                      </c:pt>
                      <c:pt idx="3">
                        <c:v>227</c:v>
                      </c:pt>
                      <c:pt idx="4">
                        <c:v>261</c:v>
                      </c:pt>
                      <c:pt idx="5">
                        <c:v>223</c:v>
                      </c:pt>
                      <c:pt idx="6">
                        <c:v>192</c:v>
                      </c:pt>
                      <c:pt idx="7">
                        <c:v>188</c:v>
                      </c:pt>
                      <c:pt idx="8">
                        <c:v>202</c:v>
                      </c:pt>
                      <c:pt idx="9">
                        <c:v>221</c:v>
                      </c:pt>
                      <c:pt idx="10">
                        <c:v>279</c:v>
                      </c:pt>
                      <c:pt idx="11">
                        <c:v>311</c:v>
                      </c:pt>
                      <c:pt idx="12">
                        <c:v>283</c:v>
                      </c:pt>
                      <c:pt idx="13">
                        <c:v>349</c:v>
                      </c:pt>
                      <c:pt idx="14">
                        <c:v>361</c:v>
                      </c:pt>
                      <c:pt idx="15">
                        <c:v>387</c:v>
                      </c:pt>
                      <c:pt idx="16">
                        <c:v>390</c:v>
                      </c:pt>
                      <c:pt idx="17">
                        <c:v>340</c:v>
                      </c:pt>
                      <c:pt idx="18">
                        <c:v>307</c:v>
                      </c:pt>
                      <c:pt idx="19">
                        <c:v>345</c:v>
                      </c:pt>
                      <c:pt idx="20">
                        <c:v>338</c:v>
                      </c:pt>
                      <c:pt idx="21">
                        <c:v>302</c:v>
                      </c:pt>
                      <c:pt idx="22">
                        <c:v>257</c:v>
                      </c:pt>
                      <c:pt idx="23">
                        <c:v>265</c:v>
                      </c:pt>
                      <c:pt idx="24">
                        <c:v>265</c:v>
                      </c:pt>
                      <c:pt idx="25">
                        <c:v>220</c:v>
                      </c:pt>
                      <c:pt idx="26">
                        <c:v>186</c:v>
                      </c:pt>
                      <c:pt idx="27">
                        <c:v>151</c:v>
                      </c:pt>
                      <c:pt idx="28">
                        <c:v>121</c:v>
                      </c:pt>
                      <c:pt idx="29">
                        <c:v>116</c:v>
                      </c:pt>
                      <c:pt idx="30">
                        <c:v>90</c:v>
                      </c:pt>
                      <c:pt idx="31">
                        <c:v>99</c:v>
                      </c:pt>
                      <c:pt idx="32">
                        <c:v>118</c:v>
                      </c:pt>
                      <c:pt idx="33">
                        <c:v>195</c:v>
                      </c:pt>
                      <c:pt idx="34">
                        <c:v>231</c:v>
                      </c:pt>
                      <c:pt idx="35">
                        <c:v>265</c:v>
                      </c:pt>
                      <c:pt idx="36">
                        <c:v>271</c:v>
                      </c:pt>
                      <c:pt idx="37">
                        <c:v>262</c:v>
                      </c:pt>
                      <c:pt idx="38">
                        <c:v>261</c:v>
                      </c:pt>
                      <c:pt idx="39">
                        <c:v>261</c:v>
                      </c:pt>
                      <c:pt idx="40">
                        <c:v>271</c:v>
                      </c:pt>
                      <c:pt idx="41">
                        <c:v>266</c:v>
                      </c:pt>
                      <c:pt idx="42">
                        <c:v>263</c:v>
                      </c:pt>
                      <c:pt idx="43">
                        <c:v>263</c:v>
                      </c:pt>
                      <c:pt idx="44">
                        <c:v>251</c:v>
                      </c:pt>
                      <c:pt idx="45">
                        <c:v>214</c:v>
                      </c:pt>
                      <c:pt idx="46">
                        <c:v>191</c:v>
                      </c:pt>
                      <c:pt idx="47">
                        <c:v>186</c:v>
                      </c:pt>
                      <c:pt idx="48">
                        <c:v>193</c:v>
                      </c:pt>
                      <c:pt idx="49">
                        <c:v>203</c:v>
                      </c:pt>
                      <c:pt idx="50">
                        <c:v>201</c:v>
                      </c:pt>
                      <c:pt idx="51">
                        <c:v>210</c:v>
                      </c:pt>
                      <c:pt idx="52">
                        <c:v>209</c:v>
                      </c:pt>
                      <c:pt idx="53">
                        <c:v>195</c:v>
                      </c:pt>
                      <c:pt idx="54">
                        <c:v>244</c:v>
                      </c:pt>
                      <c:pt idx="55">
                        <c:v>244</c:v>
                      </c:pt>
                      <c:pt idx="56">
                        <c:v>235</c:v>
                      </c:pt>
                      <c:pt idx="57">
                        <c:v>196</c:v>
                      </c:pt>
                      <c:pt idx="58">
                        <c:v>163</c:v>
                      </c:pt>
                      <c:pt idx="59">
                        <c:v>112</c:v>
                      </c:pt>
                      <c:pt idx="60">
                        <c:v>107</c:v>
                      </c:pt>
                      <c:pt idx="61">
                        <c:v>93</c:v>
                      </c:pt>
                      <c:pt idx="62">
                        <c:v>120</c:v>
                      </c:pt>
                      <c:pt idx="63">
                        <c:v>135</c:v>
                      </c:pt>
                      <c:pt idx="64">
                        <c:v>180</c:v>
                      </c:pt>
                      <c:pt idx="65">
                        <c:v>214</c:v>
                      </c:pt>
                      <c:pt idx="66">
                        <c:v>206</c:v>
                      </c:pt>
                      <c:pt idx="67">
                        <c:v>196</c:v>
                      </c:pt>
                      <c:pt idx="68">
                        <c:v>209</c:v>
                      </c:pt>
                      <c:pt idx="69">
                        <c:v>217</c:v>
                      </c:pt>
                      <c:pt idx="70">
                        <c:v>212</c:v>
                      </c:pt>
                      <c:pt idx="71">
                        <c:v>219</c:v>
                      </c:pt>
                      <c:pt idx="72">
                        <c:v>224</c:v>
                      </c:pt>
                      <c:pt idx="73">
                        <c:v>212</c:v>
                      </c:pt>
                      <c:pt idx="74">
                        <c:v>196</c:v>
                      </c:pt>
                      <c:pt idx="75">
                        <c:v>178</c:v>
                      </c:pt>
                      <c:pt idx="76">
                        <c:v>177</c:v>
                      </c:pt>
                      <c:pt idx="77">
                        <c:v>202</c:v>
                      </c:pt>
                      <c:pt idx="78">
                        <c:v>206</c:v>
                      </c:pt>
                      <c:pt idx="79">
                        <c:v>191</c:v>
                      </c:pt>
                      <c:pt idx="80">
                        <c:v>175</c:v>
                      </c:pt>
                      <c:pt idx="81">
                        <c:v>168</c:v>
                      </c:pt>
                      <c:pt idx="82">
                        <c:v>171</c:v>
                      </c:pt>
                      <c:pt idx="83">
                        <c:v>192</c:v>
                      </c:pt>
                      <c:pt idx="84">
                        <c:v>162</c:v>
                      </c:pt>
                      <c:pt idx="85">
                        <c:v>134</c:v>
                      </c:pt>
                      <c:pt idx="86">
                        <c:v>155</c:v>
                      </c:pt>
                      <c:pt idx="87">
                        <c:v>132</c:v>
                      </c:pt>
                      <c:pt idx="88">
                        <c:v>119</c:v>
                      </c:pt>
                      <c:pt idx="89">
                        <c:v>97</c:v>
                      </c:pt>
                      <c:pt idx="90">
                        <c:v>124</c:v>
                      </c:pt>
                      <c:pt idx="91">
                        <c:v>134</c:v>
                      </c:pt>
                      <c:pt idx="92">
                        <c:v>196</c:v>
                      </c:pt>
                      <c:pt idx="93">
                        <c:v>238</c:v>
                      </c:pt>
                      <c:pt idx="94">
                        <c:v>212</c:v>
                      </c:pt>
                      <c:pt idx="95">
                        <c:v>191</c:v>
                      </c:pt>
                      <c:pt idx="96">
                        <c:v>141</c:v>
                      </c:pt>
                      <c:pt idx="97">
                        <c:v>111</c:v>
                      </c:pt>
                      <c:pt idx="98">
                        <c:v>123</c:v>
                      </c:pt>
                      <c:pt idx="99">
                        <c:v>131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C86-49DD-B8B6-2AB3EAE22132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'Exponential smoothing'!$H$1</c15:sqref>
                        </c15:formulaRef>
                      </c:ext>
                    </c:extLst>
                    <c:strCache>
                      <c:ptCount val="1"/>
                      <c:pt idx="0">
                        <c:v>Squared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'Exponential smoothing'!$H$2:$H$101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1">
                        <c:v>900</c:v>
                      </c:pt>
                      <c:pt idx="2">
                        <c:v>441</c:v>
                      </c:pt>
                      <c:pt idx="3">
                        <c:v>4624</c:v>
                      </c:pt>
                      <c:pt idx="4">
                        <c:v>5776</c:v>
                      </c:pt>
                      <c:pt idx="5">
                        <c:v>3969</c:v>
                      </c:pt>
                      <c:pt idx="6">
                        <c:v>64</c:v>
                      </c:pt>
                      <c:pt idx="7">
                        <c:v>784</c:v>
                      </c:pt>
                      <c:pt idx="8">
                        <c:v>1369</c:v>
                      </c:pt>
                      <c:pt idx="9">
                        <c:v>13225</c:v>
                      </c:pt>
                      <c:pt idx="10">
                        <c:v>3969</c:v>
                      </c:pt>
                      <c:pt idx="11">
                        <c:v>3249</c:v>
                      </c:pt>
                      <c:pt idx="12">
                        <c:v>17161</c:v>
                      </c:pt>
                      <c:pt idx="13">
                        <c:v>529</c:v>
                      </c:pt>
                      <c:pt idx="14">
                        <c:v>2704</c:v>
                      </c:pt>
                      <c:pt idx="15">
                        <c:v>36</c:v>
                      </c:pt>
                      <c:pt idx="16">
                        <c:v>10201</c:v>
                      </c:pt>
                      <c:pt idx="17">
                        <c:v>4356</c:v>
                      </c:pt>
                      <c:pt idx="18">
                        <c:v>5776</c:v>
                      </c:pt>
                      <c:pt idx="19">
                        <c:v>196</c:v>
                      </c:pt>
                      <c:pt idx="20">
                        <c:v>5329</c:v>
                      </c:pt>
                      <c:pt idx="21">
                        <c:v>8100</c:v>
                      </c:pt>
                      <c:pt idx="22">
                        <c:v>225</c:v>
                      </c:pt>
                      <c:pt idx="23">
                        <c:v>1</c:v>
                      </c:pt>
                      <c:pt idx="24">
                        <c:v>8281</c:v>
                      </c:pt>
                      <c:pt idx="25">
                        <c:v>4624</c:v>
                      </c:pt>
                      <c:pt idx="26">
                        <c:v>4900</c:v>
                      </c:pt>
                      <c:pt idx="27">
                        <c:v>3600</c:v>
                      </c:pt>
                      <c:pt idx="28">
                        <c:v>121</c:v>
                      </c:pt>
                      <c:pt idx="29">
                        <c:v>2809</c:v>
                      </c:pt>
                      <c:pt idx="30">
                        <c:v>324</c:v>
                      </c:pt>
                      <c:pt idx="31">
                        <c:v>1369</c:v>
                      </c:pt>
                      <c:pt idx="32">
                        <c:v>23409</c:v>
                      </c:pt>
                      <c:pt idx="33">
                        <c:v>5184</c:v>
                      </c:pt>
                      <c:pt idx="34">
                        <c:v>4489</c:v>
                      </c:pt>
                      <c:pt idx="35">
                        <c:v>121</c:v>
                      </c:pt>
                      <c:pt idx="36">
                        <c:v>324</c:v>
                      </c:pt>
                      <c:pt idx="37">
                        <c:v>9</c:v>
                      </c:pt>
                      <c:pt idx="38">
                        <c:v>0</c:v>
                      </c:pt>
                      <c:pt idx="39">
                        <c:v>361</c:v>
                      </c:pt>
                      <c:pt idx="40">
                        <c:v>121</c:v>
                      </c:pt>
                      <c:pt idx="41">
                        <c:v>49</c:v>
                      </c:pt>
                      <c:pt idx="42">
                        <c:v>0</c:v>
                      </c:pt>
                      <c:pt idx="43">
                        <c:v>625</c:v>
                      </c:pt>
                      <c:pt idx="44">
                        <c:v>5625</c:v>
                      </c:pt>
                      <c:pt idx="45">
                        <c:v>2116</c:v>
                      </c:pt>
                      <c:pt idx="46">
                        <c:v>100</c:v>
                      </c:pt>
                      <c:pt idx="47">
                        <c:v>169</c:v>
                      </c:pt>
                      <c:pt idx="48">
                        <c:v>400</c:v>
                      </c:pt>
                      <c:pt idx="49">
                        <c:v>16</c:v>
                      </c:pt>
                      <c:pt idx="50">
                        <c:v>289</c:v>
                      </c:pt>
                      <c:pt idx="51">
                        <c:v>4</c:v>
                      </c:pt>
                      <c:pt idx="52">
                        <c:v>784</c:v>
                      </c:pt>
                      <c:pt idx="53">
                        <c:v>9604</c:v>
                      </c:pt>
                      <c:pt idx="54">
                        <c:v>0</c:v>
                      </c:pt>
                      <c:pt idx="55">
                        <c:v>324</c:v>
                      </c:pt>
                      <c:pt idx="56">
                        <c:v>6241</c:v>
                      </c:pt>
                      <c:pt idx="57">
                        <c:v>4489</c:v>
                      </c:pt>
                      <c:pt idx="58">
                        <c:v>10404</c:v>
                      </c:pt>
                      <c:pt idx="59">
                        <c:v>100</c:v>
                      </c:pt>
                      <c:pt idx="60">
                        <c:v>841</c:v>
                      </c:pt>
                      <c:pt idx="61">
                        <c:v>2916</c:v>
                      </c:pt>
                      <c:pt idx="62">
                        <c:v>841</c:v>
                      </c:pt>
                      <c:pt idx="63">
                        <c:v>7921</c:v>
                      </c:pt>
                      <c:pt idx="64">
                        <c:v>4489</c:v>
                      </c:pt>
                      <c:pt idx="65">
                        <c:v>289</c:v>
                      </c:pt>
                      <c:pt idx="66">
                        <c:v>441</c:v>
                      </c:pt>
                      <c:pt idx="67">
                        <c:v>625</c:v>
                      </c:pt>
                      <c:pt idx="68">
                        <c:v>225</c:v>
                      </c:pt>
                      <c:pt idx="69">
                        <c:v>121</c:v>
                      </c:pt>
                      <c:pt idx="70">
                        <c:v>169</c:v>
                      </c:pt>
                      <c:pt idx="71">
                        <c:v>81</c:v>
                      </c:pt>
                      <c:pt idx="72">
                        <c:v>576</c:v>
                      </c:pt>
                      <c:pt idx="73">
                        <c:v>1089</c:v>
                      </c:pt>
                      <c:pt idx="74">
                        <c:v>1296</c:v>
                      </c:pt>
                      <c:pt idx="75">
                        <c:v>9</c:v>
                      </c:pt>
                      <c:pt idx="76">
                        <c:v>2401</c:v>
                      </c:pt>
                      <c:pt idx="77">
                        <c:v>64</c:v>
                      </c:pt>
                      <c:pt idx="78">
                        <c:v>900</c:v>
                      </c:pt>
                      <c:pt idx="79">
                        <c:v>1089</c:v>
                      </c:pt>
                      <c:pt idx="80">
                        <c:v>225</c:v>
                      </c:pt>
                      <c:pt idx="81">
                        <c:v>25</c:v>
                      </c:pt>
                      <c:pt idx="82">
                        <c:v>1681</c:v>
                      </c:pt>
                      <c:pt idx="83">
                        <c:v>3721</c:v>
                      </c:pt>
                      <c:pt idx="84">
                        <c:v>3249</c:v>
                      </c:pt>
                      <c:pt idx="85">
                        <c:v>1764</c:v>
                      </c:pt>
                      <c:pt idx="86">
                        <c:v>2209</c:v>
                      </c:pt>
                      <c:pt idx="87">
                        <c:v>729</c:v>
                      </c:pt>
                      <c:pt idx="88">
                        <c:v>1936</c:v>
                      </c:pt>
                      <c:pt idx="89">
                        <c:v>2809</c:v>
                      </c:pt>
                      <c:pt idx="90">
                        <c:v>361</c:v>
                      </c:pt>
                      <c:pt idx="91">
                        <c:v>15129</c:v>
                      </c:pt>
                      <c:pt idx="92">
                        <c:v>6889</c:v>
                      </c:pt>
                      <c:pt idx="93">
                        <c:v>2704</c:v>
                      </c:pt>
                      <c:pt idx="94">
                        <c:v>1849</c:v>
                      </c:pt>
                      <c:pt idx="95">
                        <c:v>10000</c:v>
                      </c:pt>
                      <c:pt idx="96">
                        <c:v>3721</c:v>
                      </c:pt>
                      <c:pt idx="97">
                        <c:v>529</c:v>
                      </c:pt>
                      <c:pt idx="98">
                        <c:v>256</c:v>
                      </c:pt>
                      <c:pt idx="99">
                        <c:v>16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C86-49DD-B8B6-2AB3EAE22132}"/>
                  </c:ext>
                </c:extLst>
              </c15:ser>
            </c15:filteredLineSeries>
          </c:ext>
        </c:extLst>
      </c:lineChart>
      <c:catAx>
        <c:axId val="8931043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111023"/>
        <c:crosses val="autoZero"/>
        <c:auto val="1"/>
        <c:lblAlgn val="ctr"/>
        <c:lblOffset val="100"/>
        <c:noMultiLvlLbl val="0"/>
      </c:catAx>
      <c:valAx>
        <c:axId val="89311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10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C76B8-B76A-4B7C-9A99-AB7D1AAF413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F2BDE-B7A6-47BC-B2D8-4F445B0D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F2BDE-B7A6-47BC-B2D8-4F445B0DEA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7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3506-60AA-4B5B-9667-04E0B4BB9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004AB-2C43-4F36-A3C6-56E76737C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1F67-2383-4B04-B5C5-F146A236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119-C692-4425-A798-47F4DA286F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D30F-A256-4C45-9C44-2F2CB084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9788-21B3-4C8A-B711-775E8429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F0D6-916B-424B-85DC-BD948F135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6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0640-5136-458D-98BD-E20B3A44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640B0-3EC6-49A1-A7A6-F0808611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A832-F992-4753-8EC5-0A436DE2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119-C692-4425-A798-47F4DA286F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CA41-31AE-4993-9760-0D874C25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64CD-F37D-4E06-90A1-AE406D3E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F0D6-916B-424B-85DC-BD948F135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3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09DD0-7483-49F8-BE24-B45425103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5577F-5920-435D-8A70-FB8B76CDF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07F88-65F6-4CBF-BB85-BF703AC2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119-C692-4425-A798-47F4DA286F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AC59-B8DE-4E0D-B8FF-B6882E38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47D0-23C7-4747-8C73-F8691D5D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F0D6-916B-424B-85DC-BD948F135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975E-FD66-4428-A739-37DCAB62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CBA0-61E1-44C9-8F92-2F5B30D7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b="0" i="1"/>
            </a:lvl4pPr>
            <a:lvl5pPr>
              <a:defRPr i="1"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F7CE-5B14-4257-9E7F-72CA6B69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119-C692-4425-A798-47F4DA286F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FD52-892D-4466-87DD-A21674DE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7859-230F-4208-AF74-BF3DDCDF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F0D6-916B-424B-85DC-BD948F135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4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880A-D335-45D9-8523-D2F4D176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A8273-C655-47F5-A6B9-0AADB1DD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1EF7-390C-4B40-8F72-AD6E19FC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119-C692-4425-A798-47F4DA286F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5D7B5-A308-4D9B-9A86-BFE6DBA5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63B23-E88D-497D-863B-CF7D672A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F0D6-916B-424B-85DC-BD948F135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B0B8-2D00-457E-98C7-90B25F61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2DDB-8AA2-40A4-8D76-E66812991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0C117-71B2-4271-947F-2E979CCF7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E7EF9-3A48-491A-A547-A990DADA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119-C692-4425-A798-47F4DA286F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A3E51-F15E-4564-8F91-3A50B8E1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C5900-C1E9-48A4-9DD5-0068A8AF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F0D6-916B-424B-85DC-BD948F135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DF08-B373-4204-A3F8-3244DFCA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30FD5-6144-46EC-B9A7-919BA84B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0491C-A27F-4592-B3B2-483172BEE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0EB79-B8EE-4FC2-ABAE-B6BD7C750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8EB59-EB8D-4CCA-864D-87C3F775A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04A77-794A-4951-A48E-0BBDE122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119-C692-4425-A798-47F4DA286F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F70B6-5C39-4F5D-8477-F7EFA453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B8D6F-B024-41C3-966A-45F6E030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F0D6-916B-424B-85DC-BD948F135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0EF5-B675-4DEA-9A59-D08A30EF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B57D7-ACFB-4236-9444-982097AF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119-C692-4425-A798-47F4DA286F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86EFF-22D9-43EF-88DB-96EC445A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723A8-ABFF-4071-9639-EAB92A37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F0D6-916B-424B-85DC-BD948F135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3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F16D2-5094-48D5-97AB-DD9A4D75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119-C692-4425-A798-47F4DA286F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9AD6B-4D45-4909-AA0B-D37D1D1C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A4B7-458F-4F0A-A3DB-523F2CE6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F0D6-916B-424B-85DC-BD948F135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1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A187-CFE2-4265-8A3B-F619D615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242E-F529-496D-85E3-BE3DA81FA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97AB4-C747-4000-BC5D-C077DEB92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61FA1-4C5B-46E5-BC04-382EB7C0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119-C692-4425-A798-47F4DA286F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D5A9A-6DD7-48CD-8E84-D73FD3AC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77F4B-CF0D-4B17-B2FD-38529701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F0D6-916B-424B-85DC-BD948F135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1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95C3-3289-4328-B212-9881AE95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6BF82-3365-435A-8FAE-7104E43B6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18D51-B75E-46F3-9753-E78C5639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7788F-BE0D-4037-82BC-E107083E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119-C692-4425-A798-47F4DA286F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A00A9-9403-42E1-A2BD-3950B652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FA36-3110-4AA3-BD5C-0AB5E2C3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F0D6-916B-424B-85DC-BD948F135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3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7A52E-E7EF-4B05-8069-796C958C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A7A18-333A-4255-9F15-AE188DB2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A758-CC4C-4F67-837E-0D59F0D5B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90119-C692-4425-A798-47F4DA286FA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989E-BA05-4CB5-A794-ABDD8FA75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66F8-AA37-4553-BCAE-7BAE6BECA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0F0D6-916B-424B-85DC-BD948F135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olgy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freepngimg.com/png/16788-target-png-fi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business-growth-chart-png/download/1576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605E-B477-420E-940B-20A92EEFB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874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Air quality forecasting using statistical and machine learning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F1E84-8685-4F8C-B1C0-4FAC3CA5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8420"/>
            <a:ext cx="9144000" cy="25632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b="1" dirty="0">
                <a:solidFill>
                  <a:srgbClr val="002060"/>
                </a:solidFill>
              </a:rPr>
              <a:t>Akash Mahajan (Roll No.: 1954012)</a:t>
            </a:r>
          </a:p>
          <a:p>
            <a:endParaRPr lang="en-US" dirty="0"/>
          </a:p>
          <a:p>
            <a:r>
              <a:rPr lang="en-US" dirty="0"/>
              <a:t>guided by</a:t>
            </a:r>
          </a:p>
          <a:p>
            <a:r>
              <a:rPr lang="en-US" b="1" dirty="0">
                <a:solidFill>
                  <a:srgbClr val="002060"/>
                </a:solidFill>
              </a:rPr>
              <a:t>Prof. Dr. Amol C. Adamuthe</a:t>
            </a:r>
          </a:p>
          <a:p>
            <a:endParaRPr lang="en-US" dirty="0"/>
          </a:p>
          <a:p>
            <a:r>
              <a:rPr lang="en-US" b="1" dirty="0"/>
              <a:t>Department of Information Technology</a:t>
            </a:r>
          </a:p>
          <a:p>
            <a:r>
              <a:rPr lang="en-US" dirty="0"/>
              <a:t>(A.Y. 2021-22)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0446FAB7-7D5F-4155-83BE-C90707E7F1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39" y="206351"/>
            <a:ext cx="731520" cy="731520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3234E9-E90C-45A3-88A5-911BCD259EAC}"/>
              </a:ext>
            </a:extLst>
          </p:cNvPr>
          <p:cNvSpPr txBox="1"/>
          <p:nvPr/>
        </p:nvSpPr>
        <p:spPr>
          <a:xfrm>
            <a:off x="0" y="995056"/>
            <a:ext cx="12191999" cy="76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K. E. Society’s</a:t>
            </a:r>
            <a:br>
              <a:rPr lang="en-US" sz="1400" dirty="0"/>
            </a:br>
            <a:r>
              <a:rPr lang="en-US" sz="1400" dirty="0"/>
              <a:t>Rajarambapu Institute of Technology, Rajaramnagar, Urun Islampur (Dist. Sangli)</a:t>
            </a:r>
            <a:br>
              <a:rPr lang="en-US" sz="1400" dirty="0"/>
            </a:br>
            <a:r>
              <a:rPr lang="en-US" sz="1400" dirty="0"/>
              <a:t>(An Autonomous Institute)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D9269-B5AE-4255-A5D3-26C354D0F1AA}"/>
              </a:ext>
            </a:extLst>
          </p:cNvPr>
          <p:cNvSpPr txBox="1"/>
          <p:nvPr/>
        </p:nvSpPr>
        <p:spPr>
          <a:xfrm>
            <a:off x="0" y="1962761"/>
            <a:ext cx="12192000" cy="73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 dirty="0"/>
              <a:t>Review-I presentation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66165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C227-C6E9-4EDA-ABAE-DF1668CC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Experiment 4: Double Exponential Smoothing</a:t>
            </a:r>
          </a:p>
        </p:txBody>
      </p:sp>
      <p:pic>
        <p:nvPicPr>
          <p:cNvPr id="3" name="image3.png">
            <a:extLst>
              <a:ext uri="{FF2B5EF4-FFF2-40B4-BE49-F238E27FC236}">
                <a16:creationId xmlns:a16="http://schemas.microsoft.com/office/drawing/2014/main" id="{0478FE3D-F840-45D7-9DF4-D8F1AE334BE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77535" y="1690688"/>
            <a:ext cx="8236930" cy="4184818"/>
          </a:xfrm>
          <a:prstGeom prst="rect">
            <a:avLst/>
          </a:prstGeom>
          <a:ln w="12700">
            <a:solidFill>
              <a:srgbClr val="0000FF"/>
            </a:solidFill>
            <a:prstDash val="solid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0E546F-4599-4942-91B2-D5DB943D5329}"/>
              </a:ext>
            </a:extLst>
          </p:cNvPr>
          <p:cNvSpPr txBox="1"/>
          <p:nvPr/>
        </p:nvSpPr>
        <p:spPr>
          <a:xfrm>
            <a:off x="1708825" y="5951174"/>
            <a:ext cx="877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 though DES trendline matched exactly to the originally observed trendline, it didn’t perform well during forecasting. </a:t>
            </a:r>
            <a:r>
              <a:rPr lang="en-US" dirty="0">
                <a:solidFill>
                  <a:srgbClr val="FF0000"/>
                </a:solidFill>
              </a:rPr>
              <a:t>The MSE = 3148 which was 125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311263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67A5-B829-4883-855A-86D05210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Experiment: Standard Deviation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BE1E4-6D4E-487A-B6EB-F89565CF1F74}"/>
              </a:ext>
            </a:extLst>
          </p:cNvPr>
          <p:cNvSpPr txBox="1"/>
          <p:nvPr/>
        </p:nvSpPr>
        <p:spPr>
          <a:xfrm>
            <a:off x="838200" y="1506022"/>
            <a:ext cx="93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calculate the standard deviation of the given input data.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0F57334E-FDCA-43CD-9A92-7BA62E2C665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27631" y="2179474"/>
            <a:ext cx="9136738" cy="2499051"/>
          </a:xfrm>
          <a:prstGeom prst="rect">
            <a:avLst/>
          </a:prstGeom>
          <a:ln w="12700">
            <a:solidFill>
              <a:srgbClr val="0000FF"/>
            </a:solidFill>
            <a:prstDash val="solid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DA4645-DB37-4C69-8436-FC58FACFF1AC}"/>
              </a:ext>
            </a:extLst>
          </p:cNvPr>
          <p:cNvSpPr txBox="1"/>
          <p:nvPr/>
        </p:nvSpPr>
        <p:spPr>
          <a:xfrm>
            <a:off x="1107440" y="5007890"/>
            <a:ext cx="7620000" cy="132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Standard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deviation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 is widely used in weather 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forecasting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 to understand how much variation exists in daily and monthly temperatures in different cities. For example: A weatherman who works in a city with a small 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standard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deviation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 in temperatures year-round can confidently predict what the weather will be on a given day since temperatures don’t vary much from one day to the next.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B59FB-98B9-446E-9A68-7AAFF334B155}"/>
              </a:ext>
            </a:extLst>
          </p:cNvPr>
          <p:cNvSpPr txBox="1"/>
          <p:nvPr/>
        </p:nvSpPr>
        <p:spPr>
          <a:xfrm>
            <a:off x="8876511" y="5484943"/>
            <a:ext cx="2692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“Source: </a:t>
            </a:r>
            <a:r>
              <a:rPr lang="en-US" dirty="0">
                <a:hlinkClick r:id="rId3"/>
              </a:rPr>
              <a:t>www.statolgy.org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4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D21C-B314-4055-874E-26E887DA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860F-906B-41EB-82A3-19C54A52B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given trendline is almost non-linear</a:t>
            </a:r>
            <a:r>
              <a:rPr lang="en-US" dirty="0"/>
              <a:t> in its nature because of varying effect of hidden parameters on the AQI.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Compared statistical methods are </a:t>
            </a:r>
            <a:r>
              <a:rPr lang="en-US" dirty="0">
                <a:solidFill>
                  <a:srgbClr val="FF0000"/>
                </a:solidFill>
              </a:rPr>
              <a:t>alone not sufficient to get a good results </a:t>
            </a:r>
            <a:r>
              <a:rPr lang="en-US" dirty="0"/>
              <a:t>i.e., accurate prediction or almost full accuracy.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compared or yet to compare methods can be used to know the </a:t>
            </a:r>
            <a:r>
              <a:rPr lang="en-US" dirty="0">
                <a:solidFill>
                  <a:srgbClr val="FF0000"/>
                </a:solidFill>
              </a:rPr>
              <a:t>trend function or the nature of trend</a:t>
            </a:r>
            <a:r>
              <a:rPr lang="en-US" dirty="0"/>
              <a:t> in terms of mathematical model.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RNN or more sophisticated Machine Learning algorithms are necessary in order </a:t>
            </a:r>
            <a:r>
              <a:rPr lang="en-US" dirty="0">
                <a:solidFill>
                  <a:srgbClr val="FF0000"/>
                </a:solidFill>
              </a:rPr>
              <a:t>to find out non-linear relationship </a:t>
            </a:r>
            <a:r>
              <a:rPr lang="en-US" dirty="0"/>
              <a:t>among the data points.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Standard deviation is useful to </a:t>
            </a:r>
            <a:r>
              <a:rPr lang="en-US" dirty="0">
                <a:solidFill>
                  <a:srgbClr val="FF0000"/>
                </a:solidFill>
              </a:rPr>
              <a:t>minimize the errors in prediction</a:t>
            </a:r>
            <a:r>
              <a:rPr lang="en-US" dirty="0"/>
              <a:t>. Higher deviation value will eventually affect the prediction and trendline.</a:t>
            </a:r>
          </a:p>
        </p:txBody>
      </p:sp>
    </p:spTree>
    <p:extLst>
      <p:ext uri="{BB962C8B-B14F-4D97-AF65-F5344CB8AC3E}">
        <p14:creationId xmlns:p14="http://schemas.microsoft.com/office/powerpoint/2010/main" val="181796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9588-B54C-4E33-B7AF-F422AAFB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7FB6C-A62F-4B41-904D-F9F38C2F6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EE01-A42A-4A46-B1BD-6E31FCE8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5C0C-E6CC-4C6E-8417-87B33F74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5897880" cy="457054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Revision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List of methods &amp; plan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Experiments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Experiment 1: Missing values imputation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Experiment 2: Moving Average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Experiment 3: Exponential Smoothing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Experiment 4: Double Exponential Smoothing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Findings &amp; Further work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4" descr="Smoke from factories">
            <a:extLst>
              <a:ext uri="{FF2B5EF4-FFF2-40B4-BE49-F238E27FC236}">
                <a16:creationId xmlns:a16="http://schemas.microsoft.com/office/drawing/2014/main" id="{16977A0E-A7EA-4C0A-8D0F-6AD731F01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9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9F68-A07A-49FA-A3B9-5EE41B20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9D54-5745-4AAB-BA47-7A2CE9B6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428" y="1825625"/>
            <a:ext cx="7099570" cy="4351338"/>
          </a:xfrm>
        </p:spPr>
        <p:txBody>
          <a:bodyPr anchor="ctr"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Literature review of statistical methods and Machine Learning methods for solving the problem of forecasting the sensor measurements.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Implementation of the statistical methods like exponential smoothing.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Implementation of learning-based algorithms such as neural network and deep learning algorithms.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Comparison of collected results and choosing the best performing model.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25BC4A8-D990-4298-B534-DB330722D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47890" y="2614686"/>
            <a:ext cx="2948428" cy="2773216"/>
          </a:xfrm>
          <a:prstGeom prst="rect">
            <a:avLst/>
          </a:prstGeom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E2A9AC6B-8479-462C-AF9F-BB979913A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582" y="2157486"/>
            <a:ext cx="914400" cy="914400"/>
          </a:xfrm>
          <a:prstGeom prst="rect">
            <a:avLst/>
          </a:prstGeom>
        </p:spPr>
      </p:pic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B6C25129-4CAD-41D3-8D4C-424C10372D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582" y="33289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9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B564-9CBC-4E72-BD40-401C078D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experiments &amp;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CA9C-CA75-4032-BD78-4677E8C8B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675" y="5955451"/>
            <a:ext cx="5157787" cy="410284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Completed methods marked in bold 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C6C75-86F6-4967-9A9A-22DEE2A4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1586705"/>
            <a:ext cx="5715506" cy="460008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F0000"/>
                </a:solidFill>
              </a:rPr>
              <a:t>Moving Average (MA)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F0000"/>
                </a:solidFill>
              </a:rPr>
              <a:t>Weighted Moving Average (WMA)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F0000"/>
                </a:solidFill>
              </a:rPr>
              <a:t>Exponential Smoothing (double/triple)</a:t>
            </a:r>
          </a:p>
          <a:p>
            <a:pPr>
              <a:lnSpc>
                <a:spcPct val="170000"/>
              </a:lnSpc>
            </a:pPr>
            <a:r>
              <a:rPr lang="en-US" dirty="0"/>
              <a:t>Autoregressive Moving Average (ARMA)</a:t>
            </a:r>
          </a:p>
          <a:p>
            <a:pPr>
              <a:lnSpc>
                <a:spcPct val="170000"/>
              </a:lnSpc>
            </a:pPr>
            <a:r>
              <a:rPr lang="en-US" dirty="0"/>
              <a:t>Autoregressive Integrated Moving Average (ARIMA)</a:t>
            </a:r>
          </a:p>
          <a:p>
            <a:pPr>
              <a:lnSpc>
                <a:spcPct val="170000"/>
              </a:lnSpc>
            </a:pPr>
            <a:r>
              <a:rPr lang="en-US" dirty="0"/>
              <a:t>Linear Prediction</a:t>
            </a:r>
          </a:p>
          <a:p>
            <a:pPr>
              <a:lnSpc>
                <a:spcPct val="170000"/>
              </a:lnSpc>
            </a:pPr>
            <a:r>
              <a:rPr lang="en-US" dirty="0"/>
              <a:t>Autoregressive Integrated Moving Average with Exogeneous Inputs (ARIMAX)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2BD29-1B67-4C59-B7A9-91F2C32C9645}"/>
              </a:ext>
            </a:extLst>
          </p:cNvPr>
          <p:cNvSpPr/>
          <p:nvPr/>
        </p:nvSpPr>
        <p:spPr>
          <a:xfrm>
            <a:off x="6752144" y="3857543"/>
            <a:ext cx="4961141" cy="25264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Almost 20% work is completed. </a:t>
            </a:r>
            <a:r>
              <a:rPr lang="en-US" dirty="0">
                <a:solidFill>
                  <a:srgbClr val="FF0000"/>
                </a:solidFill>
              </a:rPr>
              <a:t>The completed work needs a revision because of longer study gap.</a:t>
            </a:r>
          </a:p>
        </p:txBody>
      </p:sp>
      <p:pic>
        <p:nvPicPr>
          <p:cNvPr id="15" name="Picture 1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DACD393-5A8F-4858-920C-E978BAE09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16996" y="1111231"/>
            <a:ext cx="3231436" cy="28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6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941A-0BDD-4BCB-9EB4-5DD99815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Missing Values Imputation</a:t>
            </a:r>
          </a:p>
        </p:txBody>
      </p:sp>
      <p:pic>
        <p:nvPicPr>
          <p:cNvPr id="3" name="image8.png">
            <a:extLst>
              <a:ext uri="{FF2B5EF4-FFF2-40B4-BE49-F238E27FC236}">
                <a16:creationId xmlns:a16="http://schemas.microsoft.com/office/drawing/2014/main" id="{B3DE1443-BBDD-4DE7-B3B9-25DC1588996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9176" y="1719871"/>
            <a:ext cx="7086143" cy="2686759"/>
          </a:xfrm>
          <a:prstGeom prst="rect">
            <a:avLst/>
          </a:prstGeom>
          <a:noFill/>
          <a:ln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E066B9-B9B6-4FEA-89E4-62EC7295EF2C}"/>
              </a:ext>
            </a:extLst>
          </p:cNvPr>
          <p:cNvCxnSpPr>
            <a:cxnSpLocks/>
          </p:cNvCxnSpPr>
          <p:nvPr/>
        </p:nvCxnSpPr>
        <p:spPr>
          <a:xfrm flipV="1">
            <a:off x="1245140" y="2791838"/>
            <a:ext cx="1254869" cy="23930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5002F2-788E-4C03-8C90-779E73D7CA97}"/>
              </a:ext>
            </a:extLst>
          </p:cNvPr>
          <p:cNvSpPr txBox="1"/>
          <p:nvPr/>
        </p:nvSpPr>
        <p:spPr>
          <a:xfrm>
            <a:off x="469006" y="5165388"/>
            <a:ext cx="1653702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Missing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75DD5-0CEB-4956-94DB-4F1A4DE37BB3}"/>
              </a:ext>
            </a:extLst>
          </p:cNvPr>
          <p:cNvSpPr txBox="1"/>
          <p:nvPr/>
        </p:nvSpPr>
        <p:spPr>
          <a:xfrm>
            <a:off x="3365771" y="4854263"/>
            <a:ext cx="8368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several missing values found during investigation. The table above shows the basic stats about the dataset.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Missing values are imputed with results of Exponential Smoothing method using Excel software.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8D212AD-ABD4-4997-A325-6A9F8778B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86673"/>
              </p:ext>
            </p:extLst>
          </p:nvPr>
        </p:nvGraphicFramePr>
        <p:xfrm>
          <a:off x="8221848" y="2449605"/>
          <a:ext cx="3733446" cy="164574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19046">
                  <a:extLst>
                    <a:ext uri="{9D8B030D-6E8A-4147-A177-3AD203B41FA5}">
                      <a16:colId xmlns:a16="http://schemas.microsoft.com/office/drawing/2014/main" val="27093179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5772534"/>
                    </a:ext>
                  </a:extLst>
                </a:gridCol>
              </a:tblGrid>
              <a:tr h="4559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observations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2476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35945693"/>
                  </a:ext>
                </a:extLst>
              </a:tr>
              <a:tr h="4559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Missing observations out of total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41739038"/>
                  </a:ext>
                </a:extLst>
              </a:tr>
              <a:tr h="7338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% of missing observations out of total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5.7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600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67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941A-0BDD-4BCB-9EB4-5DD99815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2: Moving Average</a:t>
            </a:r>
          </a:p>
        </p:txBody>
      </p:sp>
      <p:pic>
        <p:nvPicPr>
          <p:cNvPr id="8" name="image7.png">
            <a:extLst>
              <a:ext uri="{FF2B5EF4-FFF2-40B4-BE49-F238E27FC236}">
                <a16:creationId xmlns:a16="http://schemas.microsoft.com/office/drawing/2014/main" id="{9110B04A-3003-4A87-AF9E-0E483AD858C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615257"/>
            <a:ext cx="8283756" cy="3258300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6C4E1E-3B3F-4024-A7EC-F89CAF470AE7}"/>
              </a:ext>
            </a:extLst>
          </p:cNvPr>
          <p:cNvSpPr txBox="1"/>
          <p:nvPr/>
        </p:nvSpPr>
        <p:spPr>
          <a:xfrm>
            <a:off x="9309370" y="3198167"/>
            <a:ext cx="264592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best fit M =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2AE22C-AE65-47F8-9B7E-C65B04694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86948"/>
              </p:ext>
            </p:extLst>
          </p:nvPr>
        </p:nvGraphicFramePr>
        <p:xfrm>
          <a:off x="838200" y="5242743"/>
          <a:ext cx="6369997" cy="119443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45903">
                  <a:extLst>
                    <a:ext uri="{9D8B030D-6E8A-4147-A177-3AD203B41FA5}">
                      <a16:colId xmlns:a16="http://schemas.microsoft.com/office/drawing/2014/main" val="322427684"/>
                    </a:ext>
                  </a:extLst>
                </a:gridCol>
                <a:gridCol w="1216987">
                  <a:extLst>
                    <a:ext uri="{9D8B030D-6E8A-4147-A177-3AD203B41FA5}">
                      <a16:colId xmlns:a16="http://schemas.microsoft.com/office/drawing/2014/main" val="1179004862"/>
                    </a:ext>
                  </a:extLst>
                </a:gridCol>
                <a:gridCol w="1206024">
                  <a:extLst>
                    <a:ext uri="{9D8B030D-6E8A-4147-A177-3AD203B41FA5}">
                      <a16:colId xmlns:a16="http://schemas.microsoft.com/office/drawing/2014/main" val="2353926604"/>
                    </a:ext>
                  </a:extLst>
                </a:gridCol>
                <a:gridCol w="1195059">
                  <a:extLst>
                    <a:ext uri="{9D8B030D-6E8A-4147-A177-3AD203B41FA5}">
                      <a16:colId xmlns:a16="http://schemas.microsoft.com/office/drawing/2014/main" val="3165952229"/>
                    </a:ext>
                  </a:extLst>
                </a:gridCol>
                <a:gridCol w="1206024">
                  <a:extLst>
                    <a:ext uri="{9D8B030D-6E8A-4147-A177-3AD203B41FA5}">
                      <a16:colId xmlns:a16="http://schemas.microsoft.com/office/drawing/2014/main" val="2593248963"/>
                    </a:ext>
                  </a:extLst>
                </a:gridCol>
              </a:tblGrid>
              <a:tr h="394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Method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Mean estimator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MA, M = 2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MA, M = 3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MA, M = 5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91672333"/>
                  </a:ext>
                </a:extLst>
              </a:tr>
              <a:tr h="573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Mean Squared Error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5896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631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1274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2349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4186641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083007-0A52-4B75-9FE1-65451B9926BA}"/>
              </a:ext>
            </a:extLst>
          </p:cNvPr>
          <p:cNvSpPr txBox="1"/>
          <p:nvPr/>
        </p:nvSpPr>
        <p:spPr>
          <a:xfrm>
            <a:off x="7500026" y="5101297"/>
            <a:ext cx="4289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estimator is nothing but a value around which the trend is predicted.</a:t>
            </a:r>
          </a:p>
          <a:p>
            <a:endParaRPr lang="en-US" dirty="0"/>
          </a:p>
          <a:p>
            <a:r>
              <a:rPr lang="en-US" dirty="0"/>
              <a:t>A mean as estimator has highest MSE where M = 2 has lowest MSE.</a:t>
            </a:r>
          </a:p>
        </p:txBody>
      </p:sp>
    </p:spTree>
    <p:extLst>
      <p:ext uri="{BB962C8B-B14F-4D97-AF65-F5344CB8AC3E}">
        <p14:creationId xmlns:p14="http://schemas.microsoft.com/office/powerpoint/2010/main" val="15787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9D00-A23F-4A49-899C-D87F0856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3: Exponential Smoothing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0BA6E-05CF-4BE4-9F37-6C549A648BB1}"/>
              </a:ext>
            </a:extLst>
          </p:cNvPr>
          <p:cNvSpPr txBox="1"/>
          <p:nvPr/>
        </p:nvSpPr>
        <p:spPr>
          <a:xfrm>
            <a:off x="249683" y="5148791"/>
            <a:ext cx="55520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Following table is the comparisons of various moving average estimator configurations. The value for ɑ = 0.8 gives the minimum Mean Squared Error (MSE) value. Still, the MSE achieved in the MA method is far better.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157A51-54FD-4003-B95E-3FF682104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93400"/>
              </p:ext>
            </p:extLst>
          </p:nvPr>
        </p:nvGraphicFramePr>
        <p:xfrm>
          <a:off x="6390260" y="5437246"/>
          <a:ext cx="5552058" cy="91187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65580">
                  <a:extLst>
                    <a:ext uri="{9D8B030D-6E8A-4147-A177-3AD203B41FA5}">
                      <a16:colId xmlns:a16="http://schemas.microsoft.com/office/drawing/2014/main" val="2718458488"/>
                    </a:ext>
                  </a:extLst>
                </a:gridCol>
                <a:gridCol w="764413">
                  <a:extLst>
                    <a:ext uri="{9D8B030D-6E8A-4147-A177-3AD203B41FA5}">
                      <a16:colId xmlns:a16="http://schemas.microsoft.com/office/drawing/2014/main" val="1594679043"/>
                    </a:ext>
                  </a:extLst>
                </a:gridCol>
                <a:gridCol w="764413">
                  <a:extLst>
                    <a:ext uri="{9D8B030D-6E8A-4147-A177-3AD203B41FA5}">
                      <a16:colId xmlns:a16="http://schemas.microsoft.com/office/drawing/2014/main" val="2420560214"/>
                    </a:ext>
                  </a:extLst>
                </a:gridCol>
                <a:gridCol w="764413">
                  <a:extLst>
                    <a:ext uri="{9D8B030D-6E8A-4147-A177-3AD203B41FA5}">
                      <a16:colId xmlns:a16="http://schemas.microsoft.com/office/drawing/2014/main" val="58690348"/>
                    </a:ext>
                  </a:extLst>
                </a:gridCol>
                <a:gridCol w="764413">
                  <a:extLst>
                    <a:ext uri="{9D8B030D-6E8A-4147-A177-3AD203B41FA5}">
                      <a16:colId xmlns:a16="http://schemas.microsoft.com/office/drawing/2014/main" val="3044001966"/>
                    </a:ext>
                  </a:extLst>
                </a:gridCol>
                <a:gridCol w="764413">
                  <a:extLst>
                    <a:ext uri="{9D8B030D-6E8A-4147-A177-3AD203B41FA5}">
                      <a16:colId xmlns:a16="http://schemas.microsoft.com/office/drawing/2014/main" val="3758677337"/>
                    </a:ext>
                  </a:extLst>
                </a:gridCol>
                <a:gridCol w="764413">
                  <a:extLst>
                    <a:ext uri="{9D8B030D-6E8A-4147-A177-3AD203B41FA5}">
                      <a16:colId xmlns:a16="http://schemas.microsoft.com/office/drawing/2014/main" val="152234813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Ɑ value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0.2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0.3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0.5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0.8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41526388"/>
                  </a:ext>
                </a:extLst>
              </a:tr>
              <a:tr h="560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MSE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3955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3411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2834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2522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2519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2558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4587602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3FF35D5-98E9-4ED1-8A3F-7380BC3E4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367157"/>
              </p:ext>
            </p:extLst>
          </p:nvPr>
        </p:nvGraphicFramePr>
        <p:xfrm>
          <a:off x="907675" y="1564981"/>
          <a:ext cx="10152673" cy="321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617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8396-57C7-4563-AB5A-E6B1C323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Experiment 4: Double Exponential Smoothing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31C81-3086-4C3D-8873-FF3FAB374FC1}"/>
              </a:ext>
            </a:extLst>
          </p:cNvPr>
          <p:cNvSpPr txBox="1"/>
          <p:nvPr/>
        </p:nvSpPr>
        <p:spPr>
          <a:xfrm>
            <a:off x="644456" y="1690688"/>
            <a:ext cx="11213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Following table is the experimentation for finding Mean Squared Error using all possible values of ɑ and Ƴ. The value pair for (ɑ, Ƴ) = (1, 0.1)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BF5F98-0162-47E3-868A-A8DA920E8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23136"/>
              </p:ext>
            </p:extLst>
          </p:nvPr>
        </p:nvGraphicFramePr>
        <p:xfrm>
          <a:off x="708659" y="2371704"/>
          <a:ext cx="5847780" cy="4389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315">
                  <a:extLst>
                    <a:ext uri="{9D8B030D-6E8A-4147-A177-3AD203B41FA5}">
                      <a16:colId xmlns:a16="http://schemas.microsoft.com/office/drawing/2014/main" val="1558602765"/>
                    </a:ext>
                  </a:extLst>
                </a:gridCol>
                <a:gridCol w="487315">
                  <a:extLst>
                    <a:ext uri="{9D8B030D-6E8A-4147-A177-3AD203B41FA5}">
                      <a16:colId xmlns:a16="http://schemas.microsoft.com/office/drawing/2014/main" val="1939948069"/>
                    </a:ext>
                  </a:extLst>
                </a:gridCol>
                <a:gridCol w="487315">
                  <a:extLst>
                    <a:ext uri="{9D8B030D-6E8A-4147-A177-3AD203B41FA5}">
                      <a16:colId xmlns:a16="http://schemas.microsoft.com/office/drawing/2014/main" val="3519238047"/>
                    </a:ext>
                  </a:extLst>
                </a:gridCol>
                <a:gridCol w="487315">
                  <a:extLst>
                    <a:ext uri="{9D8B030D-6E8A-4147-A177-3AD203B41FA5}">
                      <a16:colId xmlns:a16="http://schemas.microsoft.com/office/drawing/2014/main" val="3584399429"/>
                    </a:ext>
                  </a:extLst>
                </a:gridCol>
                <a:gridCol w="487315">
                  <a:extLst>
                    <a:ext uri="{9D8B030D-6E8A-4147-A177-3AD203B41FA5}">
                      <a16:colId xmlns:a16="http://schemas.microsoft.com/office/drawing/2014/main" val="386299282"/>
                    </a:ext>
                  </a:extLst>
                </a:gridCol>
                <a:gridCol w="487315">
                  <a:extLst>
                    <a:ext uri="{9D8B030D-6E8A-4147-A177-3AD203B41FA5}">
                      <a16:colId xmlns:a16="http://schemas.microsoft.com/office/drawing/2014/main" val="1066797883"/>
                    </a:ext>
                  </a:extLst>
                </a:gridCol>
                <a:gridCol w="487315">
                  <a:extLst>
                    <a:ext uri="{9D8B030D-6E8A-4147-A177-3AD203B41FA5}">
                      <a16:colId xmlns:a16="http://schemas.microsoft.com/office/drawing/2014/main" val="1833689832"/>
                    </a:ext>
                  </a:extLst>
                </a:gridCol>
                <a:gridCol w="487315">
                  <a:extLst>
                    <a:ext uri="{9D8B030D-6E8A-4147-A177-3AD203B41FA5}">
                      <a16:colId xmlns:a16="http://schemas.microsoft.com/office/drawing/2014/main" val="456258583"/>
                    </a:ext>
                  </a:extLst>
                </a:gridCol>
                <a:gridCol w="487315">
                  <a:extLst>
                    <a:ext uri="{9D8B030D-6E8A-4147-A177-3AD203B41FA5}">
                      <a16:colId xmlns:a16="http://schemas.microsoft.com/office/drawing/2014/main" val="649273824"/>
                    </a:ext>
                  </a:extLst>
                </a:gridCol>
                <a:gridCol w="487315">
                  <a:extLst>
                    <a:ext uri="{9D8B030D-6E8A-4147-A177-3AD203B41FA5}">
                      <a16:colId xmlns:a16="http://schemas.microsoft.com/office/drawing/2014/main" val="1166414304"/>
                    </a:ext>
                  </a:extLst>
                </a:gridCol>
                <a:gridCol w="487315">
                  <a:extLst>
                    <a:ext uri="{9D8B030D-6E8A-4147-A177-3AD203B41FA5}">
                      <a16:colId xmlns:a16="http://schemas.microsoft.com/office/drawing/2014/main" val="2739228867"/>
                    </a:ext>
                  </a:extLst>
                </a:gridCol>
                <a:gridCol w="487315">
                  <a:extLst>
                    <a:ext uri="{9D8B030D-6E8A-4147-A177-3AD203B41FA5}">
                      <a16:colId xmlns:a16="http://schemas.microsoft.com/office/drawing/2014/main" val="2220491912"/>
                    </a:ext>
                  </a:extLst>
                </a:gridCol>
              </a:tblGrid>
              <a:tr h="320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Ɑ \ Ƴ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0.0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0.1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0.2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0.3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0.4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0.5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0.6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0.7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0.8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0.9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1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693493667"/>
                  </a:ext>
                </a:extLst>
              </a:tr>
              <a:tr h="447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0.0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3131318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*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6227651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0.1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86205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9433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7160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7340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8036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9306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8238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8862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8753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10265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10581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412257279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0.2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24739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4103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3788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3965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4098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4569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4420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4430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4455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4553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4471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83060829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0.3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11824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2443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2338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2426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2416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2585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2534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2611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2687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2758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2766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3998058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0.4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6836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1516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1443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1492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1546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1624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1639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1695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1739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1785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1838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309968650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0.5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4461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913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947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1079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1096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1239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1318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1382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763834842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0.6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2995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569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665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769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813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1084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088531092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0.7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2125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412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586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667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773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1157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53264959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0.8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1542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530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644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790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949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1137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1327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427344961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0.9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585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747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951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1435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1732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557288740"/>
                  </a:ext>
                </a:extLst>
              </a:tr>
              <a:tr h="316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1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927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132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535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755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994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1294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1640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2062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2573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132798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500050-4670-4F51-9AA2-A8FED24E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39090"/>
              </p:ext>
            </p:extLst>
          </p:nvPr>
        </p:nvGraphicFramePr>
        <p:xfrm>
          <a:off x="6670823" y="2925996"/>
          <a:ext cx="5387340" cy="1903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945">
                  <a:extLst>
                    <a:ext uri="{9D8B030D-6E8A-4147-A177-3AD203B41FA5}">
                      <a16:colId xmlns:a16="http://schemas.microsoft.com/office/drawing/2014/main" val="1498553428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4116088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1056960913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1665729315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89154765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3601646231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490240183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329376425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949205838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186612287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3532678305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734556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Ɑ \ Ƴ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0.090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0.091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0.092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0.093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0.094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0.095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0.096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0.097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0.098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0.099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0.1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28735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0.95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129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6896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0.96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130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55481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</a:rPr>
                        <a:t>0.97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130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125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24120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0.98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126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76377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0.99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125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83660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2573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12469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105309-4955-4070-A4CE-ECA36927A2B5}"/>
              </a:ext>
            </a:extLst>
          </p:cNvPr>
          <p:cNvSpPr txBox="1"/>
          <p:nvPr/>
        </p:nvSpPr>
        <p:spPr>
          <a:xfrm>
            <a:off x="7416529" y="4910629"/>
            <a:ext cx="39372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Table 2.Refining the values of ɑ and Ƴ further</a:t>
            </a:r>
          </a:p>
        </p:txBody>
      </p:sp>
    </p:spTree>
    <p:extLst>
      <p:ext uri="{BB962C8B-B14F-4D97-AF65-F5344CB8AC3E}">
        <p14:creationId xmlns:p14="http://schemas.microsoft.com/office/powerpoint/2010/main" val="92367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CF19-27F0-4B73-9680-AC785290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Experiment 4: Double Exponential Smoothing</a:t>
            </a:r>
          </a:p>
        </p:txBody>
      </p:sp>
      <p:pic>
        <p:nvPicPr>
          <p:cNvPr id="3" name="image2.png">
            <a:extLst>
              <a:ext uri="{FF2B5EF4-FFF2-40B4-BE49-F238E27FC236}">
                <a16:creationId xmlns:a16="http://schemas.microsoft.com/office/drawing/2014/main" id="{0DBC0CDC-2B28-4578-863D-5269E8B66D7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76327" y="2178995"/>
            <a:ext cx="10039346" cy="3200402"/>
          </a:xfrm>
          <a:prstGeom prst="rect">
            <a:avLst/>
          </a:prstGeom>
          <a:ln w="12700">
            <a:solidFill>
              <a:srgbClr val="0000FF"/>
            </a:solidFill>
            <a:prstDash val="solid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981E6-A465-40A9-8C0D-5EDAECBDB24D}"/>
              </a:ext>
            </a:extLst>
          </p:cNvPr>
          <p:cNvSpPr txBox="1"/>
          <p:nvPr/>
        </p:nvSpPr>
        <p:spPr>
          <a:xfrm>
            <a:off x="2681591" y="5933872"/>
            <a:ext cx="682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almost perfectly matched trendline. </a:t>
            </a:r>
            <a:r>
              <a:rPr lang="en-US" b="1" dirty="0">
                <a:solidFill>
                  <a:srgbClr val="FF0000"/>
                </a:solidFill>
              </a:rPr>
              <a:t>What about forecast?</a:t>
            </a:r>
          </a:p>
        </p:txBody>
      </p:sp>
    </p:spTree>
    <p:extLst>
      <p:ext uri="{BB962C8B-B14F-4D97-AF65-F5344CB8AC3E}">
        <p14:creationId xmlns:p14="http://schemas.microsoft.com/office/powerpoint/2010/main" val="348891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dergraduate Research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967</Words>
  <Application>Microsoft Office PowerPoint</Application>
  <PresentationFormat>Widescreen</PresentationFormat>
  <Paragraphs>326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Roboto</vt:lpstr>
      <vt:lpstr>Office Theme</vt:lpstr>
      <vt:lpstr>Air quality forecasting using statistical and machine learning methods</vt:lpstr>
      <vt:lpstr>Work done so far…</vt:lpstr>
      <vt:lpstr>Revision</vt:lpstr>
      <vt:lpstr>List of experiments &amp; plan</vt:lpstr>
      <vt:lpstr>Experiment 1: Missing Values Imputation</vt:lpstr>
      <vt:lpstr>Experiment 2: Moving Average</vt:lpstr>
      <vt:lpstr>Experiment 3: Exponential Smoothing</vt:lpstr>
      <vt:lpstr>Experiment 4: Double Exponential Smoothing</vt:lpstr>
      <vt:lpstr>Experiment 4: Double Exponential Smoothing</vt:lpstr>
      <vt:lpstr>Experiment 4: Double Exponential Smoothing</vt:lpstr>
      <vt:lpstr>Bonus Experiment: Standard Deviation</vt:lpstr>
      <vt:lpstr>Findings and future work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sensor measurements in smart air quality monitoring system</dc:title>
  <dc:creator>AKASH MAHAJAN</dc:creator>
  <cp:lastModifiedBy>AKASH MAHAJAN</cp:lastModifiedBy>
  <cp:revision>129</cp:revision>
  <dcterms:created xsi:type="dcterms:W3CDTF">2022-01-26T09:25:38Z</dcterms:created>
  <dcterms:modified xsi:type="dcterms:W3CDTF">2022-04-04T06:19:08Z</dcterms:modified>
</cp:coreProperties>
</file>