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85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0909" y="234951"/>
            <a:ext cx="7097395" cy="1113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517" y="1301393"/>
            <a:ext cx="7206615" cy="169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531" y="70103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2026"/>
                  </a:lnTo>
                  <a:lnTo>
                    <a:pt x="9009359" y="6410769"/>
                  </a:lnTo>
                  <a:lnTo>
                    <a:pt x="8998968" y="6457290"/>
                  </a:lnTo>
                  <a:lnTo>
                    <a:pt x="8982275" y="6501081"/>
                  </a:lnTo>
                  <a:lnTo>
                    <a:pt x="8959791" y="6541631"/>
                  </a:lnTo>
                  <a:lnTo>
                    <a:pt x="8932024" y="6578430"/>
                  </a:lnTo>
                  <a:lnTo>
                    <a:pt x="8899487" y="6610967"/>
                  </a:lnTo>
                  <a:lnTo>
                    <a:pt x="8862690" y="6638733"/>
                  </a:lnTo>
                  <a:lnTo>
                    <a:pt x="8822144" y="6661216"/>
                  </a:lnTo>
                  <a:lnTo>
                    <a:pt x="8778359" y="6677908"/>
                  </a:lnTo>
                  <a:lnTo>
                    <a:pt x="8731847" y="6688297"/>
                  </a:lnTo>
                  <a:lnTo>
                    <a:pt x="8683117" y="6691873"/>
                  </a:lnTo>
                  <a:lnTo>
                    <a:pt x="329844" y="6691873"/>
                  </a:lnTo>
                  <a:lnTo>
                    <a:pt x="281102" y="6688297"/>
                  </a:lnTo>
                  <a:lnTo>
                    <a:pt x="234580" y="6677908"/>
                  </a:lnTo>
                  <a:lnTo>
                    <a:pt x="190789" y="6661216"/>
                  </a:lnTo>
                  <a:lnTo>
                    <a:pt x="150240" y="6638733"/>
                  </a:lnTo>
                  <a:lnTo>
                    <a:pt x="113441" y="6610967"/>
                  </a:lnTo>
                  <a:lnTo>
                    <a:pt x="80905" y="6578430"/>
                  </a:lnTo>
                  <a:lnTo>
                    <a:pt x="53139" y="6541631"/>
                  </a:lnTo>
                  <a:lnTo>
                    <a:pt x="30656" y="6501081"/>
                  </a:lnTo>
                  <a:lnTo>
                    <a:pt x="13965" y="6457290"/>
                  </a:lnTo>
                  <a:lnTo>
                    <a:pt x="3576" y="6410769"/>
                  </a:lnTo>
                  <a:lnTo>
                    <a:pt x="0" y="6362026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84" y="1395983"/>
              <a:ext cx="9022080" cy="121920"/>
            </a:xfrm>
            <a:custGeom>
              <a:avLst/>
              <a:gdLst/>
              <a:ahLst/>
              <a:cxnLst/>
              <a:rect l="l" t="t" r="r" b="b"/>
              <a:pathLst>
                <a:path w="9022080" h="121919">
                  <a:moveTo>
                    <a:pt x="9022080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9022080" y="121920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" y="2976372"/>
              <a:ext cx="9022080" cy="111760"/>
            </a:xfrm>
            <a:custGeom>
              <a:avLst/>
              <a:gdLst/>
              <a:ahLst/>
              <a:cxnLst/>
              <a:rect l="l" t="t" r="r" b="b"/>
              <a:pathLst>
                <a:path w="9022080" h="111760">
                  <a:moveTo>
                    <a:pt x="9022080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022080" y="111251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484" y="1517903"/>
            <a:ext cx="9022080" cy="315214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73660" rIns="0" bIns="0" rtlCol="0">
            <a:spAutoFit/>
          </a:bodyPr>
          <a:lstStyle/>
          <a:p>
            <a:pPr marL="3209290" marR="1777364" indent="-1431925" algn="ctr">
              <a:lnSpc>
                <a:spcPct val="100000"/>
              </a:lnSpc>
              <a:spcBef>
                <a:spcPts val="580"/>
              </a:spcBef>
            </a:pPr>
            <a:r>
              <a:rPr lang="en-US" sz="4000" spc="-5" dirty="0" smtClean="0">
                <a:solidFill>
                  <a:srgbClr val="FFFFFF"/>
                </a:solidFill>
              </a:rPr>
              <a:t>UNIT-1</a:t>
            </a:r>
            <a:br>
              <a:rPr lang="en-US" sz="4000" spc="-5" dirty="0" smtClean="0">
                <a:solidFill>
                  <a:srgbClr val="FFFFFF"/>
                </a:solidFill>
              </a:rPr>
            </a:br>
            <a:r>
              <a:rPr lang="en-US" sz="4000" spc="-5" dirty="0" smtClean="0">
                <a:solidFill>
                  <a:srgbClr val="FFFFFF"/>
                </a:solidFill>
              </a:rPr>
              <a:t>Laplace </a:t>
            </a:r>
            <a:r>
              <a:rPr lang="en-US" sz="4000" spc="-20" dirty="0" smtClean="0">
                <a:solidFill>
                  <a:srgbClr val="FFFFFF"/>
                </a:solidFill>
              </a:rPr>
              <a:t>Transform a</a:t>
            </a:r>
            <a:r>
              <a:rPr lang="en-US" sz="4000" spc="-5" dirty="0" smtClean="0">
                <a:solidFill>
                  <a:srgbClr val="FFFFFF"/>
                </a:solidFill>
              </a:rPr>
              <a:t>nd</a:t>
            </a:r>
            <a:r>
              <a:rPr lang="en-US" sz="4000" spc="-290" dirty="0" smtClean="0">
                <a:solidFill>
                  <a:srgbClr val="FFFFFF"/>
                </a:solidFill>
              </a:rPr>
              <a:t> </a:t>
            </a:r>
            <a:r>
              <a:rPr lang="en-US" sz="4000" spc="-5" dirty="0" smtClean="0">
                <a:solidFill>
                  <a:srgbClr val="FFFFFF"/>
                </a:solidFill>
              </a:rPr>
              <a:t>Its  Applications</a:t>
            </a:r>
            <a:br>
              <a:rPr lang="en-US" sz="4000" spc="-5" dirty="0" smtClean="0">
                <a:solidFill>
                  <a:srgbClr val="FFFFFF"/>
                </a:solidFill>
              </a:rPr>
            </a:b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5684" y="2174246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65" y="0"/>
                </a:lnTo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1366" y="2993725"/>
            <a:ext cx="1461135" cy="0"/>
          </a:xfrm>
          <a:custGeom>
            <a:avLst/>
            <a:gdLst/>
            <a:ahLst/>
            <a:cxnLst/>
            <a:rect l="l" t="t" r="r" b="b"/>
            <a:pathLst>
              <a:path w="1461135">
                <a:moveTo>
                  <a:pt x="0" y="0"/>
                </a:moveTo>
                <a:lnTo>
                  <a:pt x="1460643" y="0"/>
                </a:lnTo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7755" y="4370126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>
                <a:moveTo>
                  <a:pt x="0" y="0"/>
                </a:moveTo>
                <a:lnTo>
                  <a:pt x="833349" y="0"/>
                </a:lnTo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3325" y="5189529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114" y="0"/>
                </a:lnTo>
              </a:path>
            </a:pathLst>
          </a:custGeom>
          <a:ln w="12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0387" y="4757467"/>
            <a:ext cx="49149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9888" y="3938038"/>
            <a:ext cx="14414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0351" y="1742234"/>
            <a:ext cx="14414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0300" y="4230908"/>
            <a:ext cx="30162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97" baseline="-24305" dirty="0">
                <a:latin typeface="Times New Roman"/>
                <a:cs typeface="Times New Roman"/>
              </a:rPr>
              <a:t>s</a:t>
            </a:r>
            <a:r>
              <a:rPr sz="1400" spc="6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8736" y="2034977"/>
            <a:ext cx="30099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89" baseline="-24305" dirty="0">
                <a:latin typeface="Times New Roman"/>
                <a:cs typeface="Times New Roman"/>
              </a:rPr>
              <a:t>s</a:t>
            </a:r>
            <a:r>
              <a:rPr sz="1400" spc="6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1446" y="5186792"/>
            <a:ext cx="140017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114" dirty="0">
                <a:latin typeface="Times New Roman"/>
                <a:cs typeface="Times New Roman"/>
              </a:rPr>
              <a:t>(s- </a:t>
            </a:r>
            <a:r>
              <a:rPr sz="2400" spc="35" dirty="0">
                <a:latin typeface="Times New Roman"/>
                <a:cs typeface="Times New Roman"/>
              </a:rPr>
              <a:t>2)</a:t>
            </a:r>
            <a:r>
              <a:rPr sz="2100" spc="52" baseline="41666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2</a:t>
            </a:r>
            <a:r>
              <a:rPr sz="2100" spc="60" baseline="41666" dirty="0">
                <a:latin typeface="Times New Roman"/>
                <a:cs typeface="Times New Roman"/>
              </a:rPr>
              <a:t>2</a:t>
            </a:r>
            <a:endParaRPr sz="2100" baseline="4166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6470" y="4367379"/>
            <a:ext cx="54800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2</a:t>
            </a:r>
            <a:r>
              <a:rPr sz="2100" spc="60" baseline="41666" dirty="0">
                <a:latin typeface="Times New Roman"/>
                <a:cs typeface="Times New Roman"/>
              </a:rPr>
              <a:t>2</a:t>
            </a:r>
            <a:endParaRPr sz="2100" baseline="4166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7115" y="4129360"/>
            <a:ext cx="172783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210" dirty="0">
                <a:latin typeface="Symbol"/>
                <a:cs typeface="Symbol"/>
              </a:rPr>
              <a:t></a:t>
            </a:r>
            <a:r>
              <a:rPr sz="2400" spc="-60" dirty="0">
                <a:latin typeface="Times New Roman"/>
                <a:cs typeface="Times New Roman"/>
              </a:rPr>
              <a:t>L</a:t>
            </a:r>
            <a:r>
              <a:rPr sz="2400" spc="75" dirty="0">
                <a:latin typeface="Times New Roman"/>
                <a:cs typeface="Times New Roman"/>
              </a:rPr>
              <a:t>(</a:t>
            </a:r>
            <a:r>
              <a:rPr sz="2400" spc="170" dirty="0">
                <a:latin typeface="Times New Roman"/>
                <a:cs typeface="Times New Roman"/>
              </a:rPr>
              <a:t>c</a:t>
            </a:r>
            <a:r>
              <a:rPr sz="2400" spc="35" dirty="0">
                <a:latin typeface="Times New Roman"/>
                <a:cs typeface="Times New Roman"/>
              </a:rPr>
              <a:t>o</a:t>
            </a:r>
            <a:r>
              <a:rPr sz="2400" spc="120" dirty="0">
                <a:latin typeface="Times New Roman"/>
                <a:cs typeface="Times New Roman"/>
              </a:rPr>
              <a:t>s</a:t>
            </a:r>
            <a:r>
              <a:rPr sz="2400" spc="35" dirty="0">
                <a:latin typeface="Times New Roman"/>
                <a:cs typeface="Times New Roman"/>
              </a:rPr>
              <a:t>h2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8980" y="2990902"/>
            <a:ext cx="147701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40" dirty="0">
                <a:latin typeface="Times New Roman"/>
                <a:cs typeface="Times New Roman"/>
              </a:rPr>
              <a:t>(s</a:t>
            </a:r>
            <a:r>
              <a:rPr sz="2400" spc="-4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3)</a:t>
            </a:r>
            <a:r>
              <a:rPr sz="2100" spc="52" baseline="41666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4</a:t>
            </a:r>
            <a:r>
              <a:rPr sz="2100" spc="60" baseline="41666" dirty="0">
                <a:latin typeface="Times New Roman"/>
                <a:cs typeface="Times New Roman"/>
              </a:rPr>
              <a:t>2</a:t>
            </a:r>
            <a:endParaRPr sz="2100" baseline="4166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35271" y="2561460"/>
            <a:ext cx="56261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5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14399" y="2171473"/>
            <a:ext cx="55245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4</a:t>
            </a:r>
            <a:r>
              <a:rPr sz="2100" spc="60" baseline="41666" dirty="0">
                <a:latin typeface="Times New Roman"/>
                <a:cs typeface="Times New Roman"/>
              </a:rPr>
              <a:t>2</a:t>
            </a:r>
            <a:endParaRPr sz="2100" baseline="41666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7115" y="1933429"/>
            <a:ext cx="157607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65" dirty="0">
                <a:latin typeface="Symbol"/>
                <a:cs typeface="Symbol"/>
              </a:rPr>
              <a:t></a:t>
            </a:r>
            <a:r>
              <a:rPr sz="2400" spc="65" dirty="0">
                <a:latin typeface="Times New Roman"/>
                <a:cs typeface="Times New Roman"/>
              </a:rPr>
              <a:t>L(cos4t)</a:t>
            </a:r>
            <a:r>
              <a:rPr sz="2400" spc="6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1715" y="4948763"/>
            <a:ext cx="211518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Symbol"/>
                <a:cs typeface="Symbol"/>
              </a:rPr>
              <a:t>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L(e</a:t>
            </a:r>
            <a:r>
              <a:rPr sz="2100" spc="15" baseline="41666" dirty="0">
                <a:latin typeface="Times New Roman"/>
                <a:cs typeface="Times New Roman"/>
              </a:rPr>
              <a:t>2t </a:t>
            </a:r>
            <a:r>
              <a:rPr sz="2400" spc="70" dirty="0">
                <a:latin typeface="Times New Roman"/>
                <a:cs typeface="Times New Roman"/>
              </a:rPr>
              <a:t>cos4</a:t>
            </a: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9746" y="3481297"/>
            <a:ext cx="209613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35" dirty="0">
                <a:latin typeface="Times New Roman"/>
                <a:cs typeface="Times New Roman"/>
              </a:rPr>
              <a:t>(1) </a:t>
            </a:r>
            <a:r>
              <a:rPr sz="2400" spc="10" dirty="0">
                <a:latin typeface="Times New Roman"/>
                <a:cs typeface="Times New Roman"/>
              </a:rPr>
              <a:t>L(e</a:t>
            </a:r>
            <a:r>
              <a:rPr sz="2100" spc="15" baseline="41666" dirty="0">
                <a:latin typeface="Times New Roman"/>
                <a:cs typeface="Times New Roman"/>
              </a:rPr>
              <a:t>2t</a:t>
            </a:r>
            <a:r>
              <a:rPr sz="2100" spc="-187" baseline="41666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cosh2</a:t>
            </a: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1715" y="2752908"/>
            <a:ext cx="217233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Symbol"/>
                <a:cs typeface="Symbol"/>
              </a:rPr>
              <a:t>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L(e</a:t>
            </a:r>
            <a:r>
              <a:rPr sz="2100" spc="7" baseline="41666" dirty="0">
                <a:latin typeface="Times New Roman"/>
                <a:cs typeface="Times New Roman"/>
              </a:rPr>
              <a:t>-3t </a:t>
            </a:r>
            <a:r>
              <a:rPr sz="2400" spc="70" dirty="0">
                <a:latin typeface="Times New Roman"/>
                <a:cs typeface="Times New Roman"/>
              </a:rPr>
              <a:t>cos4</a:t>
            </a: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8005" y="659630"/>
            <a:ext cx="2586990" cy="101663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20"/>
              </a:spcBef>
            </a:pPr>
            <a:r>
              <a:rPr sz="2400" i="1" spc="60" dirty="0">
                <a:latin typeface="Times New Roman"/>
                <a:cs typeface="Times New Roman"/>
              </a:rPr>
              <a:t>Eg</a:t>
            </a:r>
            <a:r>
              <a:rPr sz="2400" i="1" spc="-43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  <a:p>
            <a:pPr marL="631825">
              <a:lnSpc>
                <a:spcPct val="100000"/>
              </a:lnSpc>
              <a:spcBef>
                <a:spcPts val="1019"/>
              </a:spcBef>
            </a:pPr>
            <a:r>
              <a:rPr sz="2400" spc="35" dirty="0">
                <a:latin typeface="Times New Roman"/>
                <a:cs typeface="Times New Roman"/>
              </a:rPr>
              <a:t>(1) </a:t>
            </a:r>
            <a:r>
              <a:rPr sz="2400" spc="5" dirty="0">
                <a:latin typeface="Times New Roman"/>
                <a:cs typeface="Times New Roman"/>
              </a:rPr>
              <a:t>L(e</a:t>
            </a:r>
            <a:r>
              <a:rPr sz="2100" spc="7" baseline="41666" dirty="0">
                <a:latin typeface="Times New Roman"/>
                <a:cs typeface="Times New Roman"/>
              </a:rPr>
              <a:t>-3t</a:t>
            </a:r>
            <a:r>
              <a:rPr sz="2100" spc="-179" baseline="41666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cos4</a:t>
            </a: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84149"/>
            <a:ext cx="5496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Inverse Laplace</a:t>
            </a:r>
            <a:r>
              <a:rPr sz="4000" spc="-95" dirty="0">
                <a:solidFill>
                  <a:srgbClr val="696363"/>
                </a:solidFill>
              </a:rPr>
              <a:t> </a:t>
            </a:r>
            <a:r>
              <a:rPr sz="4000" spc="-20" dirty="0">
                <a:solidFill>
                  <a:srgbClr val="696363"/>
                </a:solidFill>
              </a:rPr>
              <a:t>Transform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378046" y="1310323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7720" y="0"/>
                </a:lnTo>
              </a:path>
            </a:pathLst>
          </a:custGeom>
          <a:ln w="1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5073" y="1888129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829" y="0"/>
                </a:lnTo>
              </a:path>
            </a:pathLst>
          </a:custGeom>
          <a:ln w="1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3131" y="2466645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835" y="0"/>
                </a:lnTo>
              </a:path>
            </a:pathLst>
          </a:custGeom>
          <a:ln w="1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8358" y="1099867"/>
            <a:ext cx="7115809" cy="175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17780" indent="-201295" algn="ctr">
              <a:lnSpc>
                <a:spcPct val="135400"/>
              </a:lnSpc>
              <a:spcBef>
                <a:spcPts val="100"/>
              </a:spcBef>
              <a:tabLst>
                <a:tab pos="1362710" algn="l"/>
                <a:tab pos="2858135" algn="l"/>
              </a:tabLst>
            </a:pPr>
            <a:r>
              <a:rPr sz="28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Definition</a:t>
            </a:r>
            <a:r>
              <a:rPr sz="2800" spc="-6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27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If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L[f(t)]	</a:t>
            </a:r>
            <a:r>
              <a:rPr sz="2800" spc="5" dirty="0">
                <a:latin typeface="Symbol"/>
                <a:cs typeface="Symbol"/>
              </a:rPr>
              <a:t>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f(s), </a:t>
            </a:r>
            <a:r>
              <a:rPr sz="2800" spc="25" dirty="0">
                <a:latin typeface="Times New Roman"/>
                <a:cs typeface="Times New Roman"/>
              </a:rPr>
              <a:t>then </a:t>
            </a:r>
            <a:r>
              <a:rPr sz="2800" spc="-40" dirty="0">
                <a:latin typeface="Times New Roman"/>
                <a:cs typeface="Times New Roman"/>
              </a:rPr>
              <a:t>f(t) </a:t>
            </a:r>
            <a:r>
              <a:rPr sz="2800" spc="-80" dirty="0">
                <a:latin typeface="Times New Roman"/>
                <a:cs typeface="Times New Roman"/>
              </a:rPr>
              <a:t>is </a:t>
            </a:r>
            <a:r>
              <a:rPr sz="2800" spc="-50" dirty="0">
                <a:latin typeface="Times New Roman"/>
                <a:cs typeface="Times New Roman"/>
              </a:rPr>
              <a:t>called </a:t>
            </a:r>
            <a:r>
              <a:rPr sz="2800" spc="35" dirty="0">
                <a:latin typeface="Times New Roman"/>
                <a:cs typeface="Times New Roman"/>
              </a:rPr>
              <a:t>the  </a:t>
            </a:r>
            <a:r>
              <a:rPr sz="2800" dirty="0">
                <a:latin typeface="Times New Roman"/>
                <a:cs typeface="Times New Roman"/>
              </a:rPr>
              <a:t>inverse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laplace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transform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of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f(s)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and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denoted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 marR="273050" algn="ctr">
              <a:lnSpc>
                <a:spcPct val="100000"/>
              </a:lnSpc>
              <a:spcBef>
                <a:spcPts val="1195"/>
              </a:spcBef>
              <a:tabLst>
                <a:tab pos="1738630" algn="l"/>
              </a:tabLst>
            </a:pPr>
            <a:r>
              <a:rPr sz="2800" spc="-85" dirty="0">
                <a:latin typeface="Times New Roman"/>
                <a:cs typeface="Times New Roman"/>
              </a:rPr>
              <a:t>L</a:t>
            </a:r>
            <a:r>
              <a:rPr sz="2400" spc="-127" baseline="43402" dirty="0">
                <a:latin typeface="Times New Roman"/>
                <a:cs typeface="Times New Roman"/>
              </a:rPr>
              <a:t>-1</a:t>
            </a:r>
            <a:r>
              <a:rPr sz="2800" spc="-85" dirty="0">
                <a:latin typeface="Times New Roman"/>
                <a:cs typeface="Times New Roman"/>
              </a:rPr>
              <a:t>{ </a:t>
            </a: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800" i="1" spc="-18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(</a:t>
            </a:r>
            <a:r>
              <a:rPr sz="2800" i="1" spc="25" dirty="0">
                <a:latin typeface="Times New Roman"/>
                <a:cs typeface="Times New Roman"/>
              </a:rPr>
              <a:t>s</a:t>
            </a:r>
            <a:r>
              <a:rPr sz="2800" spc="25" dirty="0">
                <a:latin typeface="Times New Roman"/>
                <a:cs typeface="Times New Roman"/>
              </a:rPr>
              <a:t>)}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Symbol"/>
                <a:cs typeface="Symbol"/>
              </a:rPr>
              <a:t>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(</a:t>
            </a:r>
            <a:r>
              <a:rPr sz="2800" i="1" spc="60" dirty="0">
                <a:latin typeface="Times New Roman"/>
                <a:cs typeface="Times New Roman"/>
              </a:rPr>
              <a:t>t</a:t>
            </a:r>
            <a:r>
              <a:rPr sz="2800" spc="6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8520" y="559726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0" y="0"/>
                </a:moveTo>
                <a:lnTo>
                  <a:pt x="1563348" y="0"/>
                </a:lnTo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6403" y="1626367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89">
                <a:moveTo>
                  <a:pt x="0" y="0"/>
                </a:moveTo>
                <a:lnTo>
                  <a:pt x="1596197" y="0"/>
                </a:lnTo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1975" y="1626367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>
                <a:moveTo>
                  <a:pt x="0" y="0"/>
                </a:moveTo>
                <a:lnTo>
                  <a:pt x="639737" y="0"/>
                </a:lnTo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2016" y="1626367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098" y="0"/>
                </a:lnTo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1418" y="1626367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299" y="0"/>
                </a:lnTo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0998" y="4142796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547" y="0"/>
                </a:lnTo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0998" y="5152590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547" y="0"/>
                </a:lnTo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6286" y="6091900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39562" y="0"/>
                </a:lnTo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1243" y="581630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547" y="0"/>
                </a:lnTo>
              </a:path>
            </a:pathLst>
          </a:custGeom>
          <a:ln w="4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6283" y="6091900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531" y="0"/>
                </a:lnTo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7178" y="5816305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9224" y="0"/>
                </a:lnTo>
              </a:path>
            </a:pathLst>
          </a:custGeom>
          <a:ln w="4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5118" y="60919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125" y="0"/>
                </a:lnTo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9260" y="6091900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9224" y="0"/>
                </a:lnTo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4868" y="6091900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9006" y="0"/>
                </a:lnTo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06147" y="5694858"/>
            <a:ext cx="160655" cy="7080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900" spc="8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405"/>
              </a:spcBef>
            </a:pPr>
            <a:r>
              <a:rPr sz="1900" spc="8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80102" y="5745610"/>
            <a:ext cx="15684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6278" y="5807070"/>
            <a:ext cx="15684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1696" y="213275"/>
            <a:ext cx="15684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8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6770" y="5645976"/>
            <a:ext cx="37338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50" spc="120" baseline="-36549" dirty="0">
                <a:latin typeface="Times New Roman"/>
                <a:cs typeface="Times New Roman"/>
              </a:rPr>
              <a:t>2</a:t>
            </a:r>
            <a:r>
              <a:rPr sz="2850" spc="-37" baseline="-36549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08524" y="6387508"/>
            <a:ext cx="126364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60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1997" y="5473480"/>
            <a:ext cx="102298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8660" algn="l"/>
              </a:tabLst>
            </a:pPr>
            <a:r>
              <a:rPr sz="1900" spc="80" dirty="0">
                <a:latin typeface="Times New Roman"/>
                <a:cs typeface="Times New Roman"/>
              </a:rPr>
              <a:t>1	1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2850" spc="89" baseline="-4385" dirty="0">
                <a:latin typeface="Symbol"/>
                <a:cs typeface="Symbol"/>
              </a:rPr>
              <a:t></a:t>
            </a:r>
            <a:endParaRPr sz="2850" baseline="-4385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08169" y="6387508"/>
            <a:ext cx="126364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60" dirty="0">
                <a:latin typeface="Symbol"/>
                <a:cs typeface="Symbol"/>
              </a:rPr>
              <a:t>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08169" y="5491328"/>
            <a:ext cx="126364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60" dirty="0">
                <a:latin typeface="Symbol"/>
                <a:cs typeface="Symbol"/>
              </a:rPr>
              <a:t>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6355" y="5897780"/>
            <a:ext cx="16954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90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31707" y="5745610"/>
            <a:ext cx="31686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215" dirty="0">
                <a:latin typeface="Symbol"/>
                <a:cs typeface="Symbol"/>
              </a:rPr>
              <a:t></a:t>
            </a:r>
            <a:r>
              <a:rPr sz="1900" spc="8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9772" y="1431805"/>
            <a:ext cx="107188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4400" algn="l"/>
              </a:tabLst>
            </a:pPr>
            <a:r>
              <a:rPr sz="1900" spc="90" dirty="0">
                <a:latin typeface="Symbol"/>
                <a:cs typeface="Symbol"/>
              </a:rPr>
              <a:t></a:t>
            </a:r>
            <a:r>
              <a:rPr sz="1900" spc="90" dirty="0">
                <a:latin typeface="Times New Roman"/>
                <a:cs typeface="Times New Roman"/>
              </a:rPr>
              <a:t>	</a:t>
            </a:r>
            <a:r>
              <a:rPr sz="1900" spc="90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39252" y="554318"/>
            <a:ext cx="160210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95" dirty="0">
                <a:latin typeface="Times New Roman"/>
                <a:cs typeface="Times New Roman"/>
              </a:rPr>
              <a:t>(s</a:t>
            </a:r>
            <a:r>
              <a:rPr sz="1900" spc="-23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Symbol"/>
                <a:cs typeface="Symbol"/>
              </a:rPr>
              <a:t></a:t>
            </a:r>
            <a:r>
              <a:rPr sz="1900" spc="155" dirty="0">
                <a:latin typeface="Times New Roman"/>
                <a:cs typeface="Times New Roman"/>
              </a:rPr>
              <a:t>1)(s</a:t>
            </a:r>
            <a:r>
              <a:rPr sz="1900" spc="155" dirty="0">
                <a:latin typeface="Symbol"/>
                <a:cs typeface="Symbol"/>
              </a:rPr>
              <a:t></a:t>
            </a:r>
            <a:r>
              <a:rPr sz="1900" spc="-13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2)(s)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41562" y="5645976"/>
            <a:ext cx="292735" cy="439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070">
              <a:lnSpc>
                <a:spcPts val="2105"/>
              </a:lnSpc>
              <a:spcBef>
                <a:spcPts val="105"/>
              </a:spcBef>
            </a:pPr>
            <a:r>
              <a:rPr sz="1900" spc="60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1145"/>
              </a:lnSpc>
            </a:pPr>
            <a:r>
              <a:rPr sz="1100" spc="20" dirty="0">
                <a:latin typeface="Symbol"/>
                <a:cs typeface="Symbol"/>
              </a:rPr>
              <a:t></a:t>
            </a:r>
            <a:r>
              <a:rPr sz="1100" spc="2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368970" y="365566"/>
            <a:ext cx="75311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00" spc="-50" dirty="0"/>
              <a:t>(1)</a:t>
            </a:r>
            <a:r>
              <a:rPr sz="1900" spc="-35" dirty="0"/>
              <a:t> </a:t>
            </a:r>
            <a:r>
              <a:rPr sz="1900" spc="-5" dirty="0"/>
              <a:t>L</a:t>
            </a:r>
            <a:r>
              <a:rPr sz="1650" spc="-7" baseline="42929" dirty="0">
                <a:latin typeface="Symbol"/>
                <a:cs typeface="Symbol"/>
              </a:rPr>
              <a:t></a:t>
            </a:r>
            <a:r>
              <a:rPr sz="1650" spc="-7" baseline="42929" dirty="0"/>
              <a:t>1</a:t>
            </a:r>
            <a:endParaRPr sz="1650" baseline="42929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96148" y="5890351"/>
            <a:ext cx="24384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20" dirty="0">
                <a:latin typeface="Symbol"/>
                <a:cs typeface="Symbol"/>
              </a:rPr>
              <a:t></a:t>
            </a:r>
            <a:r>
              <a:rPr sz="1100" spc="95" dirty="0">
                <a:latin typeface="Times New Roman"/>
                <a:cs typeface="Times New Roman"/>
              </a:rPr>
              <a:t>2</a:t>
            </a:r>
            <a:r>
              <a:rPr sz="1100" i="1" spc="25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58124" y="5890351"/>
            <a:ext cx="15621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85" dirty="0">
                <a:latin typeface="Symbol"/>
                <a:cs typeface="Symbol"/>
              </a:rPr>
              <a:t></a:t>
            </a:r>
            <a:r>
              <a:rPr sz="1100" i="1" spc="25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5845" y="5897780"/>
            <a:ext cx="2388870" cy="504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85"/>
              </a:lnSpc>
              <a:spcBef>
                <a:spcPts val="105"/>
              </a:spcBef>
              <a:tabLst>
                <a:tab pos="445134" algn="l"/>
                <a:tab pos="1405890" algn="l"/>
                <a:tab pos="1803400" algn="l"/>
                <a:tab pos="2231390" algn="l"/>
              </a:tabLst>
            </a:pPr>
            <a:r>
              <a:rPr sz="1900" spc="90" dirty="0">
                <a:latin typeface="Symbol"/>
                <a:cs typeface="Symbol"/>
              </a:rPr>
              <a:t></a:t>
            </a:r>
            <a:r>
              <a:rPr sz="1900" spc="90" dirty="0">
                <a:latin typeface="Times New Roman"/>
                <a:cs typeface="Times New Roman"/>
              </a:rPr>
              <a:t>	</a:t>
            </a:r>
            <a:r>
              <a:rPr sz="2850" spc="89" baseline="4385" dirty="0">
                <a:latin typeface="Symbol"/>
                <a:cs typeface="Symbol"/>
              </a:rPr>
              <a:t></a:t>
            </a:r>
            <a:r>
              <a:rPr sz="2850" spc="-15" baseline="438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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Symbol"/>
                <a:cs typeface="Symbol"/>
              </a:rPr>
              <a:t></a:t>
            </a:r>
            <a:r>
              <a:rPr sz="1900" spc="-80" dirty="0">
                <a:latin typeface="Times New Roman"/>
                <a:cs typeface="Times New Roman"/>
              </a:rPr>
              <a:t>1</a:t>
            </a:r>
            <a:r>
              <a:rPr sz="1900" i="1" spc="70" dirty="0">
                <a:latin typeface="Times New Roman"/>
                <a:cs typeface="Times New Roman"/>
              </a:rPr>
              <a:t>e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spc="90" dirty="0">
                <a:latin typeface="Symbol"/>
                <a:cs typeface="Symbol"/>
              </a:rPr>
              <a:t>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i="1" spc="70" dirty="0">
                <a:latin typeface="Times New Roman"/>
                <a:cs typeface="Times New Roman"/>
              </a:rPr>
              <a:t>e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spc="90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  <a:p>
            <a:pPr marR="628015" algn="r">
              <a:lnSpc>
                <a:spcPts val="1885"/>
              </a:lnSpc>
            </a:pPr>
            <a:r>
              <a:rPr sz="1900" spc="8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21638" y="6086633"/>
            <a:ext cx="133858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015365" algn="l"/>
              </a:tabLst>
            </a:pPr>
            <a:r>
              <a:rPr sz="1900" spc="100" dirty="0">
                <a:latin typeface="Times New Roman"/>
                <a:cs typeface="Times New Roman"/>
              </a:rPr>
              <a:t>(</a:t>
            </a:r>
            <a:r>
              <a:rPr sz="1900" i="1" spc="100" dirty="0">
                <a:latin typeface="Times New Roman"/>
                <a:cs typeface="Times New Roman"/>
              </a:rPr>
              <a:t>s</a:t>
            </a:r>
            <a:r>
              <a:rPr sz="1900" i="1" spc="-8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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2)	</a:t>
            </a:r>
            <a:r>
              <a:rPr sz="1900" i="1" spc="60" dirty="0">
                <a:latin typeface="Times New Roman"/>
                <a:cs typeface="Times New Roman"/>
              </a:rPr>
              <a:t>s</a:t>
            </a:r>
            <a:r>
              <a:rPr sz="1900" i="1" spc="100" dirty="0">
                <a:latin typeface="Times New Roman"/>
                <a:cs typeface="Times New Roman"/>
              </a:rPr>
              <a:t> </a:t>
            </a:r>
            <a:r>
              <a:rPr sz="2850" spc="-502" baseline="-5847" dirty="0">
                <a:latin typeface="Symbol"/>
                <a:cs typeface="Symbol"/>
              </a:rPr>
              <a:t></a:t>
            </a:r>
            <a:r>
              <a:rPr sz="2850" spc="-502" baseline="-33625" dirty="0">
                <a:latin typeface="Symbol"/>
                <a:cs typeface="Symbol"/>
              </a:rPr>
              <a:t></a:t>
            </a:r>
            <a:endParaRPr sz="2850" baseline="-33625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82769" y="6086633"/>
            <a:ext cx="83883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50" spc="-502" baseline="-5847" dirty="0">
                <a:latin typeface="Symbol"/>
                <a:cs typeface="Symbol"/>
              </a:rPr>
              <a:t></a:t>
            </a:r>
            <a:r>
              <a:rPr sz="2850" spc="-502" baseline="-33625" dirty="0">
                <a:latin typeface="Symbol"/>
                <a:cs typeface="Symbol"/>
              </a:rPr>
              <a:t></a:t>
            </a:r>
            <a:r>
              <a:rPr sz="2850" spc="-292" baseline="-3362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(</a:t>
            </a:r>
            <a:r>
              <a:rPr sz="1900" i="1" spc="100" dirty="0">
                <a:latin typeface="Times New Roman"/>
                <a:cs typeface="Times New Roman"/>
              </a:rPr>
              <a:t>s</a:t>
            </a:r>
            <a:r>
              <a:rPr sz="1900" i="1" spc="-18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Symbol"/>
                <a:cs typeface="Symbol"/>
              </a:rPr>
              <a:t></a:t>
            </a:r>
            <a:r>
              <a:rPr sz="1900" spc="70" dirty="0">
                <a:latin typeface="Times New Roman"/>
                <a:cs typeface="Times New Roman"/>
              </a:rPr>
              <a:t>1)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8671" y="5897780"/>
            <a:ext cx="63563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1970" algn="l"/>
              </a:tabLst>
            </a:pPr>
            <a:r>
              <a:rPr sz="1900" spc="90" dirty="0">
                <a:latin typeface="Symbol"/>
                <a:cs typeface="Symbol"/>
              </a:rPr>
              <a:t>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i="1" spc="90" dirty="0">
                <a:latin typeface="Times New Roman"/>
                <a:cs typeface="Times New Roman"/>
              </a:rPr>
              <a:t>L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2850" spc="89" baseline="4385" dirty="0">
                <a:latin typeface="Symbol"/>
                <a:cs typeface="Symbol"/>
              </a:rPr>
              <a:t></a:t>
            </a:r>
            <a:endParaRPr sz="2850" baseline="4385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44248" y="2274030"/>
            <a:ext cx="4479290" cy="31889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1900" spc="80" dirty="0">
                <a:latin typeface="Times New Roman"/>
                <a:cs typeface="Times New Roman"/>
              </a:rPr>
              <a:t>1</a:t>
            </a:r>
            <a:r>
              <a:rPr sz="1900" spc="-18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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Times New Roman"/>
                <a:cs typeface="Times New Roman"/>
              </a:rPr>
              <a:t>A(s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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2)(s)</a:t>
            </a:r>
            <a:r>
              <a:rPr sz="1900" spc="120" dirty="0">
                <a:latin typeface="Symbol"/>
                <a:cs typeface="Symbol"/>
              </a:rPr>
              <a:t>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Times New Roman"/>
                <a:cs typeface="Times New Roman"/>
              </a:rPr>
              <a:t>B(s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Symbol"/>
                <a:cs typeface="Symbol"/>
              </a:rPr>
              <a:t></a:t>
            </a:r>
            <a:r>
              <a:rPr sz="1900" spc="135" dirty="0">
                <a:latin typeface="Times New Roman"/>
                <a:cs typeface="Times New Roman"/>
              </a:rPr>
              <a:t>1)(s)</a:t>
            </a:r>
            <a:r>
              <a:rPr sz="1900" spc="135" dirty="0">
                <a:latin typeface="Symbol"/>
                <a:cs typeface="Symbol"/>
              </a:rPr>
              <a:t>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c(s</a:t>
            </a:r>
            <a:r>
              <a:rPr sz="1900" spc="160" dirty="0">
                <a:latin typeface="Symbol"/>
                <a:cs typeface="Symbol"/>
              </a:rPr>
              <a:t></a:t>
            </a:r>
            <a:r>
              <a:rPr sz="1900" spc="160" dirty="0">
                <a:latin typeface="Times New Roman"/>
                <a:cs typeface="Times New Roman"/>
              </a:rPr>
              <a:t>1)(s</a:t>
            </a:r>
            <a:r>
              <a:rPr sz="1900" spc="160" dirty="0">
                <a:latin typeface="Symbol"/>
                <a:cs typeface="Symbol"/>
              </a:rPr>
              <a:t>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2)</a:t>
            </a:r>
            <a:endParaRPr sz="1900">
              <a:latin typeface="Times New Roman"/>
              <a:cs typeface="Times New Roman"/>
            </a:endParaRPr>
          </a:p>
          <a:p>
            <a:pPr marL="66675" marR="3049270" indent="7620">
              <a:lnSpc>
                <a:spcPts val="2860"/>
              </a:lnSpc>
              <a:spcBef>
                <a:spcPts val="185"/>
              </a:spcBef>
            </a:pPr>
            <a:r>
              <a:rPr sz="1900" i="1" spc="85" dirty="0">
                <a:latin typeface="Times New Roman"/>
                <a:cs typeface="Times New Roman"/>
              </a:rPr>
              <a:t>If </a:t>
            </a:r>
            <a:r>
              <a:rPr sz="1900" spc="60" dirty="0">
                <a:latin typeface="Times New Roman"/>
                <a:cs typeface="Times New Roman"/>
              </a:rPr>
              <a:t>s </a:t>
            </a:r>
            <a:r>
              <a:rPr sz="1900" spc="90" dirty="0">
                <a:latin typeface="Symbol"/>
                <a:cs typeface="Symbol"/>
              </a:rPr>
              <a:t>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-1</a:t>
            </a:r>
            <a:r>
              <a:rPr sz="1900" spc="-320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than  </a:t>
            </a:r>
            <a:r>
              <a:rPr sz="1900" spc="114" dirty="0">
                <a:latin typeface="Times New Roman"/>
                <a:cs typeface="Times New Roman"/>
              </a:rPr>
              <a:t>A </a:t>
            </a:r>
            <a:r>
              <a:rPr sz="1900" spc="90" dirty="0">
                <a:latin typeface="Symbol"/>
                <a:cs typeface="Symbol"/>
              </a:rPr>
              <a:t>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-1</a:t>
            </a:r>
            <a:endParaRPr sz="19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380"/>
              </a:spcBef>
            </a:pPr>
            <a:r>
              <a:rPr sz="1900" i="1" spc="85" dirty="0">
                <a:latin typeface="Times New Roman"/>
                <a:cs typeface="Times New Roman"/>
              </a:rPr>
              <a:t>If </a:t>
            </a:r>
            <a:r>
              <a:rPr sz="1900" spc="60" dirty="0">
                <a:latin typeface="Times New Roman"/>
                <a:cs typeface="Times New Roman"/>
              </a:rPr>
              <a:t>s </a:t>
            </a:r>
            <a:r>
              <a:rPr sz="1900" spc="90" dirty="0">
                <a:latin typeface="Symbol"/>
                <a:cs typeface="Symbol"/>
              </a:rPr>
              <a:t>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-2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than</a:t>
            </a:r>
            <a:endParaRPr sz="1900">
              <a:latin typeface="Times New Roman"/>
              <a:cs typeface="Times New Roman"/>
            </a:endParaRPr>
          </a:p>
          <a:p>
            <a:pPr marL="66675">
              <a:lnSpc>
                <a:spcPts val="1885"/>
              </a:lnSpc>
              <a:spcBef>
                <a:spcPts val="1775"/>
              </a:spcBef>
            </a:pPr>
            <a:r>
              <a:rPr sz="1900" spc="110" dirty="0">
                <a:latin typeface="Times New Roman"/>
                <a:cs typeface="Times New Roman"/>
              </a:rPr>
              <a:t>B </a:t>
            </a:r>
            <a:r>
              <a:rPr sz="1900" spc="90" dirty="0">
                <a:latin typeface="Symbol"/>
                <a:cs typeface="Symbol"/>
              </a:rPr>
              <a:t>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2850" spc="120" baseline="35087" dirty="0">
                <a:latin typeface="Times New Roman"/>
                <a:cs typeface="Times New Roman"/>
              </a:rPr>
              <a:t>1</a:t>
            </a:r>
            <a:endParaRPr sz="2850" baseline="35087">
              <a:latin typeface="Times New Roman"/>
              <a:cs typeface="Times New Roman"/>
            </a:endParaRPr>
          </a:p>
          <a:p>
            <a:pPr marL="523875">
              <a:lnSpc>
                <a:spcPts val="1885"/>
              </a:lnSpc>
            </a:pPr>
            <a:r>
              <a:rPr sz="1900" spc="8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30"/>
              </a:spcBef>
            </a:pPr>
            <a:r>
              <a:rPr sz="1900" i="1" spc="85" dirty="0">
                <a:latin typeface="Times New Roman"/>
                <a:cs typeface="Times New Roman"/>
              </a:rPr>
              <a:t>If </a:t>
            </a:r>
            <a:r>
              <a:rPr sz="1900" spc="60" dirty="0">
                <a:latin typeface="Times New Roman"/>
                <a:cs typeface="Times New Roman"/>
              </a:rPr>
              <a:t>s </a:t>
            </a:r>
            <a:r>
              <a:rPr sz="1900" spc="90" dirty="0">
                <a:latin typeface="Symbol"/>
                <a:cs typeface="Symbol"/>
              </a:rPr>
              <a:t>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0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than</a:t>
            </a:r>
            <a:endParaRPr sz="1900">
              <a:latin typeface="Times New Roman"/>
              <a:cs typeface="Times New Roman"/>
            </a:endParaRPr>
          </a:p>
          <a:p>
            <a:pPr marL="62230">
              <a:lnSpc>
                <a:spcPts val="1885"/>
              </a:lnSpc>
              <a:spcBef>
                <a:spcPts val="1775"/>
              </a:spcBef>
            </a:pPr>
            <a:r>
              <a:rPr sz="1900" spc="110" dirty="0">
                <a:latin typeface="Times New Roman"/>
                <a:cs typeface="Times New Roman"/>
              </a:rPr>
              <a:t>C </a:t>
            </a:r>
            <a:r>
              <a:rPr sz="1900" spc="90" dirty="0">
                <a:latin typeface="Symbol"/>
                <a:cs typeface="Symbol"/>
              </a:rPr>
              <a:t>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2850" spc="120" baseline="35087" dirty="0">
                <a:latin typeface="Times New Roman"/>
                <a:cs typeface="Times New Roman"/>
              </a:rPr>
              <a:t>1</a:t>
            </a:r>
            <a:endParaRPr sz="2850" baseline="35087">
              <a:latin typeface="Times New Roman"/>
              <a:cs typeface="Times New Roman"/>
            </a:endParaRPr>
          </a:p>
          <a:p>
            <a:pPr marL="523875">
              <a:lnSpc>
                <a:spcPts val="1885"/>
              </a:lnSpc>
            </a:pPr>
            <a:r>
              <a:rPr sz="1900" spc="8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52129" y="1279514"/>
            <a:ext cx="93218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11809" algn="l"/>
              </a:tabLst>
            </a:pPr>
            <a:r>
              <a:rPr sz="1900" i="1" spc="100" dirty="0">
                <a:latin typeface="Times New Roman"/>
                <a:cs typeface="Times New Roman"/>
              </a:rPr>
              <a:t>B	</a:t>
            </a:r>
            <a:r>
              <a:rPr sz="2850" spc="135" baseline="-35087" dirty="0">
                <a:latin typeface="Symbol"/>
                <a:cs typeface="Symbol"/>
              </a:rPr>
              <a:t></a:t>
            </a:r>
            <a:r>
              <a:rPr sz="2850" spc="-67" baseline="-35087" dirty="0">
                <a:latin typeface="Times New Roman"/>
                <a:cs typeface="Times New Roman"/>
              </a:rPr>
              <a:t> </a:t>
            </a:r>
            <a:r>
              <a:rPr sz="1900" i="1" spc="110" dirty="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76244" y="1279514"/>
            <a:ext cx="158559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1605" algn="l"/>
              </a:tabLst>
            </a:pPr>
            <a:r>
              <a:rPr sz="1900" spc="80" dirty="0">
                <a:latin typeface="Times New Roman"/>
                <a:cs typeface="Times New Roman"/>
              </a:rPr>
              <a:t>1	</a:t>
            </a:r>
            <a:r>
              <a:rPr sz="1900" i="1" spc="100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57135" y="1620557"/>
            <a:ext cx="387604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88489" algn="l"/>
                <a:tab pos="2778760" algn="l"/>
                <a:tab pos="3761104" algn="l"/>
              </a:tabLst>
            </a:pPr>
            <a:r>
              <a:rPr sz="1900" spc="145" dirty="0">
                <a:latin typeface="Times New Roman"/>
                <a:cs typeface="Times New Roman"/>
              </a:rPr>
              <a:t>(</a:t>
            </a:r>
            <a:r>
              <a:rPr sz="1900" i="1" spc="60" dirty="0">
                <a:latin typeface="Times New Roman"/>
                <a:cs typeface="Times New Roman"/>
              </a:rPr>
              <a:t>s</a:t>
            </a:r>
            <a:r>
              <a:rPr sz="1900" i="1" spc="-85" dirty="0">
                <a:latin typeface="Times New Roman"/>
                <a:cs typeface="Times New Roman"/>
              </a:rPr>
              <a:t> </a:t>
            </a:r>
            <a:r>
              <a:rPr sz="1900" spc="245" dirty="0">
                <a:latin typeface="Symbol"/>
                <a:cs typeface="Symbol"/>
              </a:rPr>
              <a:t></a:t>
            </a:r>
            <a:r>
              <a:rPr sz="1900" spc="-80" dirty="0">
                <a:latin typeface="Times New Roman"/>
                <a:cs typeface="Times New Roman"/>
              </a:rPr>
              <a:t>1</a:t>
            </a:r>
            <a:r>
              <a:rPr sz="1900" spc="130" dirty="0">
                <a:latin typeface="Times New Roman"/>
                <a:cs typeface="Times New Roman"/>
              </a:rPr>
              <a:t>)</a:t>
            </a:r>
            <a:r>
              <a:rPr sz="1900" spc="55" dirty="0">
                <a:latin typeface="Times New Roman"/>
                <a:cs typeface="Times New Roman"/>
              </a:rPr>
              <a:t>(</a:t>
            </a:r>
            <a:r>
              <a:rPr sz="1900" i="1" spc="60" dirty="0">
                <a:latin typeface="Times New Roman"/>
                <a:cs typeface="Times New Roman"/>
              </a:rPr>
              <a:t>s</a:t>
            </a:r>
            <a:r>
              <a:rPr sz="1900" i="1" spc="-8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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2</a:t>
            </a:r>
            <a:r>
              <a:rPr sz="1900" spc="130" dirty="0">
                <a:latin typeface="Times New Roman"/>
                <a:cs typeface="Times New Roman"/>
              </a:rPr>
              <a:t>)</a:t>
            </a:r>
            <a:r>
              <a:rPr sz="1900" spc="55" dirty="0">
                <a:latin typeface="Times New Roman"/>
                <a:cs typeface="Times New Roman"/>
              </a:rPr>
              <a:t>(</a:t>
            </a:r>
            <a:r>
              <a:rPr sz="1900" i="1" spc="125" dirty="0">
                <a:latin typeface="Times New Roman"/>
                <a:cs typeface="Times New Roman"/>
              </a:rPr>
              <a:t>s</a:t>
            </a:r>
            <a:r>
              <a:rPr sz="1900" spc="55" dirty="0">
                <a:latin typeface="Times New Roman"/>
                <a:cs typeface="Times New Roman"/>
              </a:rPr>
              <a:t>)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40" dirty="0">
                <a:latin typeface="Times New Roman"/>
                <a:cs typeface="Times New Roman"/>
              </a:rPr>
              <a:t>(</a:t>
            </a:r>
            <a:r>
              <a:rPr sz="1900" i="1" spc="60" dirty="0">
                <a:latin typeface="Times New Roman"/>
                <a:cs typeface="Times New Roman"/>
              </a:rPr>
              <a:t>s</a:t>
            </a:r>
            <a:r>
              <a:rPr sz="1900" i="1" spc="-85" dirty="0">
                <a:latin typeface="Times New Roman"/>
                <a:cs typeface="Times New Roman"/>
              </a:rPr>
              <a:t> </a:t>
            </a:r>
            <a:r>
              <a:rPr sz="1900" spc="250" dirty="0">
                <a:latin typeface="Symbol"/>
                <a:cs typeface="Symbol"/>
              </a:rPr>
              <a:t></a:t>
            </a:r>
            <a:r>
              <a:rPr sz="1900" spc="-85" dirty="0">
                <a:latin typeface="Times New Roman"/>
                <a:cs typeface="Times New Roman"/>
              </a:rPr>
              <a:t>1</a:t>
            </a:r>
            <a:r>
              <a:rPr sz="1900" spc="55" dirty="0">
                <a:latin typeface="Times New Roman"/>
                <a:cs typeface="Times New Roman"/>
              </a:rPr>
              <a:t>)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40" dirty="0">
                <a:latin typeface="Times New Roman"/>
                <a:cs typeface="Times New Roman"/>
              </a:rPr>
              <a:t>(</a:t>
            </a:r>
            <a:r>
              <a:rPr sz="1900" i="1" spc="60" dirty="0">
                <a:latin typeface="Times New Roman"/>
                <a:cs typeface="Times New Roman"/>
              </a:rPr>
              <a:t>s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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2)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i="1" spc="60" dirty="0"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81332" y="1323630"/>
            <a:ext cx="35814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50" i="1" baseline="-24853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Symbol"/>
                <a:cs typeface="Symbol"/>
              </a:rPr>
              <a:t></a:t>
            </a:r>
            <a:r>
              <a:rPr sz="110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01295"/>
            <a:ext cx="68033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210050" algn="l"/>
              </a:tabLst>
            </a:pPr>
            <a:r>
              <a:rPr sz="3600" dirty="0">
                <a:solidFill>
                  <a:srgbClr val="696363"/>
                </a:solidFill>
              </a:rPr>
              <a:t>Laplace</a:t>
            </a:r>
            <a:r>
              <a:rPr sz="3600" spc="-40" dirty="0">
                <a:solidFill>
                  <a:srgbClr val="696363"/>
                </a:solidFill>
              </a:rPr>
              <a:t> </a:t>
            </a:r>
            <a:r>
              <a:rPr sz="3600" spc="-15" dirty="0">
                <a:solidFill>
                  <a:srgbClr val="696363"/>
                </a:solidFill>
              </a:rPr>
              <a:t>Transform</a:t>
            </a:r>
            <a:r>
              <a:rPr sz="3600" spc="15" dirty="0">
                <a:solidFill>
                  <a:srgbClr val="696363"/>
                </a:solidFill>
              </a:rPr>
              <a:t> </a:t>
            </a:r>
            <a:r>
              <a:rPr sz="3600" dirty="0">
                <a:solidFill>
                  <a:srgbClr val="696363"/>
                </a:solidFill>
              </a:rPr>
              <a:t>of	Derivatives</a:t>
            </a:r>
            <a:r>
              <a:rPr sz="3600" spc="-85" dirty="0">
                <a:solidFill>
                  <a:srgbClr val="696363"/>
                </a:solidFill>
              </a:rPr>
              <a:t> </a:t>
            </a:r>
            <a:r>
              <a:rPr sz="3600" dirty="0">
                <a:solidFill>
                  <a:srgbClr val="696363"/>
                </a:solidFill>
              </a:rPr>
              <a:t>&amp;  Integral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23238" y="1823717"/>
            <a:ext cx="4761865" cy="0"/>
          </a:xfrm>
          <a:custGeom>
            <a:avLst/>
            <a:gdLst/>
            <a:ahLst/>
            <a:cxnLst/>
            <a:rect l="l" t="t" r="r" b="b"/>
            <a:pathLst>
              <a:path w="4761865">
                <a:moveTo>
                  <a:pt x="0" y="0"/>
                </a:moveTo>
                <a:lnTo>
                  <a:pt x="4761370" y="0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4677" y="2987688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4647" y="0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7216" y="345783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575" y="0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3238" y="4687853"/>
            <a:ext cx="4874895" cy="0"/>
          </a:xfrm>
          <a:custGeom>
            <a:avLst/>
            <a:gdLst/>
            <a:ahLst/>
            <a:cxnLst/>
            <a:rect l="l" t="t" r="r" b="b"/>
            <a:pathLst>
              <a:path w="4874895">
                <a:moveTo>
                  <a:pt x="0" y="0"/>
                </a:moveTo>
                <a:lnTo>
                  <a:pt x="4874275" y="0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8055" y="5070704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575" y="0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1633" y="5250058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04" y="0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3358" y="5070704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407" y="0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5811" y="6193942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4">
                <a:moveTo>
                  <a:pt x="0" y="0"/>
                </a:moveTo>
                <a:lnTo>
                  <a:pt x="156648" y="0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7488" y="6014611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152" y="0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14698" y="4838564"/>
            <a:ext cx="17081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5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6402" y="4274487"/>
            <a:ext cx="494220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0" dirty="0">
                <a:latin typeface="Times New Roman"/>
                <a:cs typeface="Times New Roman"/>
              </a:rPr>
              <a:t>Laplace </a:t>
            </a:r>
            <a:r>
              <a:rPr sz="2250" spc="35" dirty="0">
                <a:latin typeface="Times New Roman"/>
                <a:cs typeface="Times New Roman"/>
              </a:rPr>
              <a:t>transformof </a:t>
            </a:r>
            <a:r>
              <a:rPr sz="2250" spc="25" dirty="0">
                <a:latin typeface="Times New Roman"/>
                <a:cs typeface="Times New Roman"/>
              </a:rPr>
              <a:t>theintegration </a:t>
            </a:r>
            <a:r>
              <a:rPr sz="2250" spc="30" dirty="0">
                <a:latin typeface="Times New Roman"/>
                <a:cs typeface="Times New Roman"/>
              </a:rPr>
              <a:t>of</a:t>
            </a:r>
            <a:r>
              <a:rPr sz="2250" spc="120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f(t)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9440" y="5753548"/>
            <a:ext cx="7239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5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1664" y="6397747"/>
            <a:ext cx="110489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0777" y="6224900"/>
            <a:ext cx="13716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0" dirty="0">
                <a:latin typeface="Symbol"/>
                <a:cs typeface="Symbol"/>
              </a:rPr>
              <a:t>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0777" y="5803089"/>
            <a:ext cx="13716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0" dirty="0">
                <a:latin typeface="Symbol"/>
                <a:cs typeface="Symbol"/>
              </a:rPr>
              <a:t>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1577" y="5819608"/>
            <a:ext cx="3047365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1265555" algn="l"/>
              </a:tabLst>
            </a:pPr>
            <a:r>
              <a:rPr sz="2250" spc="-25" dirty="0">
                <a:latin typeface="Times New Roman"/>
                <a:cs typeface="Times New Roman"/>
              </a:rPr>
              <a:t>Also</a:t>
            </a:r>
            <a:r>
              <a:rPr sz="2250" spc="-35" dirty="0">
                <a:latin typeface="Times New Roman"/>
                <a:cs typeface="Times New Roman"/>
              </a:rPr>
              <a:t> </a:t>
            </a:r>
            <a:r>
              <a:rPr sz="2250" spc="-85" dirty="0">
                <a:latin typeface="Times New Roman"/>
                <a:cs typeface="Times New Roman"/>
              </a:rPr>
              <a:t>L</a:t>
            </a:r>
            <a:r>
              <a:rPr sz="1950" spc="-127" baseline="42735" dirty="0">
                <a:latin typeface="Times New Roman"/>
                <a:cs typeface="Times New Roman"/>
              </a:rPr>
              <a:t>-1</a:t>
            </a:r>
            <a:r>
              <a:rPr sz="1950" spc="-157" baseline="42735" dirty="0">
                <a:latin typeface="Times New Roman"/>
                <a:cs typeface="Times New Roman"/>
              </a:rPr>
              <a:t> </a:t>
            </a:r>
            <a:r>
              <a:rPr sz="3375" spc="15" baseline="-22222" dirty="0">
                <a:latin typeface="Symbol"/>
                <a:cs typeface="Symbol"/>
              </a:rPr>
              <a:t></a:t>
            </a:r>
            <a:r>
              <a:rPr sz="3375" spc="15" baseline="-22222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Times New Roman"/>
                <a:cs typeface="Times New Roman"/>
              </a:rPr>
              <a:t>f(s)</a:t>
            </a:r>
            <a:r>
              <a:rPr sz="3375" spc="22" baseline="-22222" dirty="0">
                <a:latin typeface="Symbol"/>
                <a:cs typeface="Symbol"/>
              </a:rPr>
              <a:t></a:t>
            </a:r>
            <a:r>
              <a:rPr sz="3375" spc="22" baseline="-22222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</a:t>
            </a:r>
            <a:r>
              <a:rPr sz="2250" spc="15" dirty="0">
                <a:latin typeface="Times New Roman"/>
                <a:cs typeface="Times New Roman"/>
              </a:rPr>
              <a:t> </a:t>
            </a:r>
            <a:r>
              <a:rPr sz="5100" spc="7" baseline="-13071" dirty="0">
                <a:latin typeface="Symbol"/>
                <a:cs typeface="Symbol"/>
              </a:rPr>
              <a:t></a:t>
            </a:r>
            <a:r>
              <a:rPr sz="5100" spc="-914" baseline="-13071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f(u)du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1943" y="5782447"/>
            <a:ext cx="29845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75" spc="209" baseline="-3703" dirty="0">
                <a:latin typeface="Symbol"/>
                <a:cs typeface="Symbol"/>
              </a:rPr>
              <a:t></a:t>
            </a:r>
            <a:r>
              <a:rPr sz="2250" spc="15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3829" y="5337645"/>
            <a:ext cx="13716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0" dirty="0">
                <a:latin typeface="Symbol"/>
                <a:cs typeface="Symbol"/>
              </a:rPr>
              <a:t>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3829" y="4803177"/>
            <a:ext cx="13716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0" dirty="0">
                <a:latin typeface="Symbol"/>
                <a:cs typeface="Symbol"/>
              </a:rPr>
              <a:t>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77208" y="5337645"/>
            <a:ext cx="24892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0" dirty="0">
                <a:latin typeface="Symbol"/>
                <a:cs typeface="Symbol"/>
              </a:rPr>
              <a:t></a:t>
            </a:r>
            <a:r>
              <a:rPr sz="2250" spc="-415" dirty="0">
                <a:latin typeface="Times New Roman"/>
                <a:cs typeface="Times New Roman"/>
              </a:rPr>
              <a:t> </a:t>
            </a:r>
            <a:r>
              <a:rPr sz="1950" spc="22" baseline="2136" dirty="0">
                <a:latin typeface="Times New Roman"/>
                <a:cs typeface="Times New Roman"/>
              </a:rPr>
              <a:t>0</a:t>
            </a:r>
            <a:endParaRPr sz="1950" baseline="2136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51808" y="4689321"/>
            <a:ext cx="27876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375" spc="15" baseline="-22222" dirty="0">
                <a:latin typeface="Symbol"/>
                <a:cs typeface="Symbol"/>
              </a:rPr>
              <a:t></a:t>
            </a:r>
            <a:r>
              <a:rPr sz="3375" spc="-405" baseline="-22222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8971" y="1273538"/>
            <a:ext cx="7552055" cy="15017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205"/>
              </a:spcBef>
            </a:pPr>
            <a:r>
              <a:rPr sz="2250" spc="10" dirty="0">
                <a:latin typeface="Times New Roman"/>
                <a:cs typeface="Times New Roman"/>
              </a:rPr>
              <a:t>Laplace </a:t>
            </a:r>
            <a:r>
              <a:rPr sz="2250" spc="35" dirty="0">
                <a:latin typeface="Times New Roman"/>
                <a:cs typeface="Times New Roman"/>
              </a:rPr>
              <a:t>transformof </a:t>
            </a:r>
            <a:r>
              <a:rPr sz="2250" spc="25" dirty="0">
                <a:latin typeface="Times New Roman"/>
                <a:cs typeface="Times New Roman"/>
              </a:rPr>
              <a:t>thederivative </a:t>
            </a:r>
            <a:r>
              <a:rPr sz="2250" spc="30" dirty="0">
                <a:latin typeface="Times New Roman"/>
                <a:cs typeface="Times New Roman"/>
              </a:rPr>
              <a:t>of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f(t)</a:t>
            </a:r>
            <a:endParaRPr sz="2250">
              <a:latin typeface="Times New Roman"/>
              <a:cs typeface="Times New Roman"/>
            </a:endParaRPr>
          </a:p>
          <a:p>
            <a:pPr marL="374650" marR="17780" indent="-349885">
              <a:lnSpc>
                <a:spcPts val="3700"/>
              </a:lnSpc>
              <a:spcBef>
                <a:spcPts val="395"/>
              </a:spcBef>
            </a:pPr>
            <a:r>
              <a:rPr sz="2250" spc="30" dirty="0">
                <a:latin typeface="Symbol"/>
                <a:cs typeface="Symbol"/>
              </a:rPr>
              <a:t>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If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Times New Roman"/>
                <a:cs typeface="Times New Roman"/>
              </a:rPr>
              <a:t>f(t)is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continousfor</a:t>
            </a:r>
            <a:r>
              <a:rPr sz="2250" spc="-204" dirty="0">
                <a:latin typeface="Times New Roman"/>
                <a:cs typeface="Times New Roman"/>
              </a:rPr>
              <a:t> </a:t>
            </a:r>
            <a:r>
              <a:rPr sz="2250" spc="-40" dirty="0">
                <a:latin typeface="Times New Roman"/>
                <a:cs typeface="Times New Roman"/>
              </a:rPr>
              <a:t>all</a:t>
            </a:r>
            <a:r>
              <a:rPr sz="2250" spc="9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t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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Times New Roman"/>
                <a:cs typeface="Times New Roman"/>
              </a:rPr>
              <a:t>0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and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f</a:t>
            </a:r>
            <a:r>
              <a:rPr sz="2250" spc="-260" dirty="0">
                <a:latin typeface="Times New Roman"/>
                <a:cs typeface="Times New Roman"/>
              </a:rPr>
              <a:t> </a:t>
            </a:r>
            <a:r>
              <a:rPr sz="3375" spc="-2535" baseline="3703" dirty="0">
                <a:latin typeface="Symbol"/>
                <a:cs typeface="Symbol"/>
              </a:rPr>
              <a:t></a:t>
            </a:r>
            <a:r>
              <a:rPr sz="3375" spc="-307" baseline="3703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Times New Roman"/>
                <a:cs typeface="Times New Roman"/>
              </a:rPr>
              <a:t>(t)</a:t>
            </a:r>
            <a:r>
              <a:rPr sz="2250" spc="-310" dirty="0">
                <a:latin typeface="Times New Roman"/>
                <a:cs typeface="Times New Roman"/>
              </a:rPr>
              <a:t> </a:t>
            </a:r>
            <a:r>
              <a:rPr sz="2250" spc="-60" dirty="0">
                <a:latin typeface="Times New Roman"/>
                <a:cs typeface="Times New Roman"/>
              </a:rPr>
              <a:t>is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Times New Roman"/>
                <a:cs typeface="Times New Roman"/>
              </a:rPr>
              <a:t>piecewisecontinous,  </a:t>
            </a:r>
            <a:r>
              <a:rPr sz="2250" spc="40" dirty="0">
                <a:latin typeface="Times New Roman"/>
                <a:cs typeface="Times New Roman"/>
              </a:rPr>
              <a:t>th</a:t>
            </a:r>
            <a:r>
              <a:rPr sz="2250" dirty="0">
                <a:latin typeface="Times New Roman"/>
                <a:cs typeface="Times New Roman"/>
              </a:rPr>
              <a:t>e</a:t>
            </a:r>
            <a:r>
              <a:rPr sz="2250" spc="55" dirty="0">
                <a:latin typeface="Times New Roman"/>
                <a:cs typeface="Times New Roman"/>
              </a:rPr>
              <a:t>n</a:t>
            </a:r>
            <a:r>
              <a:rPr sz="2250" spc="-35" dirty="0">
                <a:latin typeface="Times New Roman"/>
                <a:cs typeface="Times New Roman"/>
              </a:rPr>
              <a:t>L</a:t>
            </a:r>
            <a:r>
              <a:rPr sz="2250" spc="15" dirty="0">
                <a:latin typeface="Times New Roman"/>
                <a:cs typeface="Times New Roman"/>
              </a:rPr>
              <a:t>{</a:t>
            </a:r>
            <a:r>
              <a:rPr sz="2250" spc="10" dirty="0">
                <a:latin typeface="Times New Roman"/>
                <a:cs typeface="Times New Roman"/>
              </a:rPr>
              <a:t>f</a:t>
            </a:r>
            <a:r>
              <a:rPr sz="2250" spc="-260" dirty="0">
                <a:latin typeface="Times New Roman"/>
                <a:cs typeface="Times New Roman"/>
              </a:rPr>
              <a:t> </a:t>
            </a:r>
            <a:r>
              <a:rPr sz="3375" spc="-2535" baseline="3703" dirty="0">
                <a:latin typeface="Symbol"/>
                <a:cs typeface="Symbol"/>
              </a:rPr>
              <a:t></a:t>
            </a:r>
            <a:r>
              <a:rPr sz="3375" spc="-307" baseline="3703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Times New Roman"/>
                <a:cs typeface="Times New Roman"/>
              </a:rPr>
              <a:t>(</a:t>
            </a:r>
            <a:r>
              <a:rPr sz="2250" spc="35" dirty="0">
                <a:latin typeface="Times New Roman"/>
                <a:cs typeface="Times New Roman"/>
              </a:rPr>
              <a:t>t</a:t>
            </a:r>
            <a:r>
              <a:rPr sz="2250" spc="85" dirty="0">
                <a:latin typeface="Times New Roman"/>
                <a:cs typeface="Times New Roman"/>
              </a:rPr>
              <a:t>)</a:t>
            </a:r>
            <a:r>
              <a:rPr sz="2250" spc="50" dirty="0">
                <a:latin typeface="Times New Roman"/>
                <a:cs typeface="Times New Roman"/>
              </a:rPr>
              <a:t>}</a:t>
            </a:r>
            <a:r>
              <a:rPr sz="2250" dirty="0">
                <a:latin typeface="Times New Roman"/>
                <a:cs typeface="Times New Roman"/>
              </a:rPr>
              <a:t>e</a:t>
            </a:r>
            <a:r>
              <a:rPr sz="2250" spc="45" dirty="0">
                <a:latin typeface="Times New Roman"/>
                <a:cs typeface="Times New Roman"/>
              </a:rPr>
              <a:t>x</a:t>
            </a:r>
            <a:r>
              <a:rPr sz="2250" spc="-130" dirty="0">
                <a:latin typeface="Times New Roman"/>
                <a:cs typeface="Times New Roman"/>
              </a:rPr>
              <a:t>i</a:t>
            </a:r>
            <a:r>
              <a:rPr sz="2250" spc="125" dirty="0">
                <a:latin typeface="Times New Roman"/>
                <a:cs typeface="Times New Roman"/>
              </a:rPr>
              <a:t>s</a:t>
            </a:r>
            <a:r>
              <a:rPr sz="2250" spc="40" dirty="0">
                <a:latin typeface="Times New Roman"/>
                <a:cs typeface="Times New Roman"/>
              </a:rPr>
              <a:t>t</a:t>
            </a:r>
            <a:r>
              <a:rPr sz="2250" spc="125" dirty="0">
                <a:latin typeface="Times New Roman"/>
                <a:cs typeface="Times New Roman"/>
              </a:rPr>
              <a:t>s</a:t>
            </a:r>
            <a:r>
              <a:rPr sz="2250" spc="5" dirty="0">
                <a:latin typeface="Times New Roman"/>
                <a:cs typeface="Times New Roman"/>
              </a:rPr>
              <a:t>,</a:t>
            </a:r>
            <a:r>
              <a:rPr sz="2250" spc="-320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Times New Roman"/>
                <a:cs typeface="Times New Roman"/>
              </a:rPr>
              <a:t>p</a:t>
            </a:r>
            <a:r>
              <a:rPr sz="2250" spc="80" dirty="0">
                <a:latin typeface="Times New Roman"/>
                <a:cs typeface="Times New Roman"/>
              </a:rPr>
              <a:t>r</a:t>
            </a:r>
            <a:r>
              <a:rPr sz="2250" spc="45" dirty="0">
                <a:latin typeface="Times New Roman"/>
                <a:cs typeface="Times New Roman"/>
              </a:rPr>
              <a:t>ov</a:t>
            </a:r>
            <a:r>
              <a:rPr sz="2250" spc="-130" dirty="0">
                <a:latin typeface="Times New Roman"/>
                <a:cs typeface="Times New Roman"/>
              </a:rPr>
              <a:t>i</a:t>
            </a:r>
            <a:r>
              <a:rPr sz="2250" spc="40" dirty="0">
                <a:latin typeface="Times New Roman"/>
                <a:cs typeface="Times New Roman"/>
              </a:rPr>
              <a:t>d</a:t>
            </a:r>
            <a:r>
              <a:rPr sz="2250" spc="10" dirty="0">
                <a:latin typeface="Times New Roman"/>
                <a:cs typeface="Times New Roman"/>
              </a:rPr>
              <a:t>ed</a:t>
            </a:r>
            <a:r>
              <a:rPr sz="2250" spc="-254" dirty="0">
                <a:latin typeface="Times New Roman"/>
                <a:cs typeface="Times New Roman"/>
              </a:rPr>
              <a:t> </a:t>
            </a:r>
            <a:r>
              <a:rPr sz="2250" spc="-130" dirty="0">
                <a:latin typeface="Times New Roman"/>
                <a:cs typeface="Times New Roman"/>
              </a:rPr>
              <a:t>li</a:t>
            </a:r>
            <a:r>
              <a:rPr sz="2250" spc="20" dirty="0">
                <a:latin typeface="Times New Roman"/>
                <a:cs typeface="Times New Roman"/>
              </a:rPr>
              <a:t>m</a:t>
            </a:r>
            <a:r>
              <a:rPr sz="2250" spc="-325" dirty="0">
                <a:latin typeface="Times New Roman"/>
                <a:cs typeface="Times New Roman"/>
              </a:rPr>
              <a:t> </a:t>
            </a:r>
            <a:r>
              <a:rPr sz="3750" spc="-740" dirty="0">
                <a:latin typeface="Symbol"/>
                <a:cs typeface="Symbol"/>
              </a:rPr>
              <a:t></a:t>
            </a:r>
            <a:r>
              <a:rPr sz="2250" spc="114" dirty="0">
                <a:latin typeface="Times New Roman"/>
                <a:cs typeface="Times New Roman"/>
              </a:rPr>
              <a:t>e</a:t>
            </a:r>
            <a:r>
              <a:rPr sz="1950" spc="67" baseline="42735" dirty="0">
                <a:latin typeface="Symbol"/>
                <a:cs typeface="Symbol"/>
              </a:rPr>
              <a:t></a:t>
            </a:r>
            <a:r>
              <a:rPr sz="1950" spc="-15" baseline="42735" dirty="0">
                <a:latin typeface="Times New Roman"/>
                <a:cs typeface="Times New Roman"/>
              </a:rPr>
              <a:t>s</a:t>
            </a:r>
            <a:r>
              <a:rPr sz="1950" spc="7" baseline="42735" dirty="0">
                <a:latin typeface="Times New Roman"/>
                <a:cs typeface="Times New Roman"/>
              </a:rPr>
              <a:t>t</a:t>
            </a:r>
            <a:r>
              <a:rPr sz="1950" spc="-254" baseline="4273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Times New Roman"/>
                <a:cs typeface="Times New Roman"/>
              </a:rPr>
              <a:t>f(</a:t>
            </a:r>
            <a:r>
              <a:rPr sz="2250" spc="35" dirty="0">
                <a:latin typeface="Times New Roman"/>
                <a:cs typeface="Times New Roman"/>
              </a:rPr>
              <a:t>t</a:t>
            </a:r>
            <a:r>
              <a:rPr sz="2250" spc="-155" dirty="0">
                <a:latin typeface="Times New Roman"/>
                <a:cs typeface="Times New Roman"/>
              </a:rPr>
              <a:t>)</a:t>
            </a:r>
            <a:r>
              <a:rPr sz="3750" spc="-310" dirty="0">
                <a:latin typeface="Symbol"/>
                <a:cs typeface="Symbol"/>
              </a:rPr>
              <a:t></a:t>
            </a:r>
            <a:r>
              <a:rPr sz="2250" spc="15" dirty="0">
                <a:latin typeface="Symbol"/>
                <a:cs typeface="Symbol"/>
              </a:rPr>
              <a:t>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Times New Roman"/>
                <a:cs typeface="Times New Roman"/>
              </a:rPr>
              <a:t>0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a</a:t>
            </a:r>
            <a:r>
              <a:rPr sz="2250" spc="45" dirty="0">
                <a:latin typeface="Times New Roman"/>
                <a:cs typeface="Times New Roman"/>
              </a:rPr>
              <a:t>n</a:t>
            </a:r>
            <a:r>
              <a:rPr sz="2250" spc="15" dirty="0">
                <a:latin typeface="Times New Roman"/>
                <a:cs typeface="Times New Roman"/>
              </a:rPr>
              <a:t>d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69463" y="2606175"/>
            <a:ext cx="5098415" cy="11734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R="1246505" algn="r">
              <a:lnSpc>
                <a:spcPct val="100000"/>
              </a:lnSpc>
              <a:spcBef>
                <a:spcPts val="500"/>
              </a:spcBef>
            </a:pPr>
            <a:r>
              <a:rPr sz="1300" spc="105" dirty="0">
                <a:latin typeface="Times New Roman"/>
                <a:cs typeface="Times New Roman"/>
              </a:rPr>
              <a:t>t</a:t>
            </a:r>
            <a:r>
              <a:rPr sz="1300" spc="55" dirty="0">
                <a:latin typeface="Symbol"/>
                <a:cs typeface="Symbol"/>
              </a:rPr>
              <a:t></a:t>
            </a:r>
            <a:r>
              <a:rPr sz="1300" spc="20" dirty="0">
                <a:latin typeface="Symbol"/>
                <a:cs typeface="Symbol"/>
              </a:rPr>
              <a:t></a:t>
            </a:r>
            <a:endParaRPr sz="13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2250" spc="-5" dirty="0">
                <a:latin typeface="Times New Roman"/>
                <a:cs typeface="Times New Roman"/>
              </a:rPr>
              <a:t>L{f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3375" spc="-2535" baseline="3703" dirty="0">
                <a:latin typeface="Symbol"/>
                <a:cs typeface="Symbol"/>
              </a:rPr>
              <a:t></a:t>
            </a:r>
            <a:r>
              <a:rPr sz="3375" spc="-307" baseline="3703" dirty="0">
                <a:latin typeface="Times New Roman"/>
                <a:cs typeface="Times New Roman"/>
              </a:rPr>
              <a:t> </a:t>
            </a:r>
            <a:r>
              <a:rPr sz="2250" spc="75" dirty="0">
                <a:latin typeface="Times New Roman"/>
                <a:cs typeface="Times New Roman"/>
              </a:rPr>
              <a:t>(t)}</a:t>
            </a:r>
            <a:r>
              <a:rPr sz="2250" spc="75" dirty="0">
                <a:latin typeface="Symbol"/>
                <a:cs typeface="Symbol"/>
              </a:rPr>
              <a:t>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sL{f(t)}-</a:t>
            </a:r>
            <a:r>
              <a:rPr sz="2250" spc="-26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f(0)</a:t>
            </a:r>
            <a:r>
              <a:rPr sz="2250" spc="-27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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sf(s)-</a:t>
            </a:r>
            <a:r>
              <a:rPr sz="2250" spc="-26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f(0)</a:t>
            </a:r>
            <a:endParaRPr sz="2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5"/>
              </a:spcBef>
            </a:pPr>
            <a:r>
              <a:rPr sz="2250" spc="20" dirty="0">
                <a:latin typeface="Times New Roman"/>
                <a:cs typeface="Times New Roman"/>
              </a:rPr>
              <a:t>L{f</a:t>
            </a:r>
            <a:r>
              <a:rPr sz="2250" spc="-204" dirty="0">
                <a:latin typeface="Times New Roman"/>
                <a:cs typeface="Times New Roman"/>
              </a:rPr>
              <a:t> </a:t>
            </a:r>
            <a:r>
              <a:rPr sz="1950" spc="22" baseline="42735" dirty="0">
                <a:latin typeface="Times New Roman"/>
                <a:cs typeface="Times New Roman"/>
              </a:rPr>
              <a:t>n</a:t>
            </a:r>
            <a:r>
              <a:rPr sz="1950" spc="-15" baseline="42735" dirty="0">
                <a:latin typeface="Times New Roman"/>
                <a:cs typeface="Times New Roman"/>
              </a:rPr>
              <a:t> </a:t>
            </a:r>
            <a:r>
              <a:rPr sz="2250" spc="75" dirty="0">
                <a:latin typeface="Times New Roman"/>
                <a:cs typeface="Times New Roman"/>
              </a:rPr>
              <a:t>(t)}</a:t>
            </a:r>
            <a:r>
              <a:rPr sz="2250" spc="75" dirty="0">
                <a:latin typeface="Symbol"/>
                <a:cs typeface="Symbol"/>
              </a:rPr>
              <a:t>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90" dirty="0">
                <a:latin typeface="Times New Roman"/>
                <a:cs typeface="Times New Roman"/>
              </a:rPr>
              <a:t>s</a:t>
            </a:r>
            <a:r>
              <a:rPr sz="1950" spc="135" baseline="42735" dirty="0">
                <a:latin typeface="Times New Roman"/>
                <a:cs typeface="Times New Roman"/>
              </a:rPr>
              <a:t>n</a:t>
            </a:r>
            <a:r>
              <a:rPr sz="2250" spc="90" dirty="0">
                <a:latin typeface="Times New Roman"/>
                <a:cs typeface="Times New Roman"/>
              </a:rPr>
              <a:t>f(s)-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s</a:t>
            </a:r>
            <a:r>
              <a:rPr sz="1950" spc="75" baseline="42735" dirty="0">
                <a:latin typeface="Times New Roman"/>
                <a:cs typeface="Times New Roman"/>
              </a:rPr>
              <a:t>n-1</a:t>
            </a:r>
            <a:r>
              <a:rPr sz="2250" spc="50" dirty="0">
                <a:latin typeface="Times New Roman"/>
                <a:cs typeface="Times New Roman"/>
              </a:rPr>
              <a:t>f(0)-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80" dirty="0">
                <a:latin typeface="Times New Roman"/>
                <a:cs typeface="Times New Roman"/>
              </a:rPr>
              <a:t>s</a:t>
            </a:r>
            <a:r>
              <a:rPr sz="1950" spc="120" baseline="42735" dirty="0">
                <a:latin typeface="Times New Roman"/>
                <a:cs typeface="Times New Roman"/>
              </a:rPr>
              <a:t>n-2</a:t>
            </a:r>
            <a:r>
              <a:rPr sz="2250" spc="80" dirty="0">
                <a:latin typeface="Times New Roman"/>
                <a:cs typeface="Times New Roman"/>
              </a:rPr>
              <a:t>f</a:t>
            </a:r>
            <a:r>
              <a:rPr sz="2250" spc="-254" dirty="0">
                <a:latin typeface="Times New Roman"/>
                <a:cs typeface="Times New Roman"/>
              </a:rPr>
              <a:t> </a:t>
            </a:r>
            <a:r>
              <a:rPr sz="3375" spc="-2535" baseline="3703" dirty="0">
                <a:latin typeface="Symbol"/>
                <a:cs typeface="Symbol"/>
              </a:rPr>
              <a:t></a:t>
            </a:r>
            <a:r>
              <a:rPr sz="3375" spc="-307" baseline="3703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Times New Roman"/>
                <a:cs typeface="Times New Roman"/>
              </a:rPr>
              <a:t>(0)....f</a:t>
            </a:r>
            <a:r>
              <a:rPr sz="1950" spc="60" baseline="42735" dirty="0">
                <a:latin typeface="Times New Roman"/>
                <a:cs typeface="Times New Roman"/>
              </a:rPr>
              <a:t>n-1</a:t>
            </a:r>
            <a:r>
              <a:rPr sz="1950" spc="-262" baseline="42735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Times New Roman"/>
                <a:cs typeface="Times New Roman"/>
              </a:rPr>
              <a:t>(0)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46543" y="6190088"/>
            <a:ext cx="33464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375" spc="15" baseline="-6172" dirty="0">
                <a:latin typeface="Symbol"/>
                <a:cs typeface="Symbol"/>
              </a:rPr>
              <a:t></a:t>
            </a:r>
            <a:r>
              <a:rPr sz="3375" spc="-517" baseline="-6172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6272" y="4875725"/>
            <a:ext cx="5110480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250" spc="30" dirty="0">
                <a:latin typeface="Symbol"/>
                <a:cs typeface="Symbol"/>
              </a:rPr>
              <a:t>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If</a:t>
            </a:r>
            <a:r>
              <a:rPr sz="2250" spc="65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Times New Roman"/>
                <a:cs typeface="Times New Roman"/>
              </a:rPr>
              <a:t>L{f(t)}</a:t>
            </a:r>
            <a:r>
              <a:rPr sz="2250" spc="45" dirty="0">
                <a:latin typeface="Symbol"/>
                <a:cs typeface="Symbol"/>
              </a:rPr>
              <a:t>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Times New Roman"/>
                <a:cs typeface="Times New Roman"/>
              </a:rPr>
              <a:t>f(s),then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Times New Roman"/>
                <a:cs typeface="Times New Roman"/>
              </a:rPr>
              <a:t>L</a:t>
            </a:r>
            <a:r>
              <a:rPr sz="3375" spc="104" baseline="-11111" dirty="0">
                <a:latin typeface="Symbol"/>
                <a:cs typeface="Symbol"/>
              </a:rPr>
              <a:t></a:t>
            </a:r>
            <a:r>
              <a:rPr sz="5100" spc="104" baseline="-13071" dirty="0">
                <a:latin typeface="Symbol"/>
                <a:cs typeface="Symbol"/>
              </a:rPr>
              <a:t></a:t>
            </a:r>
            <a:r>
              <a:rPr sz="5100" spc="-802" baseline="-13071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f(u)du</a:t>
            </a:r>
            <a:r>
              <a:rPr sz="3375" spc="30" baseline="-11111" dirty="0">
                <a:latin typeface="Symbol"/>
                <a:cs typeface="Symbol"/>
              </a:rPr>
              <a:t></a:t>
            </a:r>
            <a:r>
              <a:rPr sz="3375" spc="22" baseline="-11111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</a:t>
            </a:r>
            <a:r>
              <a:rPr sz="2250" spc="175" dirty="0">
                <a:latin typeface="Times New Roman"/>
                <a:cs typeface="Times New Roman"/>
              </a:rPr>
              <a:t> </a:t>
            </a:r>
            <a:r>
              <a:rPr sz="3375" i="1" spc="15" baseline="-44444" dirty="0">
                <a:latin typeface="Times New Roman"/>
                <a:cs typeface="Times New Roman"/>
              </a:rPr>
              <a:t>s</a:t>
            </a:r>
            <a:r>
              <a:rPr sz="3375" i="1" spc="-89" baseline="-44444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f(s)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8435" y="2584368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5">
                <a:moveTo>
                  <a:pt x="0" y="0"/>
                </a:moveTo>
                <a:lnTo>
                  <a:pt x="801669" y="0"/>
                </a:lnTo>
              </a:path>
            </a:pathLst>
          </a:custGeom>
          <a:ln w="11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7206" y="3394383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93" y="0"/>
                </a:lnTo>
              </a:path>
            </a:pathLst>
          </a:custGeom>
          <a:ln w="11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86746" y="2347362"/>
            <a:ext cx="10985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9710" y="3261586"/>
            <a:ext cx="28829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375" spc="104" baseline="-24691" dirty="0">
                <a:latin typeface="Times New Roman"/>
                <a:cs typeface="Times New Roman"/>
              </a:rPr>
              <a:t>s</a:t>
            </a:r>
            <a:r>
              <a:rPr sz="1300" spc="7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7163" y="2984905"/>
            <a:ext cx="15303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5" dirty="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0939" y="2452144"/>
            <a:ext cx="28829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375" spc="104" baseline="-24691" dirty="0">
                <a:latin typeface="Times New Roman"/>
                <a:cs typeface="Times New Roman"/>
              </a:rPr>
              <a:t>s</a:t>
            </a:r>
            <a:r>
              <a:rPr sz="1300" spc="7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5318" y="2175464"/>
            <a:ext cx="44577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dirty="0">
                <a:latin typeface="Times New Roman"/>
                <a:cs typeface="Times New Roman"/>
              </a:rPr>
              <a:t>-</a:t>
            </a:r>
            <a:r>
              <a:rPr sz="2250" spc="-305" dirty="0">
                <a:latin typeface="Times New Roman"/>
                <a:cs typeface="Times New Roman"/>
              </a:rPr>
              <a:t> </a:t>
            </a:r>
            <a:r>
              <a:rPr sz="2250" spc="95" dirty="0">
                <a:latin typeface="Times New Roman"/>
                <a:cs typeface="Times New Roman"/>
              </a:rPr>
              <a:t>a</a:t>
            </a:r>
            <a:r>
              <a:rPr sz="1950" spc="142" baseline="42735" dirty="0">
                <a:latin typeface="Times New Roman"/>
                <a:cs typeface="Times New Roman"/>
              </a:rPr>
              <a:t>3</a:t>
            </a:r>
            <a:endParaRPr sz="1950" baseline="4273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8813" y="3390512"/>
            <a:ext cx="53594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8920" indent="-211454">
              <a:lnSpc>
                <a:spcPct val="100000"/>
              </a:lnSpc>
              <a:spcBef>
                <a:spcPts val="110"/>
              </a:spcBef>
              <a:buFont typeface="Symbol"/>
              <a:buChar char=""/>
              <a:tabLst>
                <a:tab pos="249554" algn="l"/>
              </a:tabLst>
            </a:pPr>
            <a:r>
              <a:rPr sz="2250" i="1" spc="85" dirty="0">
                <a:latin typeface="Times New Roman"/>
                <a:cs typeface="Times New Roman"/>
              </a:rPr>
              <a:t>a</a:t>
            </a:r>
            <a:r>
              <a:rPr sz="1950" spc="127" baseline="42735" dirty="0">
                <a:latin typeface="Times New Roman"/>
                <a:cs typeface="Times New Roman"/>
              </a:rPr>
              <a:t>2</a:t>
            </a:r>
            <a:endParaRPr sz="1950" baseline="4273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019" y="3166225"/>
            <a:ext cx="121729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10" dirty="0">
                <a:latin typeface="Times New Roman"/>
                <a:cs typeface="Times New Roman"/>
              </a:rPr>
              <a:t>L(sin </a:t>
            </a:r>
            <a:r>
              <a:rPr sz="2250" spc="15" dirty="0">
                <a:latin typeface="Times New Roman"/>
                <a:cs typeface="Times New Roman"/>
              </a:rPr>
              <a:t>at)</a:t>
            </a:r>
            <a:r>
              <a:rPr sz="2250" spc="-32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5718" y="2356209"/>
            <a:ext cx="193992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110"/>
              </a:spcBef>
              <a:buFont typeface="Symbol"/>
              <a:buChar char=""/>
              <a:tabLst>
                <a:tab pos="224790" algn="l"/>
                <a:tab pos="953769" algn="l"/>
              </a:tabLst>
            </a:pPr>
            <a:r>
              <a:rPr sz="2250" i="1" spc="5" dirty="0">
                <a:latin typeface="Times New Roman"/>
                <a:cs typeface="Times New Roman"/>
              </a:rPr>
              <a:t>a</a:t>
            </a:r>
            <a:r>
              <a:rPr sz="2250" i="1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s	</a:t>
            </a:r>
            <a:r>
              <a:rPr sz="2250" spc="10" dirty="0">
                <a:latin typeface="Times New Roman"/>
                <a:cs typeface="Times New Roman"/>
              </a:rPr>
              <a:t>L(sin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Times New Roman"/>
                <a:cs typeface="Times New Roman"/>
              </a:rPr>
              <a:t>at)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0162" y="2580496"/>
            <a:ext cx="53594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8920" indent="-211454">
              <a:lnSpc>
                <a:spcPct val="100000"/>
              </a:lnSpc>
              <a:spcBef>
                <a:spcPts val="110"/>
              </a:spcBef>
              <a:buFont typeface="Symbol"/>
              <a:buChar char=""/>
              <a:tabLst>
                <a:tab pos="249554" algn="l"/>
              </a:tabLst>
            </a:pPr>
            <a:r>
              <a:rPr sz="2250" i="1" spc="85" dirty="0">
                <a:latin typeface="Times New Roman"/>
                <a:cs typeface="Times New Roman"/>
              </a:rPr>
              <a:t>a</a:t>
            </a:r>
            <a:r>
              <a:rPr sz="1950" spc="127" baseline="42735" dirty="0">
                <a:latin typeface="Times New Roman"/>
                <a:cs typeface="Times New Roman"/>
              </a:rPr>
              <a:t>2</a:t>
            </a:r>
            <a:endParaRPr sz="1950" baseline="4273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140" y="220871"/>
            <a:ext cx="6910070" cy="185737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70"/>
              </a:spcBef>
            </a:pPr>
            <a:r>
              <a:rPr sz="2250" dirty="0">
                <a:latin typeface="Times New Roman"/>
                <a:cs typeface="Times New Roman"/>
              </a:rPr>
              <a:t>Example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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Derive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laplace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transformof</a:t>
            </a:r>
            <a:r>
              <a:rPr sz="2250" spc="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sin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at</a:t>
            </a:r>
            <a:endParaRPr sz="2250">
              <a:latin typeface="Times New Roman"/>
              <a:cs typeface="Times New Roman"/>
            </a:endParaRPr>
          </a:p>
          <a:p>
            <a:pPr marL="914400" marR="30480" indent="-876935">
              <a:lnSpc>
                <a:spcPct val="125699"/>
              </a:lnSpc>
              <a:spcBef>
                <a:spcPts val="284"/>
              </a:spcBef>
            </a:pPr>
            <a:r>
              <a:rPr sz="2250" spc="30" dirty="0">
                <a:latin typeface="Times New Roman"/>
                <a:cs typeface="Times New Roman"/>
              </a:rPr>
              <a:t>Sol</a:t>
            </a:r>
            <a:r>
              <a:rPr sz="1950" spc="44" baseline="42735" dirty="0">
                <a:latin typeface="Times New Roman"/>
                <a:cs typeface="Times New Roman"/>
              </a:rPr>
              <a:t>n</a:t>
            </a:r>
            <a:r>
              <a:rPr sz="1950" spc="465" baseline="427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-20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10" dirty="0">
                <a:latin typeface="Times New Roman"/>
                <a:cs typeface="Times New Roman"/>
              </a:rPr>
              <a:t>Let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f(t)</a:t>
            </a:r>
            <a:r>
              <a:rPr sz="2250" spc="-254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sinat</a:t>
            </a:r>
            <a:r>
              <a:rPr sz="2250" spc="140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Times New Roman"/>
                <a:cs typeface="Times New Roman"/>
              </a:rPr>
              <a:t>thenf</a:t>
            </a:r>
            <a:r>
              <a:rPr sz="2250" spc="-254" dirty="0">
                <a:latin typeface="Times New Roman"/>
                <a:cs typeface="Times New Roman"/>
              </a:rPr>
              <a:t> </a:t>
            </a:r>
            <a:r>
              <a:rPr sz="3375" spc="-735" baseline="3703" dirty="0">
                <a:latin typeface="Symbol"/>
                <a:cs typeface="Symbol"/>
              </a:rPr>
              <a:t></a:t>
            </a:r>
            <a:r>
              <a:rPr sz="2250" spc="-490" dirty="0">
                <a:latin typeface="Times New Roman"/>
                <a:cs typeface="Times New Roman"/>
              </a:rPr>
              <a:t>(t)</a:t>
            </a:r>
            <a:r>
              <a:rPr sz="2250" spc="-45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a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Times New Roman"/>
                <a:cs typeface="Times New Roman"/>
              </a:rPr>
              <a:t>cosat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Times New Roman"/>
                <a:cs typeface="Times New Roman"/>
              </a:rPr>
              <a:t>and</a:t>
            </a:r>
            <a:r>
              <a:rPr sz="2250" spc="-15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f</a:t>
            </a:r>
            <a:r>
              <a:rPr sz="2250" spc="-254" dirty="0">
                <a:latin typeface="Times New Roman"/>
                <a:cs typeface="Times New Roman"/>
              </a:rPr>
              <a:t> </a:t>
            </a:r>
            <a:r>
              <a:rPr sz="3375" b="1" spc="-630" baseline="3703" dirty="0">
                <a:latin typeface="Symbol"/>
                <a:cs typeface="Symbol"/>
              </a:rPr>
              <a:t></a:t>
            </a:r>
            <a:r>
              <a:rPr sz="2250" spc="-420" dirty="0">
                <a:latin typeface="Times New Roman"/>
                <a:cs typeface="Times New Roman"/>
              </a:rPr>
              <a:t>(t)</a:t>
            </a:r>
            <a:r>
              <a:rPr sz="2250" spc="-30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Times New Roman"/>
                <a:cs typeface="Times New Roman"/>
              </a:rPr>
              <a:t>-a</a:t>
            </a:r>
            <a:r>
              <a:rPr sz="1950" spc="44" baseline="42735" dirty="0">
                <a:latin typeface="Times New Roman"/>
                <a:cs typeface="Times New Roman"/>
              </a:rPr>
              <a:t>2</a:t>
            </a:r>
            <a:r>
              <a:rPr sz="2250" spc="30" dirty="0">
                <a:latin typeface="Times New Roman"/>
                <a:cs typeface="Times New Roman"/>
              </a:rPr>
              <a:t>sinat  </a:t>
            </a:r>
            <a:r>
              <a:rPr sz="2250" spc="-30" dirty="0">
                <a:latin typeface="Times New Roman"/>
                <a:cs typeface="Times New Roman"/>
              </a:rPr>
              <a:t>Also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f(0)</a:t>
            </a:r>
            <a:r>
              <a:rPr sz="2250" spc="-27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0,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f</a:t>
            </a:r>
            <a:r>
              <a:rPr sz="2250" spc="-254" dirty="0">
                <a:latin typeface="Times New Roman"/>
                <a:cs typeface="Times New Roman"/>
              </a:rPr>
              <a:t> </a:t>
            </a:r>
            <a:r>
              <a:rPr sz="3375" spc="-735" baseline="3703" dirty="0">
                <a:latin typeface="Symbol"/>
                <a:cs typeface="Symbol"/>
              </a:rPr>
              <a:t></a:t>
            </a:r>
            <a:r>
              <a:rPr sz="2250" spc="-490" dirty="0">
                <a:latin typeface="Times New Roman"/>
                <a:cs typeface="Times New Roman"/>
              </a:rPr>
              <a:t>(0)</a:t>
            </a:r>
            <a:r>
              <a:rPr sz="2250" spc="-459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a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from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this</a:t>
            </a:r>
            <a:endParaRPr sz="2250">
              <a:latin typeface="Times New Roman"/>
              <a:cs typeface="Times New Roman"/>
            </a:endParaRPr>
          </a:p>
          <a:p>
            <a:pPr marL="842644">
              <a:lnSpc>
                <a:spcPct val="100000"/>
              </a:lnSpc>
              <a:spcBef>
                <a:spcPts val="975"/>
              </a:spcBef>
            </a:pPr>
            <a:r>
              <a:rPr sz="2250" spc="25" dirty="0">
                <a:latin typeface="Times New Roman"/>
                <a:cs typeface="Times New Roman"/>
              </a:rPr>
              <a:t>L{-a</a:t>
            </a:r>
            <a:r>
              <a:rPr sz="1950" spc="37" baseline="42735" dirty="0">
                <a:latin typeface="Times New Roman"/>
                <a:cs typeface="Times New Roman"/>
              </a:rPr>
              <a:t>2</a:t>
            </a:r>
            <a:r>
              <a:rPr sz="2250" spc="25" dirty="0">
                <a:latin typeface="Times New Roman"/>
                <a:cs typeface="Times New Roman"/>
              </a:rPr>
              <a:t>sinat}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Times New Roman"/>
                <a:cs typeface="Times New Roman"/>
              </a:rPr>
              <a:t>s</a:t>
            </a:r>
            <a:r>
              <a:rPr sz="1950" spc="104" baseline="42735" dirty="0">
                <a:latin typeface="Times New Roman"/>
                <a:cs typeface="Times New Roman"/>
              </a:rPr>
              <a:t>2</a:t>
            </a:r>
            <a:r>
              <a:rPr sz="1950" spc="525" baseline="4273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L(sin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Times New Roman"/>
                <a:cs typeface="Times New Roman"/>
              </a:rPr>
              <a:t>at)</a:t>
            </a:r>
            <a:r>
              <a:rPr sz="2250" spc="-27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-</a:t>
            </a:r>
            <a:r>
              <a:rPr sz="2250" spc="-254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54649" y="5035976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099" y="0"/>
                </a:lnTo>
              </a:path>
            </a:pathLst>
          </a:custGeom>
          <a:ln w="12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72835" y="4837996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588" y="0"/>
                </a:lnTo>
              </a:path>
            </a:pathLst>
          </a:custGeom>
          <a:ln w="12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2270" y="6014192"/>
            <a:ext cx="1061085" cy="0"/>
          </a:xfrm>
          <a:custGeom>
            <a:avLst/>
            <a:gdLst/>
            <a:ahLst/>
            <a:cxnLst/>
            <a:rect l="l" t="t" r="r" b="b"/>
            <a:pathLst>
              <a:path w="1061084">
                <a:moveTo>
                  <a:pt x="0" y="0"/>
                </a:moveTo>
                <a:lnTo>
                  <a:pt x="1060531" y="0"/>
                </a:lnTo>
              </a:path>
            </a:pathLst>
          </a:custGeom>
          <a:ln w="12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90158" y="5561372"/>
            <a:ext cx="18542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49349" y="4583182"/>
            <a:ext cx="18542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5867" y="5762597"/>
            <a:ext cx="20066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84226" y="5133623"/>
            <a:ext cx="14795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5" dirty="0">
                <a:latin typeface="Symbol"/>
                <a:cs typeface="Symbol"/>
              </a:rPr>
              <a:t>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4226" y="4544219"/>
            <a:ext cx="14795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5" dirty="0">
                <a:latin typeface="Symbol"/>
                <a:cs typeface="Symbol"/>
              </a:rPr>
              <a:t>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16874" y="5133623"/>
            <a:ext cx="27178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5" dirty="0">
                <a:latin typeface="Symbol"/>
                <a:cs typeface="Symbol"/>
              </a:rPr>
              <a:t></a:t>
            </a:r>
            <a:r>
              <a:rPr sz="2500" spc="-459" dirty="0">
                <a:latin typeface="Times New Roman"/>
                <a:cs typeface="Times New Roman"/>
              </a:rPr>
              <a:t> </a:t>
            </a:r>
            <a:r>
              <a:rPr sz="2175" spc="7" baseline="1915" dirty="0">
                <a:latin typeface="Times New Roman"/>
                <a:cs typeface="Times New Roman"/>
              </a:rPr>
              <a:t>0</a:t>
            </a:r>
            <a:endParaRPr sz="2175" baseline="191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17594" y="2998732"/>
            <a:ext cx="14795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5" dirty="0">
                <a:latin typeface="Symbol"/>
                <a:cs typeface="Symbol"/>
              </a:rPr>
              <a:t>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50188" y="3588082"/>
            <a:ext cx="141541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79525" algn="l"/>
              </a:tabLst>
            </a:pPr>
            <a:r>
              <a:rPr sz="2500" spc="5" dirty="0">
                <a:latin typeface="Symbol"/>
                <a:cs typeface="Symbol"/>
              </a:rPr>
              <a:t></a:t>
            </a:r>
            <a:r>
              <a:rPr sz="2500" spc="-390" dirty="0">
                <a:latin typeface="Times New Roman"/>
                <a:cs typeface="Times New Roman"/>
              </a:rPr>
              <a:t> </a:t>
            </a:r>
            <a:r>
              <a:rPr sz="2175" spc="7" baseline="1915" dirty="0">
                <a:latin typeface="Times New Roman"/>
                <a:cs typeface="Times New Roman"/>
              </a:rPr>
              <a:t>0</a:t>
            </a:r>
            <a:r>
              <a:rPr sz="2175" baseline="1915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Symbol"/>
                <a:cs typeface="Symbol"/>
              </a:rPr>
              <a:t>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40863" y="6011213"/>
            <a:ext cx="109537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500" i="1" spc="95" dirty="0">
                <a:latin typeface="Times New Roman"/>
                <a:cs typeface="Times New Roman"/>
              </a:rPr>
              <a:t>s</a:t>
            </a:r>
            <a:r>
              <a:rPr sz="2500" spc="95" dirty="0">
                <a:latin typeface="Times New Roman"/>
                <a:cs typeface="Times New Roman"/>
              </a:rPr>
              <a:t>(</a:t>
            </a:r>
            <a:r>
              <a:rPr sz="2500" i="1" spc="95" dirty="0">
                <a:latin typeface="Times New Roman"/>
                <a:cs typeface="Times New Roman"/>
              </a:rPr>
              <a:t>s</a:t>
            </a:r>
            <a:r>
              <a:rPr sz="2175" spc="142" baseline="42145" dirty="0">
                <a:latin typeface="Times New Roman"/>
                <a:cs typeface="Times New Roman"/>
              </a:rPr>
              <a:t>2</a:t>
            </a:r>
            <a:r>
              <a:rPr sz="2175" spc="359" baseline="421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</a:t>
            </a:r>
            <a:r>
              <a:rPr sz="2500" dirty="0">
                <a:latin typeface="Times New Roman"/>
                <a:cs typeface="Times New Roman"/>
              </a:rPr>
              <a:t>1)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97682" y="4624730"/>
            <a:ext cx="280733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244090" algn="l"/>
              </a:tabLst>
            </a:pPr>
            <a:r>
              <a:rPr sz="2500" i="1" spc="100" dirty="0">
                <a:latin typeface="Times New Roman"/>
                <a:cs typeface="Times New Roman"/>
              </a:rPr>
              <a:t>L</a:t>
            </a:r>
            <a:r>
              <a:rPr sz="3750" spc="150" baseline="-11111" dirty="0">
                <a:latin typeface="Symbol"/>
                <a:cs typeface="Symbol"/>
              </a:rPr>
              <a:t></a:t>
            </a:r>
            <a:r>
              <a:rPr sz="5625" spc="150" baseline="-13333" dirty="0">
                <a:latin typeface="Symbol"/>
                <a:cs typeface="Symbol"/>
              </a:rPr>
              <a:t></a:t>
            </a:r>
            <a:r>
              <a:rPr sz="2500" spc="100" dirty="0">
                <a:latin typeface="Times New Roman"/>
                <a:cs typeface="Times New Roman"/>
              </a:rPr>
              <a:t>cos</a:t>
            </a:r>
            <a:r>
              <a:rPr sz="2500" i="1" spc="100" dirty="0">
                <a:latin typeface="Times New Roman"/>
                <a:cs typeface="Times New Roman"/>
              </a:rPr>
              <a:t>udu</a:t>
            </a:r>
            <a:r>
              <a:rPr sz="3750" spc="150" baseline="-11111" dirty="0">
                <a:latin typeface="Symbol"/>
                <a:cs typeface="Symbol"/>
              </a:rPr>
              <a:t></a:t>
            </a:r>
            <a:r>
              <a:rPr sz="3750" spc="37" baseline="-11111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215" dirty="0">
                <a:latin typeface="Times New Roman"/>
                <a:cs typeface="Times New Roman"/>
              </a:rPr>
              <a:t> </a:t>
            </a:r>
            <a:r>
              <a:rPr sz="3750" i="1" spc="7" baseline="-43333" dirty="0">
                <a:latin typeface="Times New Roman"/>
                <a:cs typeface="Times New Roman"/>
              </a:rPr>
              <a:t>s	</a:t>
            </a:r>
            <a:r>
              <a:rPr sz="2500" i="1" dirty="0">
                <a:latin typeface="Times New Roman"/>
                <a:cs typeface="Times New Roman"/>
              </a:rPr>
              <a:t>f</a:t>
            </a:r>
            <a:r>
              <a:rPr sz="2500" i="1" spc="-90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(</a:t>
            </a:r>
            <a:r>
              <a:rPr sz="2500" i="1" spc="60" dirty="0">
                <a:latin typeface="Times New Roman"/>
                <a:cs typeface="Times New Roman"/>
              </a:rPr>
              <a:t>s</a:t>
            </a:r>
            <a:r>
              <a:rPr sz="2500" spc="6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01136" y="4016491"/>
            <a:ext cx="281432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95" dirty="0">
                <a:latin typeface="Times New Roman"/>
                <a:cs typeface="Times New Roman"/>
              </a:rPr>
              <a:t>Sol:</a:t>
            </a:r>
            <a:r>
              <a:rPr sz="2500" spc="-28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-Here</a:t>
            </a:r>
            <a:r>
              <a:rPr sz="2500" spc="-300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f(u)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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Times New Roman"/>
                <a:cs typeface="Times New Roman"/>
              </a:rPr>
              <a:t>cos</a:t>
            </a:r>
            <a:r>
              <a:rPr sz="2500" i="1" spc="65" dirty="0">
                <a:latin typeface="Times New Roman"/>
                <a:cs typeface="Times New Roman"/>
              </a:rPr>
              <a:t>u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63175" y="3079770"/>
            <a:ext cx="2327910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500" i="1" spc="70" dirty="0">
                <a:latin typeface="Times New Roman"/>
                <a:cs typeface="Times New Roman"/>
              </a:rPr>
              <a:t>Eg </a:t>
            </a:r>
            <a:r>
              <a:rPr sz="2500" spc="5" dirty="0">
                <a:latin typeface="Symbol"/>
                <a:cs typeface="Symbol"/>
              </a:rPr>
              <a:t></a:t>
            </a:r>
            <a:r>
              <a:rPr sz="2500" spc="-415" dirty="0">
                <a:latin typeface="Times New Roman"/>
                <a:cs typeface="Times New Roman"/>
              </a:rPr>
              <a:t> </a:t>
            </a:r>
            <a:r>
              <a:rPr sz="2500" i="1" spc="100" dirty="0">
                <a:latin typeface="Times New Roman"/>
                <a:cs typeface="Times New Roman"/>
              </a:rPr>
              <a:t>L</a:t>
            </a:r>
            <a:r>
              <a:rPr sz="3750" spc="150" baseline="-11111" dirty="0">
                <a:latin typeface="Symbol"/>
                <a:cs typeface="Symbol"/>
              </a:rPr>
              <a:t></a:t>
            </a:r>
            <a:r>
              <a:rPr sz="5625" spc="150" baseline="-13333" dirty="0">
                <a:latin typeface="Symbol"/>
                <a:cs typeface="Symbol"/>
              </a:rPr>
              <a:t></a:t>
            </a:r>
            <a:r>
              <a:rPr sz="2500" spc="100" dirty="0">
                <a:latin typeface="Times New Roman"/>
                <a:cs typeface="Times New Roman"/>
              </a:rPr>
              <a:t>cos</a:t>
            </a:r>
            <a:r>
              <a:rPr sz="2500" i="1" spc="100" dirty="0">
                <a:latin typeface="Times New Roman"/>
                <a:cs typeface="Times New Roman"/>
              </a:rPr>
              <a:t>udu</a:t>
            </a:r>
            <a:r>
              <a:rPr sz="3750" spc="150" baseline="-11111" dirty="0">
                <a:latin typeface="Symbol"/>
                <a:cs typeface="Symbol"/>
              </a:rPr>
              <a:t></a:t>
            </a:r>
            <a:endParaRPr sz="3750" baseline="-11111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91474" y="4418941"/>
            <a:ext cx="29400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750" spc="7" baseline="-22222" dirty="0">
                <a:latin typeface="Symbol"/>
                <a:cs typeface="Symbol"/>
              </a:rPr>
              <a:t></a:t>
            </a:r>
            <a:r>
              <a:rPr sz="3750" spc="-509" baseline="-22222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24788" y="2873427"/>
            <a:ext cx="29400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750" spc="7" baseline="-22222" dirty="0">
                <a:latin typeface="Symbol"/>
                <a:cs typeface="Symbol"/>
              </a:rPr>
              <a:t></a:t>
            </a:r>
            <a:r>
              <a:rPr sz="3750" spc="-509" baseline="-22222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01295"/>
            <a:ext cx="7385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96363"/>
                </a:solidFill>
              </a:rPr>
              <a:t>Differentiation </a:t>
            </a:r>
            <a:r>
              <a:rPr sz="3600" dirty="0">
                <a:solidFill>
                  <a:srgbClr val="696363"/>
                </a:solidFill>
              </a:rPr>
              <a:t>&amp; Integration of</a:t>
            </a:r>
            <a:r>
              <a:rPr sz="3600" spc="-60" dirty="0">
                <a:solidFill>
                  <a:srgbClr val="696363"/>
                </a:solidFill>
              </a:rPr>
              <a:t> </a:t>
            </a:r>
            <a:r>
              <a:rPr sz="3600" dirty="0">
                <a:solidFill>
                  <a:srgbClr val="696363"/>
                </a:solidFill>
              </a:rPr>
              <a:t>Laplace  </a:t>
            </a:r>
            <a:r>
              <a:rPr sz="3600" spc="-15" dirty="0">
                <a:solidFill>
                  <a:srgbClr val="696363"/>
                </a:solidFill>
              </a:rPr>
              <a:t>Transform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75488" y="1977175"/>
            <a:ext cx="4712970" cy="0"/>
          </a:xfrm>
          <a:custGeom>
            <a:avLst/>
            <a:gdLst/>
            <a:ahLst/>
            <a:cxnLst/>
            <a:rect l="l" t="t" r="r" b="b"/>
            <a:pathLst>
              <a:path w="4712970">
                <a:moveTo>
                  <a:pt x="0" y="0"/>
                </a:moveTo>
                <a:lnTo>
                  <a:pt x="4712411" y="0"/>
                </a:lnTo>
              </a:path>
            </a:pathLst>
          </a:custGeom>
          <a:ln w="13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3842" y="2361941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4">
                <a:moveTo>
                  <a:pt x="0" y="0"/>
                </a:moveTo>
                <a:lnTo>
                  <a:pt x="107054" y="0"/>
                </a:lnTo>
              </a:path>
            </a:pathLst>
          </a:custGeom>
          <a:ln w="13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7789" y="2564764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5">
                <a:moveTo>
                  <a:pt x="0" y="0"/>
                </a:moveTo>
                <a:lnTo>
                  <a:pt x="480480" y="0"/>
                </a:lnTo>
              </a:path>
            </a:pathLst>
          </a:custGeom>
          <a:ln w="13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5488" y="3939969"/>
            <a:ext cx="4451985" cy="0"/>
          </a:xfrm>
          <a:custGeom>
            <a:avLst/>
            <a:gdLst/>
            <a:ahLst/>
            <a:cxnLst/>
            <a:rect l="l" t="t" r="r" b="b"/>
            <a:pathLst>
              <a:path w="4451985">
                <a:moveTo>
                  <a:pt x="0" y="0"/>
                </a:moveTo>
                <a:lnTo>
                  <a:pt x="4451370" y="0"/>
                </a:lnTo>
              </a:path>
            </a:pathLst>
          </a:custGeom>
          <a:ln w="13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3842" y="4282924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4">
                <a:moveTo>
                  <a:pt x="0" y="0"/>
                </a:moveTo>
                <a:lnTo>
                  <a:pt x="107054" y="0"/>
                </a:lnTo>
              </a:path>
            </a:pathLst>
          </a:custGeom>
          <a:ln w="13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7395" y="4485746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121" y="0"/>
                </a:lnTo>
              </a:path>
            </a:pathLst>
          </a:custGeom>
          <a:ln w="13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3179" y="5431853"/>
            <a:ext cx="449580" cy="0"/>
          </a:xfrm>
          <a:custGeom>
            <a:avLst/>
            <a:gdLst/>
            <a:ahLst/>
            <a:cxnLst/>
            <a:rect l="l" t="t" r="r" b="b"/>
            <a:pathLst>
              <a:path w="449580">
                <a:moveTo>
                  <a:pt x="0" y="0"/>
                </a:moveTo>
                <a:lnTo>
                  <a:pt x="448964" y="0"/>
                </a:lnTo>
              </a:path>
            </a:pathLst>
          </a:custGeom>
          <a:ln w="13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7279" y="4935432"/>
            <a:ext cx="3822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Symbol"/>
                <a:cs typeface="Symbol"/>
              </a:rPr>
              <a:t>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90" dirty="0">
                <a:latin typeface="Times New Roman"/>
                <a:cs typeface="Times New Roman"/>
              </a:rPr>
              <a:t> </a:t>
            </a:r>
            <a:r>
              <a:rPr sz="1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1863" y="5469183"/>
            <a:ext cx="82550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50240" algn="l"/>
              </a:tabLst>
            </a:pPr>
            <a:r>
              <a:rPr sz="2550" spc="15" dirty="0">
                <a:latin typeface="Symbol"/>
                <a:cs typeface="Symbol"/>
              </a:rPr>
              <a:t></a:t>
            </a:r>
            <a:r>
              <a:rPr sz="2550" spc="15" dirty="0">
                <a:latin typeface="Times New Roman"/>
                <a:cs typeface="Times New Roman"/>
              </a:rPr>
              <a:t>	</a:t>
            </a:r>
            <a:r>
              <a:rPr sz="2550" spc="15" dirty="0">
                <a:latin typeface="Symbol"/>
                <a:cs typeface="Symbol"/>
              </a:rPr>
              <a:t>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0039" y="5665351"/>
            <a:ext cx="1212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1863" y="4967439"/>
            <a:ext cx="82550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25" spc="300" baseline="-4357" dirty="0">
                <a:latin typeface="Symbol"/>
                <a:cs typeface="Symbol"/>
              </a:rPr>
              <a:t></a:t>
            </a:r>
            <a:r>
              <a:rPr sz="2550" spc="100" dirty="0">
                <a:latin typeface="Times New Roman"/>
                <a:cs typeface="Times New Roman"/>
              </a:rPr>
              <a:t>f</a:t>
            </a:r>
            <a:r>
              <a:rPr sz="2550" spc="95" dirty="0">
                <a:latin typeface="Times New Roman"/>
                <a:cs typeface="Times New Roman"/>
              </a:rPr>
              <a:t>(</a:t>
            </a:r>
            <a:r>
              <a:rPr sz="2550" spc="50" dirty="0">
                <a:latin typeface="Times New Roman"/>
                <a:cs typeface="Times New Roman"/>
              </a:rPr>
              <a:t>t</a:t>
            </a:r>
            <a:r>
              <a:rPr sz="2550" spc="45" dirty="0">
                <a:latin typeface="Times New Roman"/>
                <a:cs typeface="Times New Roman"/>
              </a:rPr>
              <a:t>)</a:t>
            </a:r>
            <a:r>
              <a:rPr sz="3825" spc="22" baseline="-4357" dirty="0">
                <a:latin typeface="Symbol"/>
                <a:cs typeface="Symbol"/>
              </a:rPr>
              <a:t></a:t>
            </a:r>
            <a:endParaRPr sz="3825" baseline="-4357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388" y="5009495"/>
            <a:ext cx="3048635" cy="615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233805" algn="l"/>
                <a:tab pos="1524635" algn="l"/>
              </a:tabLst>
            </a:pPr>
            <a:r>
              <a:rPr sz="2550" spc="30" dirty="0">
                <a:latin typeface="Times New Roman"/>
                <a:cs typeface="Times New Roman"/>
              </a:rPr>
              <a:t>then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Times New Roman"/>
                <a:cs typeface="Times New Roman"/>
              </a:rPr>
              <a:t>L</a:t>
            </a:r>
            <a:r>
              <a:rPr sz="3825" spc="75" baseline="-9803" dirty="0">
                <a:latin typeface="Symbol"/>
                <a:cs typeface="Symbol"/>
              </a:rPr>
              <a:t></a:t>
            </a:r>
            <a:r>
              <a:rPr sz="3825" spc="75" baseline="-9803" dirty="0">
                <a:latin typeface="Times New Roman"/>
                <a:cs typeface="Times New Roman"/>
              </a:rPr>
              <a:t>	</a:t>
            </a:r>
            <a:r>
              <a:rPr sz="3825" spc="15" baseline="-43572" dirty="0">
                <a:latin typeface="Times New Roman"/>
                <a:cs typeface="Times New Roman"/>
              </a:rPr>
              <a:t>t	</a:t>
            </a:r>
            <a:r>
              <a:rPr sz="3825" spc="22" baseline="-9803" dirty="0">
                <a:latin typeface="Symbol"/>
                <a:cs typeface="Symbol"/>
              </a:rPr>
              <a:t></a:t>
            </a:r>
            <a:r>
              <a:rPr sz="3825" spc="-179" baseline="-9803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Symbol"/>
                <a:cs typeface="Symbol"/>
              </a:rPr>
              <a:t>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5775" spc="7" baseline="-13708" dirty="0">
                <a:latin typeface="Symbol"/>
                <a:cs typeface="Symbol"/>
              </a:rPr>
              <a:t></a:t>
            </a:r>
            <a:r>
              <a:rPr sz="5775" spc="-914" baseline="-13708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Times New Roman"/>
                <a:cs typeface="Times New Roman"/>
              </a:rPr>
              <a:t>f(s)</a:t>
            </a:r>
            <a:r>
              <a:rPr sz="2550" spc="-420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Times New Roman"/>
                <a:cs typeface="Times New Roman"/>
              </a:rPr>
              <a:t>ds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2530" y="4483730"/>
            <a:ext cx="116839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10" dirty="0">
                <a:latin typeface="Times New Roman"/>
                <a:cs typeface="Times New Roman"/>
              </a:rPr>
              <a:t>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037" y="4227517"/>
            <a:ext cx="625602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550" spc="55" dirty="0">
                <a:latin typeface="Times New Roman"/>
                <a:cs typeface="Times New Roman"/>
              </a:rPr>
              <a:t>If</a:t>
            </a:r>
            <a:r>
              <a:rPr sz="2550" spc="80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Times New Roman"/>
                <a:cs typeface="Times New Roman"/>
              </a:rPr>
              <a:t>L{f(t)}</a:t>
            </a: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f</a:t>
            </a:r>
            <a:r>
              <a:rPr sz="2550" spc="185" dirty="0">
                <a:latin typeface="Times New Roman"/>
                <a:cs typeface="Times New Roman"/>
              </a:rPr>
              <a:t> </a:t>
            </a:r>
            <a:r>
              <a:rPr sz="2550" spc="85" dirty="0">
                <a:latin typeface="Times New Roman"/>
                <a:cs typeface="Times New Roman"/>
              </a:rPr>
              <a:t>(s)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and</a:t>
            </a:r>
            <a:r>
              <a:rPr sz="2550" spc="40" dirty="0">
                <a:latin typeface="Times New Roman"/>
                <a:cs typeface="Times New Roman"/>
              </a:rPr>
              <a:t> </a:t>
            </a:r>
            <a:r>
              <a:rPr sz="3825" spc="97" baseline="34858" dirty="0">
                <a:latin typeface="Times New Roman"/>
                <a:cs typeface="Times New Roman"/>
              </a:rPr>
              <a:t>f(t)</a:t>
            </a:r>
            <a:r>
              <a:rPr sz="3825" spc="-232" baseline="34858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has</a:t>
            </a:r>
            <a:r>
              <a:rPr sz="2550" spc="-18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Laplace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transform,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437" y="3473577"/>
            <a:ext cx="458724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dirty="0">
                <a:latin typeface="Times New Roman"/>
                <a:cs typeface="Times New Roman"/>
              </a:rPr>
              <a:t>Integration </a:t>
            </a:r>
            <a:r>
              <a:rPr sz="2550" spc="30" dirty="0">
                <a:latin typeface="Times New Roman"/>
                <a:cs typeface="Times New Roman"/>
              </a:rPr>
              <a:t>of </a:t>
            </a:r>
            <a:r>
              <a:rPr sz="2550" spc="10" dirty="0">
                <a:latin typeface="Times New Roman"/>
                <a:cs typeface="Times New Roman"/>
              </a:rPr>
              <a:t>Laplace</a:t>
            </a:r>
            <a:r>
              <a:rPr sz="2550" spc="-235" dirty="0">
                <a:latin typeface="Times New Roman"/>
                <a:cs typeface="Times New Roman"/>
              </a:rPr>
              <a:t> </a:t>
            </a:r>
            <a:r>
              <a:rPr sz="2550" spc="80" dirty="0">
                <a:latin typeface="Times New Roman"/>
                <a:cs typeface="Times New Roman"/>
              </a:rPr>
              <a:t>Transforms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7091" y="2562042"/>
            <a:ext cx="48196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550" spc="55" dirty="0">
                <a:latin typeface="Times New Roman"/>
                <a:cs typeface="Times New Roman"/>
              </a:rPr>
              <a:t>ds</a:t>
            </a:r>
            <a:r>
              <a:rPr sz="2250" spc="82" baseline="42592" dirty="0">
                <a:latin typeface="Times New Roman"/>
                <a:cs typeface="Times New Roman"/>
              </a:rPr>
              <a:t>n</a:t>
            </a:r>
            <a:endParaRPr sz="2250" baseline="4259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337" y="2306616"/>
            <a:ext cx="863536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5439410" algn="l"/>
              </a:tabLst>
            </a:pPr>
            <a:r>
              <a:rPr sz="2550" spc="55" dirty="0">
                <a:latin typeface="Times New Roman"/>
                <a:cs typeface="Times New Roman"/>
              </a:rPr>
              <a:t>If L{f(t)}</a:t>
            </a:r>
            <a:r>
              <a:rPr sz="2550" spc="55" dirty="0">
                <a:latin typeface="Symbol"/>
                <a:cs typeface="Symbol"/>
              </a:rPr>
              <a:t></a:t>
            </a:r>
            <a:r>
              <a:rPr sz="2550" spc="5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f </a:t>
            </a:r>
            <a:r>
              <a:rPr sz="2550" spc="85" dirty="0">
                <a:latin typeface="Times New Roman"/>
                <a:cs typeface="Times New Roman"/>
              </a:rPr>
              <a:t>(s) </a:t>
            </a:r>
            <a:r>
              <a:rPr sz="2550" spc="30" dirty="0">
                <a:latin typeface="Times New Roman"/>
                <a:cs typeface="Times New Roman"/>
              </a:rPr>
              <a:t>then</a:t>
            </a:r>
            <a:r>
              <a:rPr sz="2550" spc="-450" dirty="0">
                <a:latin typeface="Times New Roman"/>
                <a:cs typeface="Times New Roman"/>
              </a:rPr>
              <a:t> </a:t>
            </a:r>
            <a:r>
              <a:rPr sz="2550" spc="85" dirty="0">
                <a:latin typeface="Times New Roman"/>
                <a:cs typeface="Times New Roman"/>
              </a:rPr>
              <a:t>L[t</a:t>
            </a:r>
            <a:r>
              <a:rPr sz="2250" spc="127" baseline="42592" dirty="0">
                <a:latin typeface="Times New Roman"/>
                <a:cs typeface="Times New Roman"/>
              </a:rPr>
              <a:t>n</a:t>
            </a:r>
            <a:r>
              <a:rPr sz="2550" spc="85" dirty="0">
                <a:latin typeface="Times New Roman"/>
                <a:cs typeface="Times New Roman"/>
              </a:rPr>
              <a:t>f(t)]</a:t>
            </a:r>
            <a:r>
              <a:rPr sz="2550" spc="85" dirty="0">
                <a:latin typeface="Symbol"/>
                <a:cs typeface="Symbol"/>
              </a:rPr>
              <a:t>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(-1)</a:t>
            </a:r>
            <a:r>
              <a:rPr sz="2250" spc="30" baseline="42592" dirty="0">
                <a:latin typeface="Times New Roman"/>
                <a:cs typeface="Times New Roman"/>
              </a:rPr>
              <a:t>n	</a:t>
            </a:r>
            <a:r>
              <a:rPr sz="2550" spc="45" dirty="0">
                <a:latin typeface="Times New Roman"/>
                <a:cs typeface="Times New Roman"/>
              </a:rPr>
              <a:t>[f(s)], </a:t>
            </a:r>
            <a:r>
              <a:rPr sz="2550" spc="70" dirty="0">
                <a:latin typeface="Times New Roman"/>
                <a:cs typeface="Times New Roman"/>
              </a:rPr>
              <a:t>wheren </a:t>
            </a:r>
            <a:r>
              <a:rPr sz="2550" spc="20" dirty="0">
                <a:latin typeface="Symbol"/>
                <a:cs typeface="Symbol"/>
              </a:rPr>
              <a:t></a:t>
            </a:r>
            <a:r>
              <a:rPr sz="2550" spc="-445" dirty="0">
                <a:latin typeface="Times New Roman"/>
                <a:cs typeface="Times New Roman"/>
              </a:rPr>
              <a:t> </a:t>
            </a:r>
            <a:r>
              <a:rPr sz="2550" spc="75" dirty="0">
                <a:latin typeface="Times New Roman"/>
                <a:cs typeface="Times New Roman"/>
              </a:rPr>
              <a:t>1,2,3,..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737" y="1461117"/>
            <a:ext cx="5744845" cy="9105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15"/>
              </a:spcBef>
            </a:pPr>
            <a:r>
              <a:rPr sz="2550" dirty="0">
                <a:latin typeface="Times New Roman"/>
                <a:cs typeface="Times New Roman"/>
              </a:rPr>
              <a:t>Differentiation </a:t>
            </a:r>
            <a:r>
              <a:rPr sz="2550" spc="30" dirty="0">
                <a:latin typeface="Times New Roman"/>
                <a:cs typeface="Times New Roman"/>
              </a:rPr>
              <a:t>of </a:t>
            </a:r>
            <a:r>
              <a:rPr sz="2550" spc="10" dirty="0">
                <a:latin typeface="Times New Roman"/>
                <a:cs typeface="Times New Roman"/>
              </a:rPr>
              <a:t>Laplace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Times New Roman"/>
                <a:cs typeface="Times New Roman"/>
              </a:rPr>
              <a:t>Tranform</a:t>
            </a:r>
            <a:endParaRPr sz="2550">
              <a:latin typeface="Times New Roman"/>
              <a:cs typeface="Times New Roman"/>
            </a:endParaRPr>
          </a:p>
          <a:p>
            <a:pPr marL="4981575">
              <a:lnSpc>
                <a:spcPct val="100000"/>
              </a:lnSpc>
              <a:spcBef>
                <a:spcPts val="425"/>
              </a:spcBef>
              <a:tabLst>
                <a:tab pos="5544185" algn="l"/>
              </a:tabLst>
            </a:pPr>
            <a:r>
              <a:rPr sz="3825" spc="142" baseline="-25054" dirty="0">
                <a:latin typeface="Times New Roman"/>
                <a:cs typeface="Times New Roman"/>
              </a:rPr>
              <a:t>d</a:t>
            </a:r>
            <a:r>
              <a:rPr sz="1500" spc="95" dirty="0">
                <a:latin typeface="Times New Roman"/>
                <a:cs typeface="Times New Roman"/>
              </a:rPr>
              <a:t>n	</a:t>
            </a:r>
            <a:r>
              <a:rPr sz="1500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4513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696363"/>
                </a:solidFill>
              </a:rPr>
              <a:t>Convolution</a:t>
            </a:r>
            <a:r>
              <a:rPr sz="4000" spc="-17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Theorem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105358" y="1756518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7568" y="0"/>
                </a:lnTo>
              </a:path>
            </a:pathLst>
          </a:custGeom>
          <a:ln w="15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4745" y="1840281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527" y="0"/>
                </a:lnTo>
              </a:path>
            </a:pathLst>
          </a:custGeom>
          <a:ln w="15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1732" y="2594227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0" y="0"/>
                </a:moveTo>
                <a:lnTo>
                  <a:pt x="118280" y="0"/>
                </a:lnTo>
              </a:path>
            </a:pathLst>
          </a:custGeom>
          <a:ln w="15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8625" y="2678723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5">
                <a:moveTo>
                  <a:pt x="0" y="0"/>
                </a:moveTo>
                <a:lnTo>
                  <a:pt x="179616" y="0"/>
                </a:lnTo>
              </a:path>
            </a:pathLst>
          </a:custGeom>
          <a:ln w="15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1633" y="1452623"/>
            <a:ext cx="5895340" cy="238950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60"/>
              </a:spcBef>
            </a:pPr>
            <a:r>
              <a:rPr sz="2800" spc="65" dirty="0">
                <a:latin typeface="Times New Roman"/>
                <a:cs typeface="Times New Roman"/>
              </a:rPr>
              <a:t>If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L</a:t>
            </a:r>
            <a:r>
              <a:rPr sz="2475" spc="30" baseline="42087" dirty="0">
                <a:latin typeface="Times New Roman"/>
                <a:cs typeface="Times New Roman"/>
              </a:rPr>
              <a:t>-1</a:t>
            </a:r>
            <a:r>
              <a:rPr sz="2800" spc="20" dirty="0">
                <a:latin typeface="Times New Roman"/>
                <a:cs typeface="Times New Roman"/>
              </a:rPr>
              <a:t>{f(s)}</a:t>
            </a:r>
            <a:r>
              <a:rPr sz="2800" spc="20" dirty="0">
                <a:latin typeface="Symbol"/>
                <a:cs typeface="Symbol"/>
              </a:rPr>
              <a:t>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f(t)and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L</a:t>
            </a:r>
            <a:r>
              <a:rPr sz="2475" spc="52" baseline="42087" dirty="0">
                <a:latin typeface="Times New Roman"/>
                <a:cs typeface="Times New Roman"/>
              </a:rPr>
              <a:t>-1</a:t>
            </a:r>
            <a:r>
              <a:rPr sz="2800" spc="35" dirty="0">
                <a:latin typeface="Times New Roman"/>
                <a:cs typeface="Times New Roman"/>
              </a:rPr>
              <a:t>{g(s)}</a:t>
            </a:r>
            <a:r>
              <a:rPr sz="2800" spc="35" dirty="0">
                <a:latin typeface="Symbol"/>
                <a:cs typeface="Symbol"/>
              </a:rPr>
              <a:t>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g(t)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 marR="1356995" algn="ctr">
              <a:lnSpc>
                <a:spcPts val="1315"/>
              </a:lnSpc>
              <a:spcBef>
                <a:spcPts val="1135"/>
              </a:spcBef>
            </a:pPr>
            <a:r>
              <a:rPr sz="1650" spc="5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  <a:p>
            <a:pPr marL="25400">
              <a:lnSpc>
                <a:spcPts val="4435"/>
              </a:lnSpc>
            </a:pP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475" spc="-15" baseline="42087" dirty="0">
                <a:latin typeface="Times New Roman"/>
                <a:cs typeface="Times New Roman"/>
              </a:rPr>
              <a:t>-1</a:t>
            </a:r>
            <a:r>
              <a:rPr sz="2800" spc="-10" dirty="0">
                <a:latin typeface="Times New Roman"/>
                <a:cs typeface="Times New Roman"/>
              </a:rPr>
              <a:t>{f(s)</a:t>
            </a:r>
            <a:r>
              <a:rPr sz="2800" spc="-39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g(s)}</a:t>
            </a:r>
            <a:r>
              <a:rPr sz="2800" spc="95" dirty="0">
                <a:latin typeface="Symbol"/>
                <a:cs typeface="Symbol"/>
              </a:rPr>
              <a:t>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6375" spc="22" baseline="-13071" dirty="0">
                <a:latin typeface="Symbol"/>
                <a:cs typeface="Symbol"/>
              </a:rPr>
              <a:t></a:t>
            </a:r>
            <a:r>
              <a:rPr sz="6375" spc="-1012" baseline="-13071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f(u)g(t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-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u)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Symbol"/>
                <a:cs typeface="Symbol"/>
              </a:rPr>
              <a:t>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*g</a:t>
            </a:r>
            <a:endParaRPr sz="2800">
              <a:latin typeface="Times New Roman"/>
              <a:cs typeface="Times New Roman"/>
            </a:endParaRPr>
          </a:p>
          <a:p>
            <a:pPr marR="1353820" algn="ctr">
              <a:lnSpc>
                <a:spcPct val="100000"/>
              </a:lnSpc>
              <a:spcBef>
                <a:spcPts val="575"/>
              </a:spcBef>
            </a:pPr>
            <a:r>
              <a:rPr sz="1650" spc="1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  <a:p>
            <a:pPr marR="311150" algn="r">
              <a:lnSpc>
                <a:spcPct val="100000"/>
              </a:lnSpc>
              <a:spcBef>
                <a:spcPts val="480"/>
              </a:spcBef>
            </a:pPr>
            <a:r>
              <a:rPr sz="2800" spc="35" dirty="0">
                <a:latin typeface="Symbol"/>
                <a:cs typeface="Symbol"/>
              </a:rPr>
              <a:t>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f(t)*</a:t>
            </a:r>
            <a:r>
              <a:rPr sz="2800" spc="-48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g(t)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9098" y="1019238"/>
            <a:ext cx="943610" cy="0"/>
          </a:xfrm>
          <a:custGeom>
            <a:avLst/>
            <a:gdLst/>
            <a:ahLst/>
            <a:cxnLst/>
            <a:rect l="l" t="t" r="r" b="b"/>
            <a:pathLst>
              <a:path w="943610">
                <a:moveTo>
                  <a:pt x="0" y="0"/>
                </a:moveTo>
                <a:lnTo>
                  <a:pt x="943176" y="0"/>
                </a:lnTo>
              </a:path>
            </a:pathLst>
          </a:custGeom>
          <a:ln w="116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914" y="1689696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570" y="0"/>
                </a:lnTo>
              </a:path>
            </a:pathLst>
          </a:custGeom>
          <a:ln w="116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6834" y="1866182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240" y="0"/>
                </a:lnTo>
              </a:path>
            </a:pathLst>
          </a:custGeom>
          <a:ln w="116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82730" y="1756174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74" y="0"/>
                </a:lnTo>
              </a:path>
            </a:pathLst>
          </a:custGeom>
          <a:ln w="116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1137" y="1866182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1956" y="0"/>
                </a:lnTo>
              </a:path>
            </a:pathLst>
          </a:custGeom>
          <a:ln w="116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8838" y="3110812"/>
            <a:ext cx="943610" cy="0"/>
          </a:xfrm>
          <a:custGeom>
            <a:avLst/>
            <a:gdLst/>
            <a:ahLst/>
            <a:cxnLst/>
            <a:rect l="l" t="t" r="r" b="b"/>
            <a:pathLst>
              <a:path w="943610">
                <a:moveTo>
                  <a:pt x="0" y="0"/>
                </a:moveTo>
                <a:lnTo>
                  <a:pt x="943081" y="0"/>
                </a:lnTo>
              </a:path>
            </a:pathLst>
          </a:custGeom>
          <a:ln w="116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6972" y="311081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4061" y="0"/>
                </a:lnTo>
              </a:path>
            </a:pathLst>
          </a:custGeom>
          <a:ln w="116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0048" y="3110812"/>
            <a:ext cx="688340" cy="0"/>
          </a:xfrm>
          <a:custGeom>
            <a:avLst/>
            <a:gdLst/>
            <a:ahLst/>
            <a:cxnLst/>
            <a:rect l="l" t="t" r="r" b="b"/>
            <a:pathLst>
              <a:path w="688339">
                <a:moveTo>
                  <a:pt x="0" y="0"/>
                </a:moveTo>
                <a:lnTo>
                  <a:pt x="687841" y="0"/>
                </a:lnTo>
              </a:path>
            </a:pathLst>
          </a:custGeom>
          <a:ln w="116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9772" y="4012406"/>
            <a:ext cx="943610" cy="0"/>
          </a:xfrm>
          <a:custGeom>
            <a:avLst/>
            <a:gdLst/>
            <a:ahLst/>
            <a:cxnLst/>
            <a:rect l="l" t="t" r="r" b="b"/>
            <a:pathLst>
              <a:path w="943610">
                <a:moveTo>
                  <a:pt x="0" y="0"/>
                </a:moveTo>
                <a:lnTo>
                  <a:pt x="943010" y="0"/>
                </a:lnTo>
              </a:path>
            </a:pathLst>
          </a:custGeom>
          <a:ln w="116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36154" y="2705679"/>
            <a:ext cx="16764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3529" y="1461049"/>
            <a:ext cx="16764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9067" y="5638997"/>
            <a:ext cx="10858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2431" y="5116825"/>
            <a:ext cx="10858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1322" y="4212771"/>
            <a:ext cx="10858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2315" y="3999639"/>
            <a:ext cx="10858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0790" y="3097336"/>
            <a:ext cx="10858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1640" y="1006472"/>
            <a:ext cx="10858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8277" y="3598519"/>
            <a:ext cx="16573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5" dirty="0">
                <a:latin typeface="Symbol"/>
                <a:cs typeface="Symbol"/>
              </a:rPr>
              <a:t>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0027" y="2705679"/>
            <a:ext cx="59880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45134" algn="l"/>
              </a:tabLst>
            </a:pPr>
            <a:r>
              <a:rPr sz="2200" spc="15" dirty="0">
                <a:latin typeface="Times New Roman"/>
                <a:cs typeface="Times New Roman"/>
              </a:rPr>
              <a:t>1	</a:t>
            </a:r>
            <a:r>
              <a:rPr sz="3300" spc="22" baseline="1262" dirty="0">
                <a:latin typeface="Symbol"/>
                <a:cs typeface="Symbol"/>
              </a:rPr>
              <a:t></a:t>
            </a:r>
            <a:endParaRPr sz="3300" baseline="1262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96658" y="3170079"/>
            <a:ext cx="206248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72795" algn="l"/>
                <a:tab pos="1908810" algn="l"/>
              </a:tabLst>
            </a:pPr>
            <a:r>
              <a:rPr sz="2200" spc="15" dirty="0">
                <a:latin typeface="Symbol"/>
                <a:cs typeface="Symbol"/>
              </a:rPr>
              <a:t></a:t>
            </a:r>
            <a:r>
              <a:rPr sz="2200" spc="15" dirty="0">
                <a:latin typeface="Times New Roman"/>
                <a:cs typeface="Times New Roman"/>
              </a:rPr>
              <a:t>	</a:t>
            </a:r>
            <a:r>
              <a:rPr sz="2200" spc="15" dirty="0">
                <a:latin typeface="Symbol"/>
                <a:cs typeface="Symbol"/>
              </a:rPr>
              <a:t></a:t>
            </a:r>
            <a:r>
              <a:rPr sz="2200" spc="15" dirty="0">
                <a:latin typeface="Times New Roman"/>
                <a:cs typeface="Times New Roman"/>
              </a:rPr>
              <a:t>	</a:t>
            </a:r>
            <a:r>
              <a:rPr sz="2200" spc="15" dirty="0">
                <a:latin typeface="Symbol"/>
                <a:cs typeface="Symbol"/>
              </a:rPr>
              <a:t>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96658" y="2933738"/>
            <a:ext cx="16573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5" dirty="0">
                <a:latin typeface="Symbol"/>
                <a:cs typeface="Symbol"/>
              </a:rPr>
              <a:t>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9047" y="3170079"/>
            <a:ext cx="16573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5" dirty="0">
                <a:latin typeface="Symbol"/>
                <a:cs typeface="Symbol"/>
              </a:rPr>
              <a:t>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89047" y="2933738"/>
            <a:ext cx="16573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5" dirty="0">
                <a:latin typeface="Symbol"/>
                <a:cs typeface="Symbol"/>
              </a:rPr>
              <a:t>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77532" y="1079215"/>
            <a:ext cx="16573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5" dirty="0">
                <a:latin typeface="Symbol"/>
                <a:cs typeface="Symbol"/>
              </a:rPr>
              <a:t>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7532" y="842165"/>
            <a:ext cx="16573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5" dirty="0">
                <a:latin typeface="Symbol"/>
                <a:cs typeface="Symbol"/>
              </a:rPr>
              <a:t>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7004" y="614578"/>
            <a:ext cx="72644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2770" algn="l"/>
              </a:tabLst>
            </a:pPr>
            <a:r>
              <a:rPr sz="2200" spc="15" dirty="0">
                <a:latin typeface="Times New Roman"/>
                <a:cs typeface="Times New Roman"/>
              </a:rPr>
              <a:t>1	</a:t>
            </a:r>
            <a:r>
              <a:rPr sz="3300" spc="22" baseline="1262" dirty="0">
                <a:latin typeface="Symbol"/>
                <a:cs typeface="Symbol"/>
              </a:rPr>
              <a:t></a:t>
            </a:r>
            <a:endParaRPr sz="3300" baseline="1262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9874" y="1079215"/>
            <a:ext cx="16573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5" dirty="0">
                <a:latin typeface="Symbol"/>
                <a:cs typeface="Symbol"/>
              </a:rPr>
              <a:t>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69874" y="842165"/>
            <a:ext cx="16573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5" dirty="0">
                <a:latin typeface="Symbol"/>
                <a:cs typeface="Symbol"/>
              </a:rPr>
              <a:t>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3487" y="3607982"/>
            <a:ext cx="96710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1950" baseline="-17094" dirty="0">
                <a:latin typeface="Symbol"/>
                <a:cs typeface="Symbol"/>
              </a:rPr>
              <a:t></a:t>
            </a:r>
            <a:r>
              <a:rPr sz="1950" baseline="-17094" dirty="0">
                <a:latin typeface="Times New Roman"/>
                <a:cs typeface="Times New Roman"/>
              </a:rPr>
              <a:t> </a:t>
            </a:r>
            <a:r>
              <a:rPr sz="1950" spc="179" baseline="-17094" dirty="0">
                <a:latin typeface="Times New Roman"/>
                <a:cs typeface="Times New Roman"/>
              </a:rPr>
              <a:t> </a:t>
            </a:r>
            <a:r>
              <a:rPr sz="3300" spc="22" baseline="1262" dirty="0">
                <a:latin typeface="Symbol"/>
                <a:cs typeface="Symbol"/>
              </a:rPr>
              <a:t></a:t>
            </a:r>
            <a:r>
              <a:rPr sz="3300" spc="22" baseline="1262" dirty="0">
                <a:latin typeface="Times New Roman"/>
                <a:cs typeface="Times New Roman"/>
              </a:rPr>
              <a:t>	</a:t>
            </a:r>
            <a:r>
              <a:rPr sz="2200" spc="1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35148" y="4008980"/>
            <a:ext cx="132461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54025" algn="l"/>
              </a:tabLst>
            </a:pPr>
            <a:r>
              <a:rPr sz="3300" spc="22" baseline="-12626" dirty="0">
                <a:latin typeface="Symbol"/>
                <a:cs typeface="Symbol"/>
              </a:rPr>
              <a:t></a:t>
            </a:r>
            <a:r>
              <a:rPr sz="3300" spc="-472" baseline="-12626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Times New Roman"/>
                <a:cs typeface="Times New Roman"/>
              </a:rPr>
              <a:t>s	</a:t>
            </a:r>
            <a:r>
              <a:rPr sz="2200" spc="55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s</a:t>
            </a:r>
            <a:r>
              <a:rPr sz="2200" i="1" spc="-1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dirty="0">
                <a:latin typeface="Times New Roman"/>
                <a:cs typeface="Times New Roman"/>
              </a:rPr>
              <a:t>1)</a:t>
            </a:r>
            <a:r>
              <a:rPr sz="2200" spc="-320" dirty="0">
                <a:latin typeface="Times New Roman"/>
                <a:cs typeface="Times New Roman"/>
              </a:rPr>
              <a:t> </a:t>
            </a:r>
            <a:r>
              <a:rPr sz="3300" spc="22" baseline="-12626" dirty="0">
                <a:latin typeface="Symbol"/>
                <a:cs typeface="Symbol"/>
              </a:rPr>
              <a:t></a:t>
            </a:r>
            <a:endParaRPr sz="3300" baseline="-12626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06067" y="3659792"/>
            <a:ext cx="54610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300" i="1" spc="22" baseline="-25252" dirty="0">
                <a:latin typeface="Times New Roman"/>
                <a:cs typeface="Times New Roman"/>
              </a:rPr>
              <a:t>L </a:t>
            </a:r>
            <a:r>
              <a:rPr sz="1300" dirty="0">
                <a:latin typeface="Times New Roman"/>
                <a:cs typeface="Times New Roman"/>
              </a:rPr>
              <a:t>1</a:t>
            </a:r>
            <a:r>
              <a:rPr sz="1300" spc="-265" dirty="0">
                <a:latin typeface="Times New Roman"/>
                <a:cs typeface="Times New Roman"/>
              </a:rPr>
              <a:t> </a:t>
            </a:r>
            <a:r>
              <a:rPr sz="3300" spc="22" baseline="-35353" dirty="0">
                <a:latin typeface="Symbol"/>
                <a:cs typeface="Symbol"/>
              </a:rPr>
              <a:t></a:t>
            </a:r>
            <a:endParaRPr sz="3300" baseline="-35353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31664" y="3106676"/>
            <a:ext cx="135255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83234" algn="l"/>
              </a:tabLst>
            </a:pPr>
            <a:r>
              <a:rPr sz="3300" spc="22" baseline="34090" dirty="0">
                <a:latin typeface="Symbol"/>
                <a:cs typeface="Symbol"/>
              </a:rPr>
              <a:t></a:t>
            </a:r>
            <a:r>
              <a:rPr sz="3300" spc="-465" baseline="34090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Times New Roman"/>
                <a:cs typeface="Times New Roman"/>
              </a:rPr>
              <a:t>s	</a:t>
            </a:r>
            <a:r>
              <a:rPr sz="2200" spc="55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s</a:t>
            </a:r>
            <a:r>
              <a:rPr sz="2200" i="1" spc="-1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dirty="0">
                <a:latin typeface="Times New Roman"/>
                <a:cs typeface="Times New Roman"/>
              </a:rPr>
              <a:t>1)</a:t>
            </a:r>
            <a:r>
              <a:rPr sz="2200" spc="-325" dirty="0">
                <a:latin typeface="Times New Roman"/>
                <a:cs typeface="Times New Roman"/>
              </a:rPr>
              <a:t> </a:t>
            </a:r>
            <a:r>
              <a:rPr sz="3300" spc="22" baseline="34090" dirty="0">
                <a:latin typeface="Symbol"/>
                <a:cs typeface="Symbol"/>
              </a:rPr>
              <a:t></a:t>
            </a:r>
            <a:endParaRPr sz="3300" baseline="3409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1258" y="2885004"/>
            <a:ext cx="124079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300" spc="22" baseline="37878" dirty="0">
                <a:latin typeface="Symbol"/>
                <a:cs typeface="Symbol"/>
              </a:rPr>
              <a:t></a:t>
            </a:r>
            <a:r>
              <a:rPr sz="3300" spc="22" baseline="37878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i="1" spc="-65" dirty="0">
                <a:latin typeface="Times New Roman"/>
                <a:cs typeface="Times New Roman"/>
              </a:rPr>
              <a:t>L</a:t>
            </a:r>
            <a:r>
              <a:rPr sz="1950" spc="-97" baseline="42735" dirty="0">
                <a:latin typeface="Symbol"/>
                <a:cs typeface="Symbol"/>
              </a:rPr>
              <a:t></a:t>
            </a:r>
            <a:r>
              <a:rPr sz="1950" spc="-97" baseline="42735" dirty="0">
                <a:latin typeface="Times New Roman"/>
                <a:cs typeface="Times New Roman"/>
              </a:rPr>
              <a:t>1 </a:t>
            </a:r>
            <a:r>
              <a:rPr sz="3300" spc="97" baseline="37878" dirty="0">
                <a:latin typeface="Symbol"/>
                <a:cs typeface="Symbol"/>
              </a:rPr>
              <a:t></a:t>
            </a:r>
            <a:r>
              <a:rPr sz="3300" spc="97" baseline="35353" dirty="0">
                <a:latin typeface="Times New Roman"/>
                <a:cs typeface="Times New Roman"/>
              </a:rPr>
              <a:t>1</a:t>
            </a:r>
            <a:r>
              <a:rPr sz="3300" spc="-697" baseline="35353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59979" y="3106676"/>
            <a:ext cx="931544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8445" algn="l"/>
              </a:tabLst>
            </a:pPr>
            <a:r>
              <a:rPr sz="2200" i="1" spc="10" dirty="0">
                <a:latin typeface="Times New Roman"/>
                <a:cs typeface="Times New Roman"/>
              </a:rPr>
              <a:t>s	</a:t>
            </a:r>
            <a:r>
              <a:rPr sz="2200" spc="55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s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dirty="0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34566" y="2757489"/>
            <a:ext cx="54610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300" i="1" spc="-97" baseline="-25252" dirty="0">
                <a:latin typeface="Times New Roman"/>
                <a:cs typeface="Times New Roman"/>
              </a:rPr>
              <a:t>L</a:t>
            </a:r>
            <a:r>
              <a:rPr sz="1300" spc="-65" dirty="0">
                <a:latin typeface="Symbol"/>
                <a:cs typeface="Symbol"/>
              </a:rPr>
              <a:t></a:t>
            </a:r>
            <a:r>
              <a:rPr sz="1300" spc="-65" dirty="0">
                <a:latin typeface="Times New Roman"/>
                <a:cs typeface="Times New Roman"/>
              </a:rPr>
              <a:t>1</a:t>
            </a:r>
            <a:r>
              <a:rPr sz="1300" spc="-175" dirty="0">
                <a:latin typeface="Times New Roman"/>
                <a:cs typeface="Times New Roman"/>
              </a:rPr>
              <a:t> </a:t>
            </a:r>
            <a:r>
              <a:rPr sz="3300" spc="22" baseline="12626" dirty="0">
                <a:latin typeface="Symbol"/>
                <a:cs typeface="Symbol"/>
              </a:rPr>
              <a:t></a:t>
            </a:r>
            <a:endParaRPr sz="3300" baseline="12626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31594" y="1862047"/>
            <a:ext cx="50609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10" dirty="0">
                <a:latin typeface="Times New Roman"/>
                <a:cs typeface="Times New Roman"/>
              </a:rPr>
              <a:t>s</a:t>
            </a:r>
            <a:r>
              <a:rPr sz="2200" i="1" spc="-20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Symbol"/>
                <a:cs typeface="Symbol"/>
              </a:rPr>
              <a:t></a:t>
            </a:r>
            <a:r>
              <a:rPr sz="2200" spc="8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54321" y="1584533"/>
            <a:ext cx="2809240" cy="1007744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285365">
              <a:lnSpc>
                <a:spcPct val="100000"/>
              </a:lnSpc>
              <a:spcBef>
                <a:spcPts val="1320"/>
              </a:spcBef>
            </a:pPr>
            <a:r>
              <a:rPr sz="3300" i="1" spc="135" baseline="-25252" dirty="0">
                <a:latin typeface="Times New Roman"/>
                <a:cs typeface="Times New Roman"/>
              </a:rPr>
              <a:t>s</a:t>
            </a:r>
            <a:r>
              <a:rPr sz="1300" spc="9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25"/>
              </a:spcBef>
            </a:pPr>
            <a:r>
              <a:rPr sz="2200" spc="30" dirty="0">
                <a:latin typeface="Times New Roman"/>
                <a:cs typeface="Times New Roman"/>
              </a:rPr>
              <a:t>by </a:t>
            </a:r>
            <a:r>
              <a:rPr sz="2200" spc="5" dirty="0">
                <a:latin typeface="Times New Roman"/>
                <a:cs typeface="Times New Roman"/>
              </a:rPr>
              <a:t>convolution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theorem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76376" y="1640374"/>
            <a:ext cx="531177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108960" algn="l"/>
                <a:tab pos="3395979" algn="l"/>
              </a:tabLst>
            </a:pPr>
            <a:r>
              <a:rPr sz="2200" i="1" spc="35" dirty="0">
                <a:latin typeface="Times New Roman"/>
                <a:cs typeface="Times New Roman"/>
              </a:rPr>
              <a:t>Sol</a:t>
            </a:r>
            <a:r>
              <a:rPr sz="2200" i="1" spc="-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: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Symbol"/>
                <a:cs typeface="Symbol"/>
              </a:rPr>
              <a:t></a:t>
            </a:r>
            <a:r>
              <a:rPr sz="2200" i="1" spc="40" dirty="0">
                <a:latin typeface="Times New Roman"/>
                <a:cs typeface="Times New Roman"/>
              </a:rPr>
              <a:t>Here</a:t>
            </a:r>
            <a:r>
              <a:rPr sz="2200" i="1" spc="25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wehave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f(s)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15" dirty="0">
                <a:latin typeface="Times New Roman"/>
                <a:cs typeface="Times New Roman"/>
              </a:rPr>
              <a:t>	</a:t>
            </a:r>
            <a:r>
              <a:rPr sz="3300" spc="22" baseline="35353" dirty="0">
                <a:latin typeface="Times New Roman"/>
                <a:cs typeface="Times New Roman"/>
              </a:rPr>
              <a:t>1	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i="1" spc="55" dirty="0">
                <a:latin typeface="Times New Roman"/>
                <a:cs typeface="Times New Roman"/>
              </a:rPr>
              <a:t>L</a:t>
            </a:r>
            <a:r>
              <a:rPr sz="2200" spc="55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)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Times New Roman"/>
                <a:cs typeface="Times New Roman"/>
              </a:rPr>
              <a:t>and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g(s)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40239" y="1015812"/>
            <a:ext cx="931544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8445" algn="l"/>
              </a:tabLst>
            </a:pPr>
            <a:r>
              <a:rPr sz="2200" i="1" spc="10" dirty="0">
                <a:latin typeface="Times New Roman"/>
                <a:cs typeface="Times New Roman"/>
              </a:rPr>
              <a:t>s	</a:t>
            </a:r>
            <a:r>
              <a:rPr sz="2200" spc="55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s</a:t>
            </a:r>
            <a:r>
              <a:rPr sz="2200" i="1" spc="-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dirty="0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0447" y="793430"/>
            <a:ext cx="188087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55" dirty="0">
                <a:latin typeface="Times New Roman"/>
                <a:cs typeface="Times New Roman"/>
              </a:rPr>
              <a:t>Example</a:t>
            </a:r>
            <a:r>
              <a:rPr sz="2200" spc="55" dirty="0">
                <a:latin typeface="Times New Roman"/>
                <a:cs typeface="Times New Roman"/>
              </a:rPr>
              <a:t>:</a:t>
            </a:r>
            <a:r>
              <a:rPr sz="2200" spc="-3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ymbol"/>
                <a:cs typeface="Symbol"/>
              </a:rPr>
              <a:t></a:t>
            </a:r>
            <a:r>
              <a:rPr sz="2200" i="1" spc="-10" dirty="0">
                <a:latin typeface="Times New Roman"/>
                <a:cs typeface="Times New Roman"/>
              </a:rPr>
              <a:t>L</a:t>
            </a:r>
            <a:r>
              <a:rPr sz="1950" spc="-15" baseline="42735" dirty="0">
                <a:latin typeface="Symbol"/>
                <a:cs typeface="Symbol"/>
              </a:rPr>
              <a:t></a:t>
            </a:r>
            <a:r>
              <a:rPr sz="1950" spc="-15" baseline="42735" dirty="0">
                <a:latin typeface="Times New Roman"/>
                <a:cs typeface="Times New Roman"/>
              </a:rPr>
              <a:t>1 </a:t>
            </a:r>
            <a:r>
              <a:rPr sz="3300" spc="22" baseline="37878" dirty="0">
                <a:latin typeface="Symbol"/>
                <a:cs typeface="Symbol"/>
              </a:rPr>
              <a:t></a:t>
            </a:r>
            <a:endParaRPr sz="3300" baseline="37878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06704" y="5388108"/>
            <a:ext cx="7175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i="1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22920" y="5444555"/>
            <a:ext cx="20383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30" dirty="0">
                <a:latin typeface="Symbol"/>
                <a:cs typeface="Symbol"/>
              </a:rPr>
              <a:t></a:t>
            </a:r>
            <a:r>
              <a:rPr sz="1300" i="1" dirty="0">
                <a:latin typeface="Times New Roman"/>
                <a:cs typeface="Times New Roman"/>
              </a:rPr>
              <a:t>u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92223" y="4483462"/>
            <a:ext cx="1984375" cy="1801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4670">
              <a:lnSpc>
                <a:spcPts val="1040"/>
              </a:lnSpc>
              <a:spcBef>
                <a:spcPts val="105"/>
              </a:spcBef>
            </a:pPr>
            <a:r>
              <a:rPr sz="1300" i="1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  <a:p>
            <a:pPr marL="50800">
              <a:lnSpc>
                <a:spcPts val="3500"/>
              </a:lnSpc>
            </a:pP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e</a:t>
            </a:r>
            <a:r>
              <a:rPr sz="1950" spc="104" baseline="42735" dirty="0">
                <a:latin typeface="Times New Roman"/>
                <a:cs typeface="Times New Roman"/>
              </a:rPr>
              <a:t>t</a:t>
            </a:r>
            <a:r>
              <a:rPr sz="1950" spc="82" baseline="42735" dirty="0">
                <a:latin typeface="Times New Roman"/>
                <a:cs typeface="Times New Roman"/>
              </a:rPr>
              <a:t> </a:t>
            </a:r>
            <a:r>
              <a:rPr sz="5025" baseline="-13266" dirty="0">
                <a:latin typeface="Symbol"/>
                <a:cs typeface="Symbol"/>
              </a:rPr>
              <a:t></a:t>
            </a:r>
            <a:r>
              <a:rPr sz="5025" spc="-832" baseline="-13266" dirty="0">
                <a:latin typeface="Times New Roman"/>
                <a:cs typeface="Times New Roman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u</a:t>
            </a:r>
            <a:r>
              <a:rPr sz="2200" spc="15" dirty="0">
                <a:latin typeface="Times New Roman"/>
                <a:cs typeface="Times New Roman"/>
              </a:rPr>
              <a:t>.</a:t>
            </a:r>
            <a:r>
              <a:rPr sz="2200" i="1" spc="15" dirty="0">
                <a:latin typeface="Times New Roman"/>
                <a:cs typeface="Times New Roman"/>
              </a:rPr>
              <a:t>e</a:t>
            </a:r>
            <a:r>
              <a:rPr sz="1950" spc="22" baseline="42735" dirty="0">
                <a:latin typeface="Symbol"/>
                <a:cs typeface="Symbol"/>
              </a:rPr>
              <a:t></a:t>
            </a:r>
            <a:r>
              <a:rPr sz="1950" i="1" spc="22" baseline="42735" dirty="0">
                <a:latin typeface="Times New Roman"/>
                <a:cs typeface="Times New Roman"/>
              </a:rPr>
              <a:t>u</a:t>
            </a:r>
            <a:r>
              <a:rPr sz="1950" i="1" spc="-232" baseline="42735" dirty="0">
                <a:latin typeface="Times New Roman"/>
                <a:cs typeface="Times New Roman"/>
              </a:rPr>
              <a:t> </a:t>
            </a:r>
            <a:r>
              <a:rPr sz="2200" i="1" spc="50" dirty="0">
                <a:latin typeface="Times New Roman"/>
                <a:cs typeface="Times New Roman"/>
              </a:rPr>
              <a:t>du</a:t>
            </a:r>
            <a:endParaRPr sz="2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635"/>
              </a:spcBef>
              <a:tabLst>
                <a:tab pos="1864995" algn="l"/>
              </a:tabLst>
            </a:pP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e</a:t>
            </a:r>
            <a:r>
              <a:rPr sz="1950" spc="104" baseline="42735" dirty="0">
                <a:latin typeface="Times New Roman"/>
                <a:cs typeface="Times New Roman"/>
              </a:rPr>
              <a:t>t </a:t>
            </a:r>
            <a:r>
              <a:rPr sz="3700" spc="-340" dirty="0">
                <a:latin typeface="Symbol"/>
                <a:cs typeface="Symbol"/>
              </a:rPr>
              <a:t></a:t>
            </a:r>
            <a:r>
              <a:rPr sz="2200" spc="-340" dirty="0">
                <a:latin typeface="Symbol"/>
                <a:cs typeface="Symbol"/>
              </a:rPr>
              <a:t></a:t>
            </a:r>
            <a:r>
              <a:rPr sz="2200" spc="-340" dirty="0">
                <a:latin typeface="Times New Roman"/>
                <a:cs typeface="Times New Roman"/>
              </a:rPr>
              <a:t>  </a:t>
            </a:r>
            <a:r>
              <a:rPr sz="2200" i="1" spc="40" dirty="0">
                <a:latin typeface="Times New Roman"/>
                <a:cs typeface="Times New Roman"/>
              </a:rPr>
              <a:t>ue</a:t>
            </a:r>
            <a:r>
              <a:rPr sz="1950" spc="60" baseline="42735" dirty="0">
                <a:latin typeface="Symbol"/>
                <a:cs typeface="Symbol"/>
              </a:rPr>
              <a:t></a:t>
            </a:r>
            <a:r>
              <a:rPr sz="1950" i="1" spc="60" baseline="42735" dirty="0">
                <a:latin typeface="Times New Roman"/>
                <a:cs typeface="Times New Roman"/>
              </a:rPr>
              <a:t>u</a:t>
            </a:r>
            <a:r>
              <a:rPr sz="1950" i="1" spc="89" baseline="4273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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e	</a:t>
            </a:r>
            <a:r>
              <a:rPr sz="3700" spc="-750" dirty="0">
                <a:latin typeface="Symbol"/>
                <a:cs typeface="Symbol"/>
              </a:rPr>
              <a:t></a:t>
            </a:r>
            <a:endParaRPr sz="37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715"/>
              </a:spcBef>
            </a:pP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e</a:t>
            </a:r>
            <a:r>
              <a:rPr sz="1950" spc="104" baseline="42735" dirty="0">
                <a:latin typeface="Times New Roman"/>
                <a:cs typeface="Times New Roman"/>
              </a:rPr>
              <a:t>t </a:t>
            </a:r>
            <a:r>
              <a:rPr sz="2200" spc="15" dirty="0">
                <a:latin typeface="Symbol"/>
                <a:cs typeface="Symbol"/>
              </a:rPr>
              <a:t>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200" i="1" spc="-9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</a:t>
            </a:r>
            <a:r>
              <a:rPr sz="2200" spc="10" dirty="0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23372" y="3579479"/>
            <a:ext cx="7175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i="1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42877" y="3644557"/>
            <a:ext cx="155003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300" spc="22" baseline="-10101" dirty="0">
                <a:latin typeface="Symbol"/>
                <a:cs typeface="Symbol"/>
              </a:rPr>
              <a:t></a:t>
            </a:r>
            <a:r>
              <a:rPr sz="3300" spc="-150" baseline="-10101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5025" baseline="-13266" dirty="0">
                <a:latin typeface="Symbol"/>
                <a:cs typeface="Symbol"/>
              </a:rPr>
              <a:t></a:t>
            </a:r>
            <a:r>
              <a:rPr sz="5025" spc="-847" baseline="-13266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.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1950" i="1" baseline="42735" dirty="0">
                <a:latin typeface="Times New Roman"/>
                <a:cs typeface="Times New Roman"/>
              </a:rPr>
              <a:t>t</a:t>
            </a:r>
            <a:r>
              <a:rPr sz="1950" i="1" spc="-277" baseline="42735" dirty="0">
                <a:latin typeface="Times New Roman"/>
                <a:cs typeface="Times New Roman"/>
              </a:rPr>
              <a:t> </a:t>
            </a:r>
            <a:r>
              <a:rPr sz="1950" spc="112" baseline="42735" dirty="0">
                <a:latin typeface="Symbol"/>
                <a:cs typeface="Symbol"/>
              </a:rPr>
              <a:t></a:t>
            </a:r>
            <a:r>
              <a:rPr sz="1950" i="1" spc="112" baseline="42735" dirty="0">
                <a:latin typeface="Times New Roman"/>
                <a:cs typeface="Times New Roman"/>
              </a:rPr>
              <a:t>u</a:t>
            </a:r>
            <a:r>
              <a:rPr sz="2200" i="1" spc="75" dirty="0">
                <a:latin typeface="Times New Roman"/>
                <a:cs typeface="Times New Roman"/>
              </a:rPr>
              <a:t>du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50606" y="1640374"/>
            <a:ext cx="88900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i="1" spc="45" dirty="0">
                <a:latin typeface="Times New Roman"/>
                <a:cs typeface="Times New Roman"/>
              </a:rPr>
              <a:t>L</a:t>
            </a:r>
            <a:r>
              <a:rPr sz="2200" spc="45" dirty="0">
                <a:latin typeface="Times New Roman"/>
                <a:cs typeface="Times New Roman"/>
              </a:rPr>
              <a:t>(</a:t>
            </a:r>
            <a:r>
              <a:rPr sz="2200" i="1" spc="45" dirty="0">
                <a:latin typeface="Times New Roman"/>
                <a:cs typeface="Times New Roman"/>
              </a:rPr>
              <a:t>e</a:t>
            </a:r>
            <a:r>
              <a:rPr sz="1950" i="1" spc="67" baseline="42735" dirty="0">
                <a:latin typeface="Times New Roman"/>
                <a:cs typeface="Times New Roman"/>
              </a:rPr>
              <a:t>t</a:t>
            </a:r>
            <a:r>
              <a:rPr sz="1950" i="1" spc="-30" baseline="4273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7450"/>
            <a:ext cx="7592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Application to </a:t>
            </a:r>
            <a:r>
              <a:rPr sz="4000" spc="-10" dirty="0">
                <a:solidFill>
                  <a:srgbClr val="696363"/>
                </a:solidFill>
              </a:rPr>
              <a:t>Differential</a:t>
            </a:r>
            <a:r>
              <a:rPr sz="4000" spc="3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Equations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15643" y="1559511"/>
            <a:ext cx="4966335" cy="4811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14"/>
              </a:spcBef>
              <a:tabLst>
                <a:tab pos="2497455" algn="l"/>
                <a:tab pos="3750945" algn="l"/>
              </a:tabLst>
            </a:pPr>
            <a:r>
              <a:rPr sz="2500" i="1" spc="5" dirty="0">
                <a:latin typeface="Times New Roman"/>
                <a:cs typeface="Times New Roman"/>
              </a:rPr>
              <a:t>eg</a:t>
            </a:r>
            <a:r>
              <a:rPr sz="2500" i="1" spc="-9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:</a:t>
            </a:r>
            <a:r>
              <a:rPr sz="2500" spc="-22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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940" dirty="0">
                <a:latin typeface="Times New Roman"/>
                <a:cs typeface="Times New Roman"/>
              </a:rPr>
              <a:t>y</a:t>
            </a:r>
            <a:r>
              <a:rPr sz="3750" b="1" spc="-1410" baseline="3333" dirty="0">
                <a:latin typeface="Symbol"/>
                <a:cs typeface="Symbol"/>
              </a:rPr>
              <a:t></a:t>
            </a:r>
            <a:r>
              <a:rPr sz="3750" b="1" spc="67" baseline="3333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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4y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0	</a:t>
            </a:r>
            <a:r>
              <a:rPr sz="2500" spc="45" dirty="0">
                <a:latin typeface="Times New Roman"/>
                <a:cs typeface="Times New Roman"/>
              </a:rPr>
              <a:t>y(0)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1	</a:t>
            </a:r>
            <a:r>
              <a:rPr sz="2500" spc="-380" dirty="0">
                <a:latin typeface="Times New Roman"/>
                <a:cs typeface="Times New Roman"/>
              </a:rPr>
              <a:t>y</a:t>
            </a:r>
            <a:r>
              <a:rPr sz="3750" spc="-569" baseline="3333" dirty="0">
                <a:latin typeface="Symbol"/>
                <a:cs typeface="Symbol"/>
              </a:rPr>
              <a:t></a:t>
            </a:r>
            <a:r>
              <a:rPr sz="2500" spc="-380" dirty="0">
                <a:latin typeface="Times New Roman"/>
                <a:cs typeface="Times New Roman"/>
              </a:rPr>
              <a:t>(0)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6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/>
              <a:cs typeface="Times New Roman"/>
            </a:endParaRPr>
          </a:p>
          <a:p>
            <a:pPr marL="75565" marR="2191385">
              <a:lnSpc>
                <a:spcPct val="126000"/>
              </a:lnSpc>
            </a:pPr>
            <a:r>
              <a:rPr sz="2500" spc="55" dirty="0">
                <a:latin typeface="Times New Roman"/>
                <a:cs typeface="Times New Roman"/>
              </a:rPr>
              <a:t>L(y(t))</a:t>
            </a:r>
            <a:r>
              <a:rPr sz="2500" spc="55" dirty="0">
                <a:latin typeface="Symbol"/>
                <a:cs typeface="Symbol"/>
              </a:rPr>
              <a:t>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Y(s)  </a:t>
            </a:r>
            <a:r>
              <a:rPr sz="2500" spc="-229" dirty="0">
                <a:latin typeface="Times New Roman"/>
                <a:cs typeface="Times New Roman"/>
              </a:rPr>
              <a:t>L(y</a:t>
            </a:r>
            <a:r>
              <a:rPr sz="3750" spc="-345" baseline="3333" dirty="0">
                <a:latin typeface="Symbol"/>
                <a:cs typeface="Symbol"/>
              </a:rPr>
              <a:t></a:t>
            </a:r>
            <a:r>
              <a:rPr sz="2500" spc="-229" dirty="0">
                <a:latin typeface="Times New Roman"/>
                <a:cs typeface="Times New Roman"/>
              </a:rPr>
              <a:t>(t))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Times New Roman"/>
                <a:cs typeface="Times New Roman"/>
              </a:rPr>
              <a:t>sY(s)-</a:t>
            </a:r>
            <a:r>
              <a:rPr sz="2500" spc="-430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Times New Roman"/>
                <a:cs typeface="Times New Roman"/>
              </a:rPr>
              <a:t>y(0)</a:t>
            </a:r>
            <a:endParaRPr sz="25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1100"/>
              </a:spcBef>
            </a:pPr>
            <a:r>
              <a:rPr sz="2500" spc="-195" dirty="0">
                <a:latin typeface="Times New Roman"/>
                <a:cs typeface="Times New Roman"/>
              </a:rPr>
              <a:t>L(y</a:t>
            </a:r>
            <a:r>
              <a:rPr sz="3750" b="1" spc="-292" baseline="3333" dirty="0">
                <a:latin typeface="Symbol"/>
                <a:cs typeface="Symbol"/>
              </a:rPr>
              <a:t></a:t>
            </a:r>
            <a:r>
              <a:rPr sz="2500" spc="-195" dirty="0">
                <a:latin typeface="Times New Roman"/>
                <a:cs typeface="Times New Roman"/>
              </a:rPr>
              <a:t>(t))</a:t>
            </a:r>
            <a:r>
              <a:rPr sz="2500" spc="-28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s</a:t>
            </a:r>
            <a:r>
              <a:rPr sz="2175" spc="89" baseline="44061" dirty="0">
                <a:latin typeface="Times New Roman"/>
                <a:cs typeface="Times New Roman"/>
              </a:rPr>
              <a:t>2</a:t>
            </a:r>
            <a:r>
              <a:rPr sz="2500" spc="60" dirty="0">
                <a:latin typeface="Times New Roman"/>
                <a:cs typeface="Times New Roman"/>
              </a:rPr>
              <a:t>Y(s)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-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sy(0)-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2500" spc="-380" dirty="0">
                <a:latin typeface="Times New Roman"/>
                <a:cs typeface="Times New Roman"/>
              </a:rPr>
              <a:t>y</a:t>
            </a:r>
            <a:r>
              <a:rPr sz="3750" spc="-569" baseline="3333" dirty="0">
                <a:latin typeface="Symbol"/>
                <a:cs typeface="Symbol"/>
              </a:rPr>
              <a:t></a:t>
            </a:r>
            <a:r>
              <a:rPr sz="2500" spc="-380" dirty="0">
                <a:latin typeface="Times New Roman"/>
                <a:cs typeface="Times New Roman"/>
              </a:rPr>
              <a:t>(0)</a:t>
            </a:r>
            <a:endParaRPr sz="25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1105"/>
              </a:spcBef>
            </a:pPr>
            <a:r>
              <a:rPr sz="2500" spc="-415" dirty="0">
                <a:latin typeface="Times New Roman"/>
                <a:cs typeface="Times New Roman"/>
              </a:rPr>
              <a:t>L(y</a:t>
            </a:r>
            <a:r>
              <a:rPr sz="3750" b="1" spc="-622" baseline="3333" dirty="0">
                <a:latin typeface="Symbol"/>
                <a:cs typeface="Symbol"/>
              </a:rPr>
              <a:t></a:t>
            </a:r>
            <a:r>
              <a:rPr sz="3750" spc="-622" baseline="3333" dirty="0">
                <a:latin typeface="Symbol"/>
                <a:cs typeface="Symbol"/>
              </a:rPr>
              <a:t></a:t>
            </a:r>
            <a:r>
              <a:rPr sz="2500" spc="-415" dirty="0">
                <a:latin typeface="Times New Roman"/>
                <a:cs typeface="Times New Roman"/>
              </a:rPr>
              <a:t>(t))</a:t>
            </a:r>
            <a:r>
              <a:rPr sz="2500" spc="-28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Times New Roman"/>
                <a:cs typeface="Times New Roman"/>
              </a:rPr>
              <a:t>s</a:t>
            </a:r>
            <a:r>
              <a:rPr sz="2175" spc="67" baseline="44061" dirty="0">
                <a:latin typeface="Times New Roman"/>
                <a:cs typeface="Times New Roman"/>
              </a:rPr>
              <a:t>3</a:t>
            </a:r>
            <a:r>
              <a:rPr sz="2500" spc="45" dirty="0">
                <a:latin typeface="Times New Roman"/>
                <a:cs typeface="Times New Roman"/>
              </a:rPr>
              <a:t>Y(s)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-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75" dirty="0">
                <a:latin typeface="Times New Roman"/>
                <a:cs typeface="Times New Roman"/>
              </a:rPr>
              <a:t>s</a:t>
            </a:r>
            <a:r>
              <a:rPr sz="2175" spc="112" baseline="44061" dirty="0">
                <a:latin typeface="Times New Roman"/>
                <a:cs typeface="Times New Roman"/>
              </a:rPr>
              <a:t>2</a:t>
            </a:r>
            <a:r>
              <a:rPr sz="2175" spc="-247" baseline="44061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y(0)-</a:t>
            </a:r>
            <a:r>
              <a:rPr sz="2500" spc="-325" dirty="0">
                <a:latin typeface="Times New Roman"/>
                <a:cs typeface="Times New Roman"/>
              </a:rPr>
              <a:t> </a:t>
            </a:r>
            <a:r>
              <a:rPr sz="2500" spc="-315" dirty="0">
                <a:latin typeface="Times New Roman"/>
                <a:cs typeface="Times New Roman"/>
              </a:rPr>
              <a:t>sy</a:t>
            </a:r>
            <a:r>
              <a:rPr sz="3750" spc="-472" baseline="3333" dirty="0">
                <a:latin typeface="Symbol"/>
                <a:cs typeface="Symbol"/>
              </a:rPr>
              <a:t></a:t>
            </a:r>
            <a:r>
              <a:rPr sz="2500" spc="-315" dirty="0">
                <a:latin typeface="Times New Roman"/>
                <a:cs typeface="Times New Roman"/>
              </a:rPr>
              <a:t>(0)</a:t>
            </a:r>
            <a:r>
              <a:rPr sz="2500" spc="-39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-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2500" spc="-315" dirty="0">
                <a:latin typeface="Times New Roman"/>
                <a:cs typeface="Times New Roman"/>
              </a:rPr>
              <a:t>y</a:t>
            </a:r>
            <a:r>
              <a:rPr sz="3750" b="1" spc="-472" baseline="3333" dirty="0">
                <a:latin typeface="Symbol"/>
                <a:cs typeface="Symbol"/>
              </a:rPr>
              <a:t></a:t>
            </a:r>
            <a:r>
              <a:rPr sz="2500" spc="-315" dirty="0">
                <a:latin typeface="Times New Roman"/>
                <a:cs typeface="Times New Roman"/>
              </a:rPr>
              <a:t>(0)</a:t>
            </a:r>
            <a:endParaRPr sz="25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780"/>
              </a:spcBef>
            </a:pPr>
            <a:r>
              <a:rPr sz="2500" spc="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780"/>
              </a:spcBef>
            </a:pPr>
            <a:r>
              <a:rPr sz="2500" spc="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780"/>
              </a:spcBef>
            </a:pPr>
            <a:r>
              <a:rPr sz="2500" spc="15" dirty="0">
                <a:latin typeface="Times New Roman"/>
                <a:cs typeface="Times New Roman"/>
              </a:rPr>
              <a:t>Taking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Laplace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Times New Roman"/>
                <a:cs typeface="Times New Roman"/>
              </a:rPr>
              <a:t>tranformon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both</a:t>
            </a:r>
            <a:r>
              <a:rPr sz="2500" spc="-229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side</a:t>
            </a:r>
            <a:endParaRPr sz="2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80"/>
              </a:spcBef>
            </a:pPr>
            <a:r>
              <a:rPr sz="2500" spc="15" dirty="0">
                <a:latin typeface="Symbol"/>
                <a:cs typeface="Symbol"/>
              </a:rPr>
              <a:t>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355" dirty="0">
                <a:latin typeface="Times New Roman"/>
                <a:cs typeface="Times New Roman"/>
              </a:rPr>
              <a:t>L(y</a:t>
            </a:r>
            <a:r>
              <a:rPr sz="3750" b="1" spc="-532" baseline="3333" dirty="0">
                <a:latin typeface="Symbol"/>
                <a:cs typeface="Symbol"/>
              </a:rPr>
              <a:t></a:t>
            </a:r>
            <a:r>
              <a:rPr sz="2500" spc="-355" dirty="0">
                <a:latin typeface="Times New Roman"/>
                <a:cs typeface="Times New Roman"/>
              </a:rPr>
              <a:t>)</a:t>
            </a:r>
            <a:r>
              <a:rPr sz="2500" spc="-21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</a:t>
            </a:r>
            <a:r>
              <a:rPr sz="2500" spc="-16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4L(y)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2968" y="2617267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55" y="0"/>
                </a:lnTo>
              </a:path>
            </a:pathLst>
          </a:custGeom>
          <a:ln w="13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3887" y="4035757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55" y="0"/>
                </a:lnTo>
              </a:path>
            </a:pathLst>
          </a:custGeom>
          <a:ln w="13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5791" y="4035758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311" y="0"/>
                </a:lnTo>
              </a:path>
            </a:pathLst>
          </a:custGeom>
          <a:ln w="13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435" y="403575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087" y="0"/>
                </a:lnTo>
              </a:path>
            </a:pathLst>
          </a:custGeom>
          <a:ln w="13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8374" y="3556207"/>
            <a:ext cx="127889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95375" algn="l"/>
              </a:tabLst>
            </a:pPr>
            <a:r>
              <a:rPr sz="2650" i="1" spc="10" dirty="0">
                <a:latin typeface="Times New Roman"/>
                <a:cs typeface="Times New Roman"/>
              </a:rPr>
              <a:t>s	</a:t>
            </a:r>
            <a:r>
              <a:rPr sz="2650" spc="1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152" y="3048755"/>
            <a:ext cx="448945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15" dirty="0">
                <a:latin typeface="Times New Roman"/>
                <a:cs typeface="Times New Roman"/>
              </a:rPr>
              <a:t>Taking </a:t>
            </a:r>
            <a:r>
              <a:rPr sz="2650" spc="25" dirty="0">
                <a:latin typeface="Times New Roman"/>
                <a:cs typeface="Times New Roman"/>
              </a:rPr>
              <a:t>inverselaplace</a:t>
            </a:r>
            <a:r>
              <a:rPr sz="2650" spc="-345" dirty="0">
                <a:latin typeface="Times New Roman"/>
                <a:cs typeface="Times New Roman"/>
              </a:rPr>
              <a:t> </a:t>
            </a:r>
            <a:r>
              <a:rPr sz="2650" spc="65" dirty="0">
                <a:latin typeface="Times New Roman"/>
                <a:cs typeface="Times New Roman"/>
              </a:rPr>
              <a:t>transform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0144" y="3882111"/>
            <a:ext cx="32575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75" spc="112" baseline="-25157" dirty="0">
                <a:latin typeface="Times New Roman"/>
                <a:cs typeface="Times New Roman"/>
              </a:rPr>
              <a:t>s</a:t>
            </a:r>
            <a:r>
              <a:rPr sz="1550" spc="7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241" y="3882111"/>
            <a:ext cx="32575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75" spc="112" baseline="-25157" dirty="0">
                <a:latin typeface="Times New Roman"/>
                <a:cs typeface="Times New Roman"/>
              </a:rPr>
              <a:t>s</a:t>
            </a:r>
            <a:r>
              <a:rPr sz="1550" spc="7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6618" y="2463621"/>
            <a:ext cx="32639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75" spc="112" baseline="-25157" dirty="0">
                <a:latin typeface="Times New Roman"/>
                <a:cs typeface="Times New Roman"/>
              </a:rPr>
              <a:t>s</a:t>
            </a:r>
            <a:r>
              <a:rPr sz="1550" spc="7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4521" y="3769359"/>
            <a:ext cx="3513454" cy="69659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160145" marR="43180" indent="-1160145">
              <a:lnSpc>
                <a:spcPct val="65500"/>
              </a:lnSpc>
              <a:spcBef>
                <a:spcPts val="1210"/>
              </a:spcBef>
              <a:buChar char=""/>
              <a:tabLst>
                <a:tab pos="1160145" algn="l"/>
                <a:tab pos="1160780" algn="l"/>
              </a:tabLst>
            </a:pPr>
            <a:r>
              <a:rPr sz="2650" spc="15" dirty="0">
                <a:latin typeface="Symbol"/>
                <a:cs typeface="Symbol"/>
              </a:rPr>
              <a:t></a:t>
            </a:r>
            <a:r>
              <a:rPr sz="2650" spc="-114" dirty="0">
                <a:latin typeface="Times New Roman"/>
                <a:cs typeface="Times New Roman"/>
              </a:rPr>
              <a:t> </a:t>
            </a:r>
            <a:r>
              <a:rPr sz="2650" spc="65" dirty="0">
                <a:latin typeface="Times New Roman"/>
                <a:cs typeface="Times New Roman"/>
              </a:rPr>
              <a:t>cos2</a:t>
            </a:r>
            <a:r>
              <a:rPr sz="2650" i="1" spc="65" dirty="0">
                <a:latin typeface="Times New Roman"/>
                <a:cs typeface="Times New Roman"/>
              </a:rPr>
              <a:t>t</a:t>
            </a:r>
            <a:r>
              <a:rPr sz="2650" i="1" spc="-9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</a:t>
            </a:r>
            <a:r>
              <a:rPr sz="2650" spc="15" dirty="0">
                <a:latin typeface="Times New Roman"/>
                <a:cs typeface="Times New Roman"/>
              </a:rPr>
              <a:t> </a:t>
            </a:r>
            <a:r>
              <a:rPr sz="3975" spc="15" baseline="35639" dirty="0">
                <a:latin typeface="Times New Roman"/>
                <a:cs typeface="Times New Roman"/>
              </a:rPr>
              <a:t>3</a:t>
            </a:r>
            <a:r>
              <a:rPr sz="3975" spc="-315" baseline="35639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sin</a:t>
            </a:r>
            <a:r>
              <a:rPr sz="2650" spc="-215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2</a:t>
            </a:r>
            <a:r>
              <a:rPr sz="2650" i="1" spc="-20" dirty="0">
                <a:latin typeface="Times New Roman"/>
                <a:cs typeface="Times New Roman"/>
              </a:rPr>
              <a:t>t  </a:t>
            </a:r>
            <a:r>
              <a:rPr sz="2650" spc="1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2578" y="4034067"/>
            <a:ext cx="154559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14425" algn="l"/>
              </a:tabLst>
            </a:pPr>
            <a:r>
              <a:rPr sz="2650" spc="15" dirty="0">
                <a:latin typeface="Symbol"/>
                <a:cs typeface="Symbol"/>
              </a:rPr>
              <a:t></a:t>
            </a:r>
            <a:r>
              <a:rPr sz="2650" spc="-185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4	</a:t>
            </a:r>
            <a:r>
              <a:rPr sz="2650" spc="15" dirty="0">
                <a:latin typeface="Symbol"/>
                <a:cs typeface="Symbol"/>
              </a:rPr>
              <a:t>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7687" y="3769359"/>
            <a:ext cx="887094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25" dirty="0">
                <a:latin typeface="Times New Roman"/>
                <a:cs typeface="Times New Roman"/>
              </a:rPr>
              <a:t>Y(s)</a:t>
            </a:r>
            <a:r>
              <a:rPr sz="2650" spc="-25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1658" y="2614906"/>
            <a:ext cx="44323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15" dirty="0">
                <a:latin typeface="Symbol"/>
                <a:cs typeface="Symbol"/>
              </a:rPr>
              <a:t>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9024" y="2350869"/>
            <a:ext cx="204470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398270" algn="l"/>
              </a:tabLst>
            </a:pPr>
            <a:r>
              <a:rPr sz="2650" spc="65" dirty="0">
                <a:latin typeface="Symbol"/>
                <a:cs typeface="Symbol"/>
              </a:rPr>
              <a:t></a:t>
            </a:r>
            <a:r>
              <a:rPr sz="2650" spc="65" dirty="0">
                <a:latin typeface="Times New Roman"/>
                <a:cs typeface="Times New Roman"/>
              </a:rPr>
              <a:t>Y(s)</a:t>
            </a:r>
            <a:r>
              <a:rPr sz="2650" spc="-16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</a:t>
            </a:r>
            <a:r>
              <a:rPr sz="2650" spc="15" dirty="0">
                <a:latin typeface="Times New Roman"/>
                <a:cs typeface="Times New Roman"/>
              </a:rPr>
              <a:t>	</a:t>
            </a:r>
            <a:r>
              <a:rPr sz="3975" i="1" spc="15" baseline="35639" dirty="0">
                <a:latin typeface="Times New Roman"/>
                <a:cs typeface="Times New Roman"/>
              </a:rPr>
              <a:t>s </a:t>
            </a:r>
            <a:r>
              <a:rPr sz="3975" spc="22" baseline="35639" dirty="0">
                <a:latin typeface="Symbol"/>
                <a:cs typeface="Symbol"/>
              </a:rPr>
              <a:t></a:t>
            </a:r>
            <a:r>
              <a:rPr sz="3975" spc="-719" baseline="35639" dirty="0">
                <a:latin typeface="Times New Roman"/>
                <a:cs typeface="Times New Roman"/>
              </a:rPr>
              <a:t> </a:t>
            </a:r>
            <a:r>
              <a:rPr sz="3975" spc="15" baseline="35639" dirty="0">
                <a:latin typeface="Times New Roman"/>
                <a:cs typeface="Times New Roman"/>
              </a:rPr>
              <a:t>6</a:t>
            </a:r>
            <a:endParaRPr sz="3975" baseline="3563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9024" y="934089"/>
            <a:ext cx="4782820" cy="112712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2650" spc="75" dirty="0">
                <a:latin typeface="Symbol"/>
                <a:cs typeface="Symbol"/>
              </a:rPr>
              <a:t></a:t>
            </a:r>
            <a:r>
              <a:rPr sz="2650" spc="75" dirty="0">
                <a:latin typeface="Times New Roman"/>
                <a:cs typeface="Times New Roman"/>
              </a:rPr>
              <a:t>s</a:t>
            </a:r>
            <a:r>
              <a:rPr sz="2325" spc="112" baseline="43010" dirty="0">
                <a:latin typeface="Times New Roman"/>
                <a:cs typeface="Times New Roman"/>
              </a:rPr>
              <a:t>2</a:t>
            </a:r>
            <a:r>
              <a:rPr sz="2650" spc="75" dirty="0">
                <a:latin typeface="Times New Roman"/>
                <a:cs typeface="Times New Roman"/>
              </a:rPr>
              <a:t>Y(s)</a:t>
            </a:r>
            <a:r>
              <a:rPr sz="2650" spc="-380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-</a:t>
            </a:r>
            <a:r>
              <a:rPr sz="2650" spc="-355" dirty="0">
                <a:latin typeface="Times New Roman"/>
                <a:cs typeface="Times New Roman"/>
              </a:rPr>
              <a:t> </a:t>
            </a:r>
            <a:r>
              <a:rPr sz="2650" spc="50" dirty="0">
                <a:latin typeface="Times New Roman"/>
                <a:cs typeface="Times New Roman"/>
              </a:rPr>
              <a:t>sy(0)-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spc="-405" dirty="0">
                <a:latin typeface="Times New Roman"/>
                <a:cs typeface="Times New Roman"/>
              </a:rPr>
              <a:t>y</a:t>
            </a:r>
            <a:r>
              <a:rPr sz="3975" spc="-607" baseline="3144" dirty="0">
                <a:latin typeface="Symbol"/>
                <a:cs typeface="Symbol"/>
              </a:rPr>
              <a:t></a:t>
            </a:r>
            <a:r>
              <a:rPr sz="2650" spc="-405" dirty="0">
                <a:latin typeface="Times New Roman"/>
                <a:cs typeface="Times New Roman"/>
              </a:rPr>
              <a:t>(0)</a:t>
            </a:r>
            <a:r>
              <a:rPr sz="2650" spc="-38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</a:t>
            </a:r>
            <a:r>
              <a:rPr sz="2650" spc="-180" dirty="0">
                <a:latin typeface="Times New Roman"/>
                <a:cs typeface="Times New Roman"/>
              </a:rPr>
              <a:t> </a:t>
            </a:r>
            <a:r>
              <a:rPr sz="2650" spc="45" dirty="0">
                <a:latin typeface="Times New Roman"/>
                <a:cs typeface="Times New Roman"/>
              </a:rPr>
              <a:t>4(Y(s))</a:t>
            </a:r>
            <a:r>
              <a:rPr sz="2650" spc="-43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</a:t>
            </a:r>
            <a:r>
              <a:rPr sz="2650" spc="-100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sz="2650" spc="85" dirty="0">
                <a:latin typeface="Symbol"/>
                <a:cs typeface="Symbol"/>
              </a:rPr>
              <a:t></a:t>
            </a:r>
            <a:r>
              <a:rPr sz="2650" spc="85" dirty="0">
                <a:latin typeface="Times New Roman"/>
                <a:cs typeface="Times New Roman"/>
              </a:rPr>
              <a:t>(s</a:t>
            </a:r>
            <a:r>
              <a:rPr sz="2325" spc="127" baseline="43010" dirty="0">
                <a:latin typeface="Times New Roman"/>
                <a:cs typeface="Times New Roman"/>
              </a:rPr>
              <a:t>2</a:t>
            </a:r>
            <a:r>
              <a:rPr sz="2325" spc="465" baseline="4301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</a:t>
            </a:r>
            <a:r>
              <a:rPr sz="2650" spc="-185" dirty="0">
                <a:latin typeface="Times New Roman"/>
                <a:cs typeface="Times New Roman"/>
              </a:rPr>
              <a:t> </a:t>
            </a:r>
            <a:r>
              <a:rPr sz="2650" spc="55" dirty="0">
                <a:latin typeface="Times New Roman"/>
                <a:cs typeface="Times New Roman"/>
              </a:rPr>
              <a:t>4)Y(s)-</a:t>
            </a:r>
            <a:r>
              <a:rPr sz="2650" spc="-355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s</a:t>
            </a:r>
            <a:r>
              <a:rPr sz="2650" spc="-260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-</a:t>
            </a:r>
            <a:r>
              <a:rPr sz="2650" spc="-315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6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</a:t>
            </a:r>
            <a:r>
              <a:rPr sz="2650" spc="-110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04800"/>
            <a:ext cx="2356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 of Basic Functions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685800"/>
            <a:ext cx="5410200" cy="542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486400"/>
            <a:ext cx="5029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49934"/>
            <a:ext cx="754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96363"/>
                </a:solidFill>
              </a:rPr>
              <a:t>Laplace </a:t>
            </a:r>
            <a:r>
              <a:rPr sz="3600" spc="-20" dirty="0">
                <a:solidFill>
                  <a:srgbClr val="696363"/>
                </a:solidFill>
              </a:rPr>
              <a:t>Transform </a:t>
            </a:r>
            <a:r>
              <a:rPr sz="3600" dirty="0">
                <a:solidFill>
                  <a:srgbClr val="696363"/>
                </a:solidFill>
              </a:rPr>
              <a:t>of Periodic</a:t>
            </a:r>
            <a:r>
              <a:rPr sz="3600" spc="-55" dirty="0">
                <a:solidFill>
                  <a:srgbClr val="696363"/>
                </a:solidFill>
              </a:rPr>
              <a:t> </a:t>
            </a:r>
            <a:r>
              <a:rPr sz="3600" dirty="0">
                <a:solidFill>
                  <a:srgbClr val="696363"/>
                </a:solidFill>
              </a:rPr>
              <a:t>Functions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32084" y="4453280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4">
                <a:moveTo>
                  <a:pt x="0" y="0"/>
                </a:moveTo>
                <a:lnTo>
                  <a:pt x="715616" y="0"/>
                </a:lnTo>
              </a:path>
            </a:pathLst>
          </a:custGeom>
          <a:ln w="128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8157" y="3889393"/>
            <a:ext cx="2334260" cy="103124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5"/>
              </a:spcBef>
              <a:tabLst>
                <a:tab pos="1482090" algn="l"/>
              </a:tabLst>
            </a:pPr>
            <a:r>
              <a:rPr sz="5550" baseline="-13513" dirty="0">
                <a:latin typeface="Symbol"/>
                <a:cs typeface="Symbol"/>
              </a:rPr>
              <a:t></a:t>
            </a:r>
            <a:r>
              <a:rPr sz="5550" spc="-847" baseline="-13513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Times New Roman"/>
                <a:cs typeface="Times New Roman"/>
              </a:rPr>
              <a:t>e</a:t>
            </a:r>
            <a:r>
              <a:rPr sz="2175" spc="44" baseline="42145" dirty="0">
                <a:latin typeface="Symbol"/>
                <a:cs typeface="Symbol"/>
              </a:rPr>
              <a:t></a:t>
            </a:r>
            <a:r>
              <a:rPr sz="2175" spc="44" baseline="42145" dirty="0">
                <a:latin typeface="Times New Roman"/>
                <a:cs typeface="Times New Roman"/>
              </a:rPr>
              <a:t>st</a:t>
            </a:r>
            <a:r>
              <a:rPr sz="2175" spc="-292" baseline="42145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Times New Roman"/>
                <a:cs typeface="Times New Roman"/>
              </a:rPr>
              <a:t>f(t)dt	</a:t>
            </a:r>
            <a:r>
              <a:rPr sz="2450" spc="50" dirty="0">
                <a:latin typeface="Times New Roman"/>
                <a:cs typeface="Times New Roman"/>
              </a:rPr>
              <a:t>(s </a:t>
            </a:r>
            <a:r>
              <a:rPr sz="2450" spc="10" dirty="0">
                <a:latin typeface="Symbol"/>
                <a:cs typeface="Symbol"/>
              </a:rPr>
              <a:t></a:t>
            </a:r>
            <a:r>
              <a:rPr sz="2450" spc="-320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Times New Roman"/>
                <a:cs typeface="Times New Roman"/>
              </a:rPr>
              <a:t>0)</a:t>
            </a:r>
            <a:endParaRPr sz="245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480"/>
              </a:spcBef>
            </a:pPr>
            <a:r>
              <a:rPr sz="1450" spc="-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8041" y="4007685"/>
            <a:ext cx="18288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1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101" y="4205495"/>
            <a:ext cx="113474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45" dirty="0">
                <a:latin typeface="Times New Roman"/>
                <a:cs typeface="Times New Roman"/>
              </a:rPr>
              <a:t>L{f(t)}</a:t>
            </a:r>
            <a:r>
              <a:rPr sz="2450" spc="4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951" y="1488900"/>
            <a:ext cx="8573770" cy="2719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 marR="102870" indent="-78740">
              <a:lnSpc>
                <a:spcPct val="125899"/>
              </a:lnSpc>
              <a:spcBef>
                <a:spcPts val="95"/>
              </a:spcBef>
            </a:pPr>
            <a:r>
              <a:rPr sz="245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Definition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-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Times New Roman"/>
                <a:cs typeface="Times New Roman"/>
              </a:rPr>
              <a:t>Afunction</a:t>
            </a:r>
            <a:r>
              <a:rPr sz="2450" spc="-275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Times New Roman"/>
                <a:cs typeface="Times New Roman"/>
              </a:rPr>
              <a:t>f(t)is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said</a:t>
            </a:r>
            <a:r>
              <a:rPr sz="2450" spc="9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to</a:t>
            </a:r>
            <a:r>
              <a:rPr sz="2450" spc="-245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Times New Roman"/>
                <a:cs typeface="Times New Roman"/>
              </a:rPr>
              <a:t>be</a:t>
            </a:r>
            <a:r>
              <a:rPr sz="2450" spc="-17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Times New Roman"/>
                <a:cs typeface="Times New Roman"/>
              </a:rPr>
              <a:t>periodic</a:t>
            </a:r>
            <a:r>
              <a:rPr sz="2450" spc="-90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Times New Roman"/>
                <a:cs typeface="Times New Roman"/>
              </a:rPr>
              <a:t>function</a:t>
            </a:r>
            <a:r>
              <a:rPr sz="2450" spc="170" dirty="0">
                <a:latin typeface="Times New Roman"/>
                <a:cs typeface="Times New Roman"/>
              </a:rPr>
              <a:t> </a:t>
            </a:r>
            <a:r>
              <a:rPr sz="2450" spc="-135" dirty="0">
                <a:latin typeface="Times New Roman"/>
                <a:cs typeface="Times New Roman"/>
              </a:rPr>
              <a:t>with</a:t>
            </a:r>
            <a:r>
              <a:rPr sz="2450" spc="8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period  </a:t>
            </a:r>
            <a:r>
              <a:rPr sz="2450" spc="30" dirty="0">
                <a:latin typeface="Times New Roman"/>
                <a:cs typeface="Times New Roman"/>
              </a:rPr>
              <a:t>p(</a:t>
            </a:r>
            <a:r>
              <a:rPr sz="2450" spc="30" dirty="0">
                <a:latin typeface="Symbol"/>
                <a:cs typeface="Symbol"/>
              </a:rPr>
              <a:t></a:t>
            </a:r>
            <a:r>
              <a:rPr sz="2450" spc="30" dirty="0">
                <a:latin typeface="Times New Roman"/>
                <a:cs typeface="Times New Roman"/>
              </a:rPr>
              <a:t> 0)</a:t>
            </a:r>
            <a:r>
              <a:rPr sz="2450" spc="-360" dirty="0">
                <a:latin typeface="Times New Roman"/>
                <a:cs typeface="Times New Roman"/>
              </a:rPr>
              <a:t> </a:t>
            </a:r>
            <a:r>
              <a:rPr sz="2450" spc="-135" dirty="0">
                <a:latin typeface="Times New Roman"/>
                <a:cs typeface="Times New Roman"/>
              </a:rPr>
              <a:t>if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50" spc="60" dirty="0">
                <a:latin typeface="Times New Roman"/>
                <a:cs typeface="Times New Roman"/>
              </a:rPr>
              <a:t>f(t</a:t>
            </a:r>
            <a:r>
              <a:rPr sz="2450" spc="-31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60" dirty="0">
                <a:latin typeface="Times New Roman"/>
                <a:cs typeface="Times New Roman"/>
              </a:rPr>
              <a:t> </a:t>
            </a:r>
            <a:r>
              <a:rPr sz="2450" spc="30" dirty="0">
                <a:latin typeface="Times New Roman"/>
                <a:cs typeface="Times New Roman"/>
              </a:rPr>
              <a:t>p)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spc="55" dirty="0">
                <a:latin typeface="Times New Roman"/>
                <a:cs typeface="Times New Roman"/>
              </a:rPr>
              <a:t>f(t)</a:t>
            </a:r>
            <a:r>
              <a:rPr sz="2450" spc="-395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Times New Roman"/>
                <a:cs typeface="Times New Roman"/>
              </a:rPr>
              <a:t>for</a:t>
            </a:r>
            <a:r>
              <a:rPr sz="2450" spc="-225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Times New Roman"/>
                <a:cs typeface="Times New Roman"/>
              </a:rPr>
              <a:t>all</a:t>
            </a:r>
            <a:r>
              <a:rPr sz="2450" spc="10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t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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  <a:p>
            <a:pPr marL="22225" marR="5080" indent="-10160">
              <a:lnSpc>
                <a:spcPts val="3700"/>
              </a:lnSpc>
              <a:spcBef>
                <a:spcPts val="245"/>
              </a:spcBef>
            </a:pPr>
            <a:r>
              <a:rPr sz="2450" spc="65" dirty="0">
                <a:latin typeface="Times New Roman"/>
                <a:cs typeface="Times New Roman"/>
              </a:rPr>
              <a:t>The</a:t>
            </a:r>
            <a:r>
              <a:rPr sz="2450" spc="-305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Times New Roman"/>
                <a:cs typeface="Times New Roman"/>
              </a:rPr>
              <a:t>laplace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Times New Roman"/>
                <a:cs typeface="Times New Roman"/>
              </a:rPr>
              <a:t>transformof</a:t>
            </a:r>
            <a:r>
              <a:rPr sz="2450" spc="14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a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Times New Roman"/>
                <a:cs typeface="Times New Roman"/>
              </a:rPr>
              <a:t>piecewisecontinous</a:t>
            </a:r>
            <a:r>
              <a:rPr sz="2450" spc="-39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Times New Roman"/>
                <a:cs typeface="Times New Roman"/>
              </a:rPr>
              <a:t>periodic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Times New Roman"/>
                <a:cs typeface="Times New Roman"/>
              </a:rPr>
              <a:t>function</a:t>
            </a:r>
            <a:r>
              <a:rPr sz="2450" spc="-370" dirty="0">
                <a:latin typeface="Times New Roman"/>
                <a:cs typeface="Times New Roman"/>
              </a:rPr>
              <a:t> </a:t>
            </a:r>
            <a:r>
              <a:rPr sz="2450" spc="55" dirty="0">
                <a:latin typeface="Times New Roman"/>
                <a:cs typeface="Times New Roman"/>
              </a:rPr>
              <a:t>f(t)  </a:t>
            </a:r>
            <a:r>
              <a:rPr sz="2450" spc="35" dirty="0">
                <a:latin typeface="Times New Roman"/>
                <a:cs typeface="Times New Roman"/>
              </a:rPr>
              <a:t>with</a:t>
            </a:r>
            <a:r>
              <a:rPr sz="2450" spc="-15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period</a:t>
            </a:r>
            <a:r>
              <a:rPr sz="2450" spc="-12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p</a:t>
            </a:r>
            <a:r>
              <a:rPr sz="2450" spc="-190" dirty="0">
                <a:latin typeface="Times New Roman"/>
                <a:cs typeface="Times New Roman"/>
              </a:rPr>
              <a:t> </a:t>
            </a:r>
            <a:r>
              <a:rPr sz="2450" spc="-135" dirty="0">
                <a:latin typeface="Times New Roman"/>
                <a:cs typeface="Times New Roman"/>
              </a:rPr>
              <a:t>is</a:t>
            </a:r>
            <a:endParaRPr sz="2450">
              <a:latin typeface="Times New Roman"/>
              <a:cs typeface="Times New Roman"/>
            </a:endParaRPr>
          </a:p>
          <a:p>
            <a:pPr marL="1997075">
              <a:lnSpc>
                <a:spcPct val="100000"/>
              </a:lnSpc>
              <a:spcBef>
                <a:spcPts val="720"/>
              </a:spcBef>
            </a:pPr>
            <a:r>
              <a:rPr sz="1450" spc="-5" dirty="0">
                <a:latin typeface="Times New Roman"/>
                <a:cs typeface="Times New Roman"/>
              </a:rPr>
              <a:t>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0489" y="4351307"/>
            <a:ext cx="74295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675" spc="127" baseline="-22675" dirty="0">
                <a:latin typeface="Times New Roman"/>
                <a:cs typeface="Times New Roman"/>
              </a:rPr>
              <a:t>1-</a:t>
            </a:r>
            <a:r>
              <a:rPr sz="3675" spc="-465" baseline="-22675" dirty="0">
                <a:latin typeface="Times New Roman"/>
                <a:cs typeface="Times New Roman"/>
              </a:rPr>
              <a:t> </a:t>
            </a:r>
            <a:r>
              <a:rPr sz="3675" spc="15" baseline="-22675" dirty="0">
                <a:latin typeface="Times New Roman"/>
                <a:cs typeface="Times New Roman"/>
              </a:rPr>
              <a:t>e</a:t>
            </a:r>
            <a:r>
              <a:rPr sz="3675" spc="-569" baseline="-2267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-ps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4720" y="5113020"/>
            <a:ext cx="4541143" cy="817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12749"/>
            <a:ext cx="6640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696363"/>
                </a:solidFill>
              </a:rPr>
              <a:t>Definition </a:t>
            </a:r>
            <a:r>
              <a:rPr sz="4000" spc="-5" dirty="0">
                <a:solidFill>
                  <a:srgbClr val="696363"/>
                </a:solidFill>
              </a:rPr>
              <a:t>of Laplace</a:t>
            </a:r>
            <a:r>
              <a:rPr sz="4000" spc="-130" dirty="0">
                <a:solidFill>
                  <a:srgbClr val="696363"/>
                </a:solidFill>
              </a:rPr>
              <a:t> </a:t>
            </a:r>
            <a:r>
              <a:rPr sz="4000" spc="-20" dirty="0">
                <a:solidFill>
                  <a:srgbClr val="696363"/>
                </a:solidFill>
              </a:rPr>
              <a:t>Transform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797188" y="2502504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4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3433" y="374774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193" y="0"/>
                </a:lnTo>
              </a:path>
            </a:pathLst>
          </a:custGeom>
          <a:ln w="16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8044" y="1381555"/>
            <a:ext cx="7503795" cy="42144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68300" marR="83820" indent="-330835">
              <a:lnSpc>
                <a:spcPct val="115300"/>
              </a:lnSpc>
              <a:spcBef>
                <a:spcPts val="195"/>
              </a:spcBef>
              <a:tabLst>
                <a:tab pos="802005" algn="l"/>
                <a:tab pos="3457575" algn="l"/>
              </a:tabLst>
            </a:pPr>
            <a:r>
              <a:rPr sz="2200" spc="-570" dirty="0">
                <a:solidFill>
                  <a:srgbClr val="D24717"/>
                </a:solidFill>
                <a:latin typeface="Arial"/>
                <a:cs typeface="Arial"/>
              </a:rPr>
              <a:t></a:t>
            </a:r>
            <a:r>
              <a:rPr sz="2200" spc="-53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Let </a:t>
            </a:r>
            <a:r>
              <a:rPr sz="2600" spc="-5" dirty="0">
                <a:latin typeface="Times New Roman"/>
                <a:cs typeface="Times New Roman"/>
              </a:rPr>
              <a:t>f(t) </a:t>
            </a:r>
            <a:r>
              <a:rPr sz="2600" dirty="0">
                <a:latin typeface="Times New Roman"/>
                <a:cs typeface="Times New Roman"/>
              </a:rPr>
              <a:t>be a given function of t defined for </a:t>
            </a:r>
            <a:r>
              <a:rPr sz="2600" spc="-5" dirty="0">
                <a:latin typeface="Times New Roman"/>
                <a:cs typeface="Times New Roman"/>
              </a:rPr>
              <a:t>all </a:t>
            </a:r>
            <a:r>
              <a:rPr sz="4050" i="1" spc="-97" baseline="-2057" dirty="0">
                <a:latin typeface="Times New Roman"/>
                <a:cs typeface="Times New Roman"/>
              </a:rPr>
              <a:t>t </a:t>
            </a:r>
            <a:r>
              <a:rPr sz="4050" spc="-195" baseline="-2057" dirty="0">
                <a:latin typeface="Symbol"/>
                <a:cs typeface="Symbol"/>
              </a:rPr>
              <a:t></a:t>
            </a:r>
            <a:r>
              <a:rPr sz="4050" spc="-195" baseline="-2057" dirty="0">
                <a:latin typeface="Times New Roman"/>
                <a:cs typeface="Times New Roman"/>
              </a:rPr>
              <a:t> </a:t>
            </a:r>
            <a:r>
              <a:rPr sz="4050" spc="-172" baseline="-2057" dirty="0">
                <a:latin typeface="Times New Roman"/>
                <a:cs typeface="Times New Roman"/>
              </a:rPr>
              <a:t>0 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then the Laplace </a:t>
            </a:r>
            <a:r>
              <a:rPr sz="2600" spc="-15" dirty="0">
                <a:latin typeface="Times New Roman"/>
                <a:cs typeface="Times New Roman"/>
              </a:rPr>
              <a:t>Transform </a:t>
            </a:r>
            <a:r>
              <a:rPr sz="2600" dirty="0">
                <a:latin typeface="Times New Roman"/>
                <a:cs typeface="Times New Roman"/>
              </a:rPr>
              <a:t>ot </a:t>
            </a:r>
            <a:r>
              <a:rPr sz="2600" spc="-5" dirty="0">
                <a:latin typeface="Times New Roman"/>
                <a:cs typeface="Times New Roman"/>
              </a:rPr>
              <a:t>f(t) </a:t>
            </a:r>
            <a:r>
              <a:rPr sz="2600" dirty="0">
                <a:latin typeface="Times New Roman"/>
                <a:cs typeface="Times New Roman"/>
              </a:rPr>
              <a:t>denoted by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L{f(t)} </a:t>
            </a:r>
            <a:r>
              <a:rPr sz="3900" spc="-7" baseline="1068" dirty="0">
                <a:latin typeface="Times New Roman"/>
                <a:cs typeface="Times New Roman"/>
              </a:rPr>
              <a:t> </a:t>
            </a:r>
            <a:r>
              <a:rPr sz="3900" baseline="1068" dirty="0">
                <a:latin typeface="Times New Roman"/>
                <a:cs typeface="Times New Roman"/>
              </a:rPr>
              <a:t>or	</a:t>
            </a:r>
            <a:r>
              <a:rPr sz="2350" i="1" spc="-45" dirty="0">
                <a:latin typeface="Times New Roman"/>
                <a:cs typeface="Times New Roman"/>
              </a:rPr>
              <a:t>f </a:t>
            </a:r>
            <a:r>
              <a:rPr sz="2350" spc="-5" dirty="0">
                <a:latin typeface="Times New Roman"/>
                <a:cs typeface="Times New Roman"/>
              </a:rPr>
              <a:t>(</a:t>
            </a:r>
            <a:r>
              <a:rPr sz="2350" i="1" spc="-5" dirty="0">
                <a:latin typeface="Times New Roman"/>
                <a:cs typeface="Times New Roman"/>
              </a:rPr>
              <a:t>s</a:t>
            </a:r>
            <a:r>
              <a:rPr sz="2350" spc="-5" dirty="0">
                <a:latin typeface="Times New Roman"/>
                <a:cs typeface="Times New Roman"/>
              </a:rPr>
              <a:t>)  </a:t>
            </a:r>
            <a:r>
              <a:rPr sz="3900" baseline="1068" dirty="0">
                <a:latin typeface="Times New Roman"/>
                <a:cs typeface="Times New Roman"/>
              </a:rPr>
              <a:t>or F(s)</a:t>
            </a:r>
            <a:r>
              <a:rPr sz="3900" spc="-322" baseline="1068" dirty="0">
                <a:latin typeface="Times New Roman"/>
                <a:cs typeface="Times New Roman"/>
              </a:rPr>
              <a:t> </a:t>
            </a:r>
            <a:r>
              <a:rPr sz="3900" baseline="1068" dirty="0">
                <a:latin typeface="Times New Roman"/>
                <a:cs typeface="Times New Roman"/>
              </a:rPr>
              <a:t>or</a:t>
            </a:r>
            <a:r>
              <a:rPr sz="3900" spc="-7" baseline="1068" dirty="0">
                <a:latin typeface="Times New Roman"/>
                <a:cs typeface="Times New Roman"/>
              </a:rPr>
              <a:t> </a:t>
            </a:r>
            <a:r>
              <a:rPr sz="4275" i="1" spc="135" baseline="1949" dirty="0">
                <a:latin typeface="Symbol"/>
                <a:cs typeface="Symbol"/>
              </a:rPr>
              <a:t></a:t>
            </a:r>
            <a:r>
              <a:rPr sz="4050" spc="135" baseline="2057" dirty="0">
                <a:latin typeface="Times New Roman"/>
                <a:cs typeface="Times New Roman"/>
              </a:rPr>
              <a:t>(</a:t>
            </a:r>
            <a:r>
              <a:rPr sz="4050" i="1" spc="135" baseline="2057" dirty="0">
                <a:latin typeface="Times New Roman"/>
                <a:cs typeface="Times New Roman"/>
              </a:rPr>
              <a:t>s</a:t>
            </a:r>
            <a:r>
              <a:rPr sz="4050" spc="135" baseline="2057" dirty="0">
                <a:latin typeface="Times New Roman"/>
                <a:cs typeface="Times New Roman"/>
              </a:rPr>
              <a:t>)	</a:t>
            </a:r>
            <a:r>
              <a:rPr sz="3900" baseline="1068" dirty="0">
                <a:latin typeface="Times New Roman"/>
                <a:cs typeface="Times New Roman"/>
              </a:rPr>
              <a:t>is defined</a:t>
            </a:r>
            <a:r>
              <a:rPr sz="3900" spc="-60" baseline="1068" dirty="0">
                <a:latin typeface="Times New Roman"/>
                <a:cs typeface="Times New Roman"/>
              </a:rPr>
              <a:t> </a:t>
            </a:r>
            <a:r>
              <a:rPr sz="3900" baseline="1068" dirty="0">
                <a:latin typeface="Times New Roman"/>
                <a:cs typeface="Times New Roman"/>
              </a:rPr>
              <a:t>as</a:t>
            </a:r>
            <a:endParaRPr sz="3900" baseline="106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Times New Roman"/>
              <a:cs typeface="Times New Roman"/>
            </a:endParaRPr>
          </a:p>
          <a:p>
            <a:pPr marL="5363845">
              <a:lnSpc>
                <a:spcPts val="1460"/>
              </a:lnSpc>
            </a:pPr>
            <a:r>
              <a:rPr sz="1850" spc="50" dirty="0">
                <a:latin typeface="Symbol"/>
                <a:cs typeface="Symbol"/>
              </a:rPr>
              <a:t></a:t>
            </a:r>
            <a:endParaRPr sz="1850">
              <a:latin typeface="Symbol"/>
              <a:cs typeface="Symbol"/>
            </a:endParaRPr>
          </a:p>
          <a:p>
            <a:pPr marL="248920">
              <a:lnSpc>
                <a:spcPts val="5060"/>
              </a:lnSpc>
              <a:tabLst>
                <a:tab pos="1995805" algn="l"/>
              </a:tabLst>
            </a:pPr>
            <a:r>
              <a:rPr sz="3200" i="1" spc="-60" dirty="0">
                <a:latin typeface="Times New Roman"/>
                <a:cs typeface="Times New Roman"/>
              </a:rPr>
              <a:t>L</a:t>
            </a:r>
            <a:r>
              <a:rPr sz="3200" spc="-60" dirty="0">
                <a:latin typeface="Times New Roman"/>
                <a:cs typeface="Times New Roman"/>
              </a:rPr>
              <a:t>{ </a:t>
            </a:r>
            <a:r>
              <a:rPr sz="3200" i="1" spc="25" dirty="0">
                <a:latin typeface="Times New Roman"/>
                <a:cs typeface="Times New Roman"/>
              </a:rPr>
              <a:t>f</a:t>
            </a:r>
            <a:r>
              <a:rPr sz="3200" i="1" spc="-305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(</a:t>
            </a:r>
            <a:r>
              <a:rPr sz="3200" i="1" spc="90" dirty="0">
                <a:latin typeface="Times New Roman"/>
                <a:cs typeface="Times New Roman"/>
              </a:rPr>
              <a:t>t</a:t>
            </a:r>
            <a:r>
              <a:rPr sz="3200" spc="90" dirty="0">
                <a:latin typeface="Times New Roman"/>
                <a:cs typeface="Times New Roman"/>
              </a:rPr>
              <a:t>)}</a:t>
            </a:r>
            <a:r>
              <a:rPr sz="3200" spc="-45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Symbol"/>
                <a:cs typeface="Symbol"/>
              </a:rPr>
              <a:t></a:t>
            </a:r>
            <a:r>
              <a:rPr sz="3200" spc="50" dirty="0">
                <a:latin typeface="Times New Roman"/>
                <a:cs typeface="Times New Roman"/>
              </a:rPr>
              <a:t>	</a:t>
            </a:r>
            <a:r>
              <a:rPr sz="3200" i="1" spc="25" dirty="0">
                <a:latin typeface="Times New Roman"/>
                <a:cs typeface="Times New Roman"/>
              </a:rPr>
              <a:t>f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(</a:t>
            </a:r>
            <a:r>
              <a:rPr sz="3200" i="1" spc="95" dirty="0">
                <a:latin typeface="Times New Roman"/>
                <a:cs typeface="Times New Roman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)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Symbol"/>
                <a:cs typeface="Symbol"/>
              </a:rPr>
              <a:t>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60" dirty="0">
                <a:latin typeface="Times New Roman"/>
                <a:cs typeface="Times New Roman"/>
              </a:rPr>
              <a:t>F</a:t>
            </a:r>
            <a:r>
              <a:rPr sz="3200" i="1" spc="-50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(</a:t>
            </a:r>
            <a:r>
              <a:rPr sz="3200" i="1" spc="95" dirty="0">
                <a:latin typeface="Times New Roman"/>
                <a:cs typeface="Times New Roman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)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Symbol"/>
                <a:cs typeface="Symbol"/>
              </a:rPr>
              <a:t></a:t>
            </a:r>
            <a:r>
              <a:rPr sz="3200" spc="-345" dirty="0">
                <a:latin typeface="Times New Roman"/>
                <a:cs typeface="Times New Roman"/>
              </a:rPr>
              <a:t> </a:t>
            </a:r>
            <a:r>
              <a:rPr sz="3400" i="1" spc="114" dirty="0">
                <a:latin typeface="Symbol"/>
                <a:cs typeface="Symbol"/>
              </a:rPr>
              <a:t></a:t>
            </a:r>
            <a:r>
              <a:rPr sz="3200" spc="114" dirty="0">
                <a:latin typeface="Times New Roman"/>
                <a:cs typeface="Times New Roman"/>
              </a:rPr>
              <a:t>(</a:t>
            </a:r>
            <a:r>
              <a:rPr sz="3200" i="1" spc="114" dirty="0">
                <a:latin typeface="Times New Roman"/>
                <a:cs typeface="Times New Roman"/>
              </a:rPr>
              <a:t>s</a:t>
            </a:r>
            <a:r>
              <a:rPr sz="3200" spc="114" dirty="0">
                <a:latin typeface="Times New Roman"/>
                <a:cs typeface="Times New Roman"/>
              </a:rPr>
              <a:t>)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Symbol"/>
                <a:cs typeface="Symbol"/>
              </a:rPr>
              <a:t>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7275" spc="37" baseline="-13172" dirty="0">
                <a:latin typeface="Symbol"/>
                <a:cs typeface="Symbol"/>
              </a:rPr>
              <a:t></a:t>
            </a:r>
            <a:r>
              <a:rPr sz="7275" spc="-1170" baseline="-13172" dirty="0">
                <a:latin typeface="Times New Roman"/>
                <a:cs typeface="Times New Roman"/>
              </a:rPr>
              <a:t> </a:t>
            </a:r>
            <a:r>
              <a:rPr sz="3200" i="1" spc="80" dirty="0">
                <a:latin typeface="Times New Roman"/>
                <a:cs typeface="Times New Roman"/>
              </a:rPr>
              <a:t>e</a:t>
            </a:r>
            <a:r>
              <a:rPr sz="2775" spc="120" baseline="43543" dirty="0">
                <a:latin typeface="Symbol"/>
                <a:cs typeface="Symbol"/>
              </a:rPr>
              <a:t></a:t>
            </a:r>
            <a:r>
              <a:rPr sz="2775" i="1" spc="120" baseline="43543" dirty="0">
                <a:latin typeface="Times New Roman"/>
                <a:cs typeface="Times New Roman"/>
              </a:rPr>
              <a:t>st</a:t>
            </a:r>
            <a:r>
              <a:rPr sz="2775" i="1" spc="637" baseline="43543" dirty="0">
                <a:latin typeface="Times New Roman"/>
                <a:cs typeface="Times New Roman"/>
              </a:rPr>
              <a:t> </a:t>
            </a:r>
            <a:r>
              <a:rPr sz="3200" i="1" spc="25" dirty="0">
                <a:latin typeface="Times New Roman"/>
                <a:cs typeface="Times New Roman"/>
              </a:rPr>
              <a:t>f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(</a:t>
            </a:r>
            <a:r>
              <a:rPr sz="3200" i="1" spc="75" dirty="0">
                <a:latin typeface="Times New Roman"/>
                <a:cs typeface="Times New Roman"/>
              </a:rPr>
              <a:t>t</a:t>
            </a:r>
            <a:r>
              <a:rPr sz="3200" spc="75" dirty="0">
                <a:latin typeface="Times New Roman"/>
                <a:cs typeface="Times New Roman"/>
              </a:rPr>
              <a:t>)</a:t>
            </a:r>
            <a:r>
              <a:rPr sz="3200" i="1" spc="75" dirty="0">
                <a:latin typeface="Times New Roman"/>
                <a:cs typeface="Times New Roman"/>
              </a:rPr>
              <a:t>dt</a:t>
            </a:r>
            <a:endParaRPr sz="3200">
              <a:latin typeface="Times New Roman"/>
              <a:cs typeface="Times New Roman"/>
            </a:endParaRPr>
          </a:p>
          <a:p>
            <a:pPr marL="5391150">
              <a:lnSpc>
                <a:spcPct val="100000"/>
              </a:lnSpc>
              <a:spcBef>
                <a:spcPts val="680"/>
              </a:spcBef>
            </a:pPr>
            <a:r>
              <a:rPr sz="1850" spc="3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L="311785" marR="17780" indent="-27940">
              <a:lnSpc>
                <a:spcPct val="100000"/>
              </a:lnSpc>
              <a:spcBef>
                <a:spcPts val="1525"/>
              </a:spcBef>
            </a:pPr>
            <a:r>
              <a:rPr sz="2600" dirty="0">
                <a:latin typeface="Times New Roman"/>
                <a:cs typeface="Times New Roman"/>
              </a:rPr>
              <a:t>provided the integral exists,where s is a </a:t>
            </a:r>
            <a:r>
              <a:rPr sz="2600" spc="-5" dirty="0">
                <a:latin typeface="Times New Roman"/>
                <a:cs typeface="Times New Roman"/>
              </a:rPr>
              <a:t>parameter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real 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complex.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12749"/>
            <a:ext cx="71602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Linearity of the Laplace</a:t>
            </a:r>
            <a:r>
              <a:rPr sz="4000" spc="-65" dirty="0">
                <a:solidFill>
                  <a:srgbClr val="696363"/>
                </a:solidFill>
              </a:rPr>
              <a:t> </a:t>
            </a:r>
            <a:r>
              <a:rPr sz="4000" spc="-20" dirty="0">
                <a:solidFill>
                  <a:srgbClr val="696363"/>
                </a:solidFill>
              </a:rPr>
              <a:t>Transform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863988" y="1551497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457" y="0"/>
                </a:lnTo>
              </a:path>
            </a:pathLst>
          </a:custGeom>
          <a:ln w="12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00959" y="1614412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969" y="0"/>
                </a:lnTo>
              </a:path>
            </a:pathLst>
          </a:custGeom>
          <a:ln w="12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8044" y="1474519"/>
            <a:ext cx="6903084" cy="49568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1785" marR="30480" indent="-274320">
              <a:lnSpc>
                <a:spcPts val="3080"/>
              </a:lnSpc>
              <a:spcBef>
                <a:spcPts val="240"/>
              </a:spcBef>
              <a:tabLst>
                <a:tab pos="697230" algn="l"/>
                <a:tab pos="2482850" algn="l"/>
                <a:tab pos="3135630" algn="l"/>
                <a:tab pos="5269230" algn="l"/>
              </a:tabLst>
            </a:pPr>
            <a:r>
              <a:rPr sz="3300" spc="-855" baseline="1262" dirty="0">
                <a:solidFill>
                  <a:srgbClr val="D24717"/>
                </a:solidFill>
                <a:latin typeface="Arial"/>
                <a:cs typeface="Arial"/>
              </a:rPr>
              <a:t>                     </a:t>
            </a:r>
            <a:r>
              <a:rPr sz="3300" spc="-810" baseline="1262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3900" baseline="1068" dirty="0">
                <a:latin typeface="Times New Roman"/>
                <a:cs typeface="Times New Roman"/>
              </a:rPr>
              <a:t>If	</a:t>
            </a:r>
            <a:r>
              <a:rPr sz="3900" spc="-7" baseline="1068" dirty="0">
                <a:latin typeface="Times New Roman"/>
                <a:cs typeface="Times New Roman"/>
              </a:rPr>
              <a:t>L{f(t)}=</a:t>
            </a:r>
            <a:r>
              <a:rPr sz="3900" spc="-442" baseline="1068" dirty="0">
                <a:latin typeface="Times New Roman"/>
                <a:cs typeface="Times New Roman"/>
              </a:rPr>
              <a:t> </a:t>
            </a:r>
            <a:r>
              <a:rPr sz="2400" i="1" spc="-55" dirty="0">
                <a:latin typeface="Times New Roman"/>
                <a:cs typeface="Times New Roman"/>
              </a:rPr>
              <a:t>f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)	</a:t>
            </a:r>
            <a:r>
              <a:rPr sz="3900" spc="-7" baseline="1068" dirty="0">
                <a:latin typeface="Times New Roman"/>
                <a:cs typeface="Times New Roman"/>
              </a:rPr>
              <a:t>and	</a:t>
            </a:r>
            <a:r>
              <a:rPr sz="3600" i="1" spc="367" baseline="2314" dirty="0">
                <a:latin typeface="Times New Roman"/>
                <a:cs typeface="Times New Roman"/>
              </a:rPr>
              <a:t>L</a:t>
            </a:r>
            <a:r>
              <a:rPr sz="3600" spc="367" baseline="2314" dirty="0">
                <a:latin typeface="Times New Roman"/>
                <a:cs typeface="Times New Roman"/>
              </a:rPr>
              <a:t>[</a:t>
            </a:r>
            <a:r>
              <a:rPr sz="3600" i="1" spc="367" baseline="2314" dirty="0">
                <a:latin typeface="Times New Roman"/>
                <a:cs typeface="Times New Roman"/>
              </a:rPr>
              <a:t>g</a:t>
            </a:r>
            <a:r>
              <a:rPr sz="3600" spc="367" baseline="2314" dirty="0">
                <a:latin typeface="Times New Roman"/>
                <a:cs typeface="Times New Roman"/>
              </a:rPr>
              <a:t>(</a:t>
            </a:r>
            <a:r>
              <a:rPr sz="3600" i="1" spc="367" baseline="2314" dirty="0">
                <a:latin typeface="Times New Roman"/>
                <a:cs typeface="Times New Roman"/>
              </a:rPr>
              <a:t>t</a:t>
            </a:r>
            <a:r>
              <a:rPr sz="3600" spc="367" baseline="2314" dirty="0">
                <a:latin typeface="Times New Roman"/>
                <a:cs typeface="Times New Roman"/>
              </a:rPr>
              <a:t>)]</a:t>
            </a:r>
            <a:r>
              <a:rPr sz="3600" spc="-359" baseline="2314" dirty="0">
                <a:latin typeface="Times New Roman"/>
                <a:cs typeface="Times New Roman"/>
              </a:rPr>
              <a:t> </a:t>
            </a:r>
            <a:r>
              <a:rPr sz="3600" spc="434" baseline="2314" dirty="0">
                <a:latin typeface="Symbol"/>
                <a:cs typeface="Symbol"/>
              </a:rPr>
              <a:t></a:t>
            </a:r>
            <a:r>
              <a:rPr sz="3600" spc="202" baseline="2314" dirty="0">
                <a:latin typeface="Times New Roman"/>
                <a:cs typeface="Times New Roman"/>
              </a:rPr>
              <a:t> </a:t>
            </a:r>
            <a:r>
              <a:rPr sz="3600" i="1" spc="442" baseline="2314" dirty="0">
                <a:latin typeface="Times New Roman"/>
                <a:cs typeface="Times New Roman"/>
              </a:rPr>
              <a:t>g</a:t>
            </a:r>
            <a:r>
              <a:rPr sz="3600" spc="442" baseline="2314" dirty="0">
                <a:latin typeface="Times New Roman"/>
                <a:cs typeface="Times New Roman"/>
              </a:rPr>
              <a:t>(</a:t>
            </a:r>
            <a:r>
              <a:rPr sz="3600" i="1" spc="442" baseline="2314" dirty="0">
                <a:latin typeface="Times New Roman"/>
                <a:cs typeface="Times New Roman"/>
              </a:rPr>
              <a:t>s</a:t>
            </a:r>
            <a:r>
              <a:rPr sz="3600" spc="442" baseline="2314" dirty="0">
                <a:latin typeface="Times New Roman"/>
                <a:cs typeface="Times New Roman"/>
              </a:rPr>
              <a:t>)	</a:t>
            </a:r>
            <a:r>
              <a:rPr sz="3900" baseline="1068" dirty="0">
                <a:latin typeface="Times New Roman"/>
                <a:cs typeface="Times New Roman"/>
              </a:rPr>
              <a:t>then for</a:t>
            </a:r>
            <a:r>
              <a:rPr sz="3900" spc="-165" baseline="1068" dirty="0">
                <a:latin typeface="Times New Roman"/>
                <a:cs typeface="Times New Roman"/>
              </a:rPr>
              <a:t> </a:t>
            </a:r>
            <a:r>
              <a:rPr sz="3900" baseline="1068" dirty="0">
                <a:latin typeface="Times New Roman"/>
                <a:cs typeface="Times New Roman"/>
              </a:rPr>
              <a:t>any </a:t>
            </a:r>
            <a:r>
              <a:rPr sz="2600" dirty="0">
                <a:latin typeface="Times New Roman"/>
                <a:cs typeface="Times New Roman"/>
              </a:rPr>
              <a:t> constants a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  <a:p>
            <a:pPr marL="297815" algn="ctr">
              <a:lnSpc>
                <a:spcPct val="100000"/>
              </a:lnSpc>
              <a:spcBef>
                <a:spcPts val="2145"/>
              </a:spcBef>
            </a:pPr>
            <a:r>
              <a:rPr sz="2850" i="1" spc="5" dirty="0">
                <a:latin typeface="Times New Roman"/>
                <a:cs typeface="Times New Roman"/>
              </a:rPr>
              <a:t>L</a:t>
            </a:r>
            <a:r>
              <a:rPr sz="2850" spc="5" dirty="0">
                <a:latin typeface="Times New Roman"/>
                <a:cs typeface="Times New Roman"/>
              </a:rPr>
              <a:t>[</a:t>
            </a:r>
            <a:r>
              <a:rPr sz="2850" i="1" spc="5" dirty="0">
                <a:latin typeface="Times New Roman"/>
                <a:cs typeface="Times New Roman"/>
              </a:rPr>
              <a:t>af</a:t>
            </a:r>
            <a:r>
              <a:rPr sz="2850" i="1" spc="-130" dirty="0">
                <a:latin typeface="Times New Roman"/>
                <a:cs typeface="Times New Roman"/>
              </a:rPr>
              <a:t> </a:t>
            </a:r>
            <a:r>
              <a:rPr sz="2850" spc="70" dirty="0">
                <a:latin typeface="Times New Roman"/>
                <a:cs typeface="Times New Roman"/>
              </a:rPr>
              <a:t>(</a:t>
            </a:r>
            <a:r>
              <a:rPr sz="2850" i="1" spc="70" dirty="0">
                <a:latin typeface="Times New Roman"/>
                <a:cs typeface="Times New Roman"/>
              </a:rPr>
              <a:t>t</a:t>
            </a:r>
            <a:r>
              <a:rPr sz="2850" spc="70" dirty="0">
                <a:latin typeface="Times New Roman"/>
                <a:cs typeface="Times New Roman"/>
              </a:rPr>
              <a:t>)</a:t>
            </a:r>
            <a:r>
              <a:rPr sz="2850" spc="-285" dirty="0">
                <a:latin typeface="Times New Roman"/>
                <a:cs typeface="Times New Roman"/>
              </a:rPr>
              <a:t> </a:t>
            </a:r>
            <a:r>
              <a:rPr sz="2850" spc="70" dirty="0">
                <a:latin typeface="Symbol"/>
                <a:cs typeface="Symbol"/>
              </a:rPr>
              <a:t></a:t>
            </a:r>
            <a:r>
              <a:rPr sz="2850" spc="-350" dirty="0">
                <a:latin typeface="Times New Roman"/>
                <a:cs typeface="Times New Roman"/>
              </a:rPr>
              <a:t> </a:t>
            </a:r>
            <a:r>
              <a:rPr sz="2850" i="1" spc="85" dirty="0">
                <a:latin typeface="Times New Roman"/>
                <a:cs typeface="Times New Roman"/>
              </a:rPr>
              <a:t>bg</a:t>
            </a:r>
            <a:r>
              <a:rPr sz="2850" spc="85" dirty="0">
                <a:latin typeface="Times New Roman"/>
                <a:cs typeface="Times New Roman"/>
              </a:rPr>
              <a:t>(</a:t>
            </a:r>
            <a:r>
              <a:rPr sz="2850" i="1" spc="85" dirty="0">
                <a:latin typeface="Times New Roman"/>
                <a:cs typeface="Times New Roman"/>
              </a:rPr>
              <a:t>t</a:t>
            </a:r>
            <a:r>
              <a:rPr sz="2850" spc="85" dirty="0">
                <a:latin typeface="Times New Roman"/>
                <a:cs typeface="Times New Roman"/>
              </a:rPr>
              <a:t>)]</a:t>
            </a:r>
            <a:r>
              <a:rPr sz="2850" spc="-355" dirty="0">
                <a:latin typeface="Times New Roman"/>
                <a:cs typeface="Times New Roman"/>
              </a:rPr>
              <a:t> </a:t>
            </a:r>
            <a:r>
              <a:rPr sz="2850" spc="70" dirty="0">
                <a:latin typeface="Symbol"/>
                <a:cs typeface="Symbol"/>
              </a:rPr>
              <a:t></a:t>
            </a:r>
            <a:r>
              <a:rPr sz="2850" spc="-125" dirty="0">
                <a:latin typeface="Times New Roman"/>
                <a:cs typeface="Times New Roman"/>
              </a:rPr>
              <a:t> </a:t>
            </a:r>
            <a:r>
              <a:rPr sz="2850" i="1" spc="-30" dirty="0">
                <a:latin typeface="Times New Roman"/>
                <a:cs typeface="Times New Roman"/>
              </a:rPr>
              <a:t>aL</a:t>
            </a:r>
            <a:r>
              <a:rPr sz="2850" spc="-30" dirty="0">
                <a:latin typeface="Times New Roman"/>
                <a:cs typeface="Times New Roman"/>
              </a:rPr>
              <a:t>[</a:t>
            </a:r>
            <a:r>
              <a:rPr sz="2850" spc="-155" dirty="0">
                <a:latin typeface="Times New Roman"/>
                <a:cs typeface="Times New Roman"/>
              </a:rPr>
              <a:t> </a:t>
            </a:r>
            <a:r>
              <a:rPr sz="2850" i="1" spc="35" dirty="0">
                <a:latin typeface="Times New Roman"/>
                <a:cs typeface="Times New Roman"/>
              </a:rPr>
              <a:t>f</a:t>
            </a:r>
            <a:r>
              <a:rPr sz="2850" i="1" spc="-75" dirty="0">
                <a:latin typeface="Times New Roman"/>
                <a:cs typeface="Times New Roman"/>
              </a:rPr>
              <a:t> </a:t>
            </a:r>
            <a:r>
              <a:rPr sz="2850" spc="110" dirty="0">
                <a:latin typeface="Times New Roman"/>
                <a:cs typeface="Times New Roman"/>
              </a:rPr>
              <a:t>(</a:t>
            </a:r>
            <a:r>
              <a:rPr sz="2850" i="1" spc="110" dirty="0">
                <a:latin typeface="Times New Roman"/>
                <a:cs typeface="Times New Roman"/>
              </a:rPr>
              <a:t>t</a:t>
            </a:r>
            <a:r>
              <a:rPr sz="2850" spc="110" dirty="0">
                <a:latin typeface="Times New Roman"/>
                <a:cs typeface="Times New Roman"/>
              </a:rPr>
              <a:t>)]</a:t>
            </a:r>
            <a:r>
              <a:rPr sz="2850" spc="110" dirty="0">
                <a:latin typeface="Symbol"/>
                <a:cs typeface="Symbol"/>
              </a:rPr>
              <a:t></a:t>
            </a:r>
            <a:r>
              <a:rPr sz="2850" spc="-345" dirty="0">
                <a:latin typeface="Times New Roman"/>
                <a:cs typeface="Times New Roman"/>
              </a:rPr>
              <a:t> </a:t>
            </a:r>
            <a:r>
              <a:rPr sz="2850" i="1" spc="80" dirty="0">
                <a:latin typeface="Times New Roman"/>
                <a:cs typeface="Times New Roman"/>
              </a:rPr>
              <a:t>bL</a:t>
            </a:r>
            <a:r>
              <a:rPr sz="2850" spc="80" dirty="0">
                <a:latin typeface="Times New Roman"/>
                <a:cs typeface="Times New Roman"/>
              </a:rPr>
              <a:t>[</a:t>
            </a:r>
            <a:r>
              <a:rPr sz="2850" i="1" spc="80" dirty="0">
                <a:latin typeface="Times New Roman"/>
                <a:cs typeface="Times New Roman"/>
              </a:rPr>
              <a:t>g</a:t>
            </a:r>
            <a:r>
              <a:rPr sz="2850" spc="80" dirty="0">
                <a:latin typeface="Times New Roman"/>
                <a:cs typeface="Times New Roman"/>
              </a:rPr>
              <a:t>(</a:t>
            </a:r>
            <a:r>
              <a:rPr sz="2850" i="1" spc="80" dirty="0">
                <a:latin typeface="Times New Roman"/>
                <a:cs typeface="Times New Roman"/>
              </a:rPr>
              <a:t>t</a:t>
            </a:r>
            <a:r>
              <a:rPr sz="2850" spc="80" dirty="0">
                <a:latin typeface="Times New Roman"/>
                <a:cs typeface="Times New Roman"/>
              </a:rPr>
              <a:t>)]</a:t>
            </a:r>
            <a:endParaRPr sz="28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1939"/>
              </a:spcBef>
            </a:pPr>
            <a:r>
              <a:rPr sz="2750" spc="60" dirty="0">
                <a:latin typeface="Times New Roman"/>
                <a:cs typeface="Times New Roman"/>
              </a:rPr>
              <a:t>Proof</a:t>
            </a:r>
            <a:r>
              <a:rPr sz="2750" spc="-509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: </a:t>
            </a:r>
            <a:r>
              <a:rPr sz="2750" spc="-35" dirty="0">
                <a:latin typeface="Times New Roman"/>
                <a:cs typeface="Times New Roman"/>
              </a:rPr>
              <a:t>-By </a:t>
            </a:r>
            <a:r>
              <a:rPr sz="2750" spc="-15" dirty="0">
                <a:latin typeface="Times New Roman"/>
                <a:cs typeface="Times New Roman"/>
              </a:rPr>
              <a:t>Definition</a:t>
            </a:r>
            <a:endParaRPr sz="2750">
              <a:latin typeface="Times New Roman"/>
              <a:cs typeface="Times New Roman"/>
            </a:endParaRPr>
          </a:p>
          <a:p>
            <a:pPr marR="1108710" algn="ctr">
              <a:lnSpc>
                <a:spcPts val="1295"/>
              </a:lnSpc>
              <a:spcBef>
                <a:spcPts val="1105"/>
              </a:spcBef>
            </a:pPr>
            <a:r>
              <a:rPr sz="1600" spc="5" dirty="0">
                <a:latin typeface="Symbol"/>
                <a:cs typeface="Symbol"/>
              </a:rPr>
              <a:t></a:t>
            </a:r>
            <a:endParaRPr sz="1600">
              <a:latin typeface="Symbol"/>
              <a:cs typeface="Symbol"/>
            </a:endParaRPr>
          </a:p>
          <a:p>
            <a:pPr marL="238125">
              <a:lnSpc>
                <a:spcPts val="4295"/>
              </a:lnSpc>
            </a:pPr>
            <a:r>
              <a:rPr sz="2750" i="1" spc="-40" dirty="0">
                <a:latin typeface="Times New Roman"/>
                <a:cs typeface="Times New Roman"/>
              </a:rPr>
              <a:t>L</a:t>
            </a:r>
            <a:r>
              <a:rPr sz="2750" spc="-40" dirty="0">
                <a:latin typeface="Times New Roman"/>
                <a:cs typeface="Times New Roman"/>
              </a:rPr>
              <a:t>{</a:t>
            </a:r>
            <a:r>
              <a:rPr sz="2750" i="1" spc="-40" dirty="0">
                <a:latin typeface="Times New Roman"/>
                <a:cs typeface="Times New Roman"/>
              </a:rPr>
              <a:t>af</a:t>
            </a:r>
            <a:r>
              <a:rPr sz="2750" i="1" spc="-85" dirty="0">
                <a:latin typeface="Times New Roman"/>
                <a:cs typeface="Times New Roman"/>
              </a:rPr>
              <a:t> </a:t>
            </a:r>
            <a:r>
              <a:rPr sz="2750" spc="60" dirty="0">
                <a:latin typeface="Times New Roman"/>
                <a:cs typeface="Times New Roman"/>
              </a:rPr>
              <a:t>(</a:t>
            </a:r>
            <a:r>
              <a:rPr sz="2750" i="1" spc="60" dirty="0">
                <a:latin typeface="Times New Roman"/>
                <a:cs typeface="Times New Roman"/>
              </a:rPr>
              <a:t>t</a:t>
            </a:r>
            <a:r>
              <a:rPr sz="2750" spc="60" dirty="0">
                <a:latin typeface="Times New Roman"/>
                <a:cs typeface="Times New Roman"/>
              </a:rPr>
              <a:t>)</a:t>
            </a:r>
            <a:r>
              <a:rPr sz="2750" spc="-229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Symbol"/>
                <a:cs typeface="Symbol"/>
              </a:rPr>
              <a:t></a:t>
            </a:r>
            <a:r>
              <a:rPr sz="2750" spc="-265" dirty="0">
                <a:latin typeface="Times New Roman"/>
                <a:cs typeface="Times New Roman"/>
              </a:rPr>
              <a:t> </a:t>
            </a:r>
            <a:r>
              <a:rPr sz="2750" i="1" spc="85" dirty="0">
                <a:latin typeface="Times New Roman"/>
                <a:cs typeface="Times New Roman"/>
              </a:rPr>
              <a:t>bg</a:t>
            </a:r>
            <a:r>
              <a:rPr sz="2750" spc="85" dirty="0">
                <a:latin typeface="Times New Roman"/>
                <a:cs typeface="Times New Roman"/>
              </a:rPr>
              <a:t>(</a:t>
            </a:r>
            <a:r>
              <a:rPr sz="2750" i="1" spc="85" dirty="0">
                <a:latin typeface="Times New Roman"/>
                <a:cs typeface="Times New Roman"/>
              </a:rPr>
              <a:t>t</a:t>
            </a:r>
            <a:r>
              <a:rPr sz="2750" spc="85" dirty="0">
                <a:latin typeface="Times New Roman"/>
                <a:cs typeface="Times New Roman"/>
              </a:rPr>
              <a:t>)}</a:t>
            </a:r>
            <a:r>
              <a:rPr sz="2750" spc="-36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Symbol"/>
                <a:cs typeface="Symbol"/>
              </a:rPr>
              <a:t>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6150" spc="15" baseline="-13550" dirty="0">
                <a:latin typeface="Symbol"/>
                <a:cs typeface="Symbol"/>
              </a:rPr>
              <a:t></a:t>
            </a:r>
            <a:r>
              <a:rPr sz="6150" spc="-944" baseline="-13550" dirty="0">
                <a:latin typeface="Times New Roman"/>
                <a:cs typeface="Times New Roman"/>
              </a:rPr>
              <a:t> </a:t>
            </a:r>
            <a:r>
              <a:rPr sz="2750" i="1" spc="60" dirty="0">
                <a:latin typeface="Times New Roman"/>
                <a:cs typeface="Times New Roman"/>
              </a:rPr>
              <a:t>e</a:t>
            </a:r>
            <a:r>
              <a:rPr sz="2400" spc="89" baseline="43402" dirty="0">
                <a:latin typeface="Symbol"/>
                <a:cs typeface="Symbol"/>
              </a:rPr>
              <a:t></a:t>
            </a:r>
            <a:r>
              <a:rPr sz="2400" i="1" spc="89" baseline="43402" dirty="0">
                <a:latin typeface="Times New Roman"/>
                <a:cs typeface="Times New Roman"/>
              </a:rPr>
              <a:t>st</a:t>
            </a:r>
            <a:r>
              <a:rPr sz="2400" i="1" spc="-225" baseline="43402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[</a:t>
            </a:r>
            <a:r>
              <a:rPr sz="2750" i="1" spc="-30" dirty="0">
                <a:latin typeface="Times New Roman"/>
                <a:cs typeface="Times New Roman"/>
              </a:rPr>
              <a:t>af</a:t>
            </a:r>
            <a:r>
              <a:rPr sz="2750" i="1" spc="-75" dirty="0">
                <a:latin typeface="Times New Roman"/>
                <a:cs typeface="Times New Roman"/>
              </a:rPr>
              <a:t> </a:t>
            </a:r>
            <a:r>
              <a:rPr sz="2750" spc="55" dirty="0">
                <a:latin typeface="Times New Roman"/>
                <a:cs typeface="Times New Roman"/>
              </a:rPr>
              <a:t>(</a:t>
            </a:r>
            <a:r>
              <a:rPr sz="2750" i="1" spc="55" dirty="0">
                <a:latin typeface="Times New Roman"/>
                <a:cs typeface="Times New Roman"/>
              </a:rPr>
              <a:t>t</a:t>
            </a:r>
            <a:r>
              <a:rPr sz="2750" spc="55" dirty="0">
                <a:latin typeface="Times New Roman"/>
                <a:cs typeface="Times New Roman"/>
              </a:rPr>
              <a:t>)</a:t>
            </a:r>
            <a:r>
              <a:rPr sz="2750" spc="-229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Symbol"/>
                <a:cs typeface="Symbol"/>
              </a:rPr>
              <a:t></a:t>
            </a:r>
            <a:r>
              <a:rPr sz="2750" spc="-260" dirty="0">
                <a:latin typeface="Times New Roman"/>
                <a:cs typeface="Times New Roman"/>
              </a:rPr>
              <a:t> </a:t>
            </a:r>
            <a:r>
              <a:rPr sz="2750" i="1" spc="55" dirty="0">
                <a:latin typeface="Times New Roman"/>
                <a:cs typeface="Times New Roman"/>
              </a:rPr>
              <a:t>bg</a:t>
            </a:r>
            <a:r>
              <a:rPr sz="2750" spc="55" dirty="0">
                <a:latin typeface="Times New Roman"/>
                <a:cs typeface="Times New Roman"/>
              </a:rPr>
              <a:t>(</a:t>
            </a:r>
            <a:r>
              <a:rPr sz="2750" i="1" spc="55" dirty="0">
                <a:latin typeface="Times New Roman"/>
                <a:cs typeface="Times New Roman"/>
              </a:rPr>
              <a:t>t</a:t>
            </a:r>
            <a:r>
              <a:rPr sz="2750" spc="55" dirty="0">
                <a:latin typeface="Times New Roman"/>
                <a:cs typeface="Times New Roman"/>
              </a:rPr>
              <a:t>)]</a:t>
            </a:r>
            <a:r>
              <a:rPr sz="2750" i="1" spc="55" dirty="0">
                <a:latin typeface="Times New Roman"/>
                <a:cs typeface="Times New Roman"/>
              </a:rPr>
              <a:t>dt</a:t>
            </a:r>
            <a:endParaRPr sz="2750">
              <a:latin typeface="Times New Roman"/>
              <a:cs typeface="Times New Roman"/>
            </a:endParaRPr>
          </a:p>
          <a:p>
            <a:pPr marR="1104900" algn="ctr">
              <a:lnSpc>
                <a:spcPct val="100000"/>
              </a:lnSpc>
              <a:spcBef>
                <a:spcPts val="570"/>
              </a:spcBef>
            </a:pPr>
            <a:r>
              <a:rPr sz="1600" spc="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3067050">
              <a:lnSpc>
                <a:spcPts val="1290"/>
              </a:lnSpc>
              <a:spcBef>
                <a:spcPts val="715"/>
              </a:spcBef>
              <a:tabLst>
                <a:tab pos="5128895" algn="l"/>
              </a:tabLst>
            </a:pPr>
            <a:r>
              <a:rPr sz="1600" spc="5" dirty="0">
                <a:latin typeface="Symbol"/>
                <a:cs typeface="Symbol"/>
              </a:rPr>
              <a:t></a:t>
            </a:r>
            <a:r>
              <a:rPr sz="1600" spc="5" dirty="0">
                <a:latin typeface="Times New Roman"/>
                <a:cs typeface="Times New Roman"/>
              </a:rPr>
              <a:t>	</a:t>
            </a:r>
            <a:r>
              <a:rPr sz="1600" spc="5" dirty="0">
                <a:latin typeface="Symbol"/>
                <a:cs typeface="Symbol"/>
              </a:rPr>
              <a:t></a:t>
            </a:r>
            <a:endParaRPr sz="1600">
              <a:latin typeface="Symbol"/>
              <a:cs typeface="Symbol"/>
            </a:endParaRPr>
          </a:p>
          <a:p>
            <a:pPr marL="2598420">
              <a:lnSpc>
                <a:spcPts val="4290"/>
              </a:lnSpc>
            </a:pPr>
            <a:r>
              <a:rPr sz="2750" spc="5" dirty="0">
                <a:latin typeface="Symbol"/>
                <a:cs typeface="Symbol"/>
              </a:rPr>
              <a:t>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i="1" spc="95" dirty="0">
                <a:latin typeface="Times New Roman"/>
                <a:cs typeface="Times New Roman"/>
              </a:rPr>
              <a:t>a</a:t>
            </a:r>
            <a:r>
              <a:rPr sz="6150" spc="142" baseline="-13550" dirty="0">
                <a:latin typeface="Symbol"/>
                <a:cs typeface="Symbol"/>
              </a:rPr>
              <a:t></a:t>
            </a:r>
            <a:r>
              <a:rPr sz="6150" spc="-952" baseline="-13550" dirty="0">
                <a:latin typeface="Times New Roman"/>
                <a:cs typeface="Times New Roman"/>
              </a:rPr>
              <a:t> </a:t>
            </a:r>
            <a:r>
              <a:rPr sz="2750" i="1" spc="60" dirty="0">
                <a:latin typeface="Times New Roman"/>
                <a:cs typeface="Times New Roman"/>
              </a:rPr>
              <a:t>e</a:t>
            </a:r>
            <a:r>
              <a:rPr sz="2400" spc="89" baseline="43402" dirty="0">
                <a:latin typeface="Symbol"/>
                <a:cs typeface="Symbol"/>
              </a:rPr>
              <a:t></a:t>
            </a:r>
            <a:r>
              <a:rPr sz="2400" i="1" spc="89" baseline="43402" dirty="0">
                <a:latin typeface="Times New Roman"/>
                <a:cs typeface="Times New Roman"/>
              </a:rPr>
              <a:t>st</a:t>
            </a:r>
            <a:r>
              <a:rPr sz="2400" i="1" spc="555" baseline="43402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f</a:t>
            </a:r>
            <a:r>
              <a:rPr sz="2750" i="1" spc="-40" dirty="0">
                <a:latin typeface="Times New Roman"/>
                <a:cs typeface="Times New Roman"/>
              </a:rPr>
              <a:t> </a:t>
            </a:r>
            <a:r>
              <a:rPr sz="2750" spc="60" dirty="0">
                <a:latin typeface="Times New Roman"/>
                <a:cs typeface="Times New Roman"/>
              </a:rPr>
              <a:t>(</a:t>
            </a:r>
            <a:r>
              <a:rPr sz="2750" i="1" spc="60" dirty="0">
                <a:latin typeface="Times New Roman"/>
                <a:cs typeface="Times New Roman"/>
              </a:rPr>
              <a:t>t</a:t>
            </a:r>
            <a:r>
              <a:rPr sz="2750" spc="60" dirty="0">
                <a:latin typeface="Times New Roman"/>
                <a:cs typeface="Times New Roman"/>
              </a:rPr>
              <a:t>)</a:t>
            </a:r>
            <a:r>
              <a:rPr sz="2750" i="1" spc="60" dirty="0">
                <a:latin typeface="Times New Roman"/>
                <a:cs typeface="Times New Roman"/>
              </a:rPr>
              <a:t>dt</a:t>
            </a:r>
            <a:r>
              <a:rPr sz="2750" i="1" spc="-12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Symbol"/>
                <a:cs typeface="Symbol"/>
              </a:rPr>
              <a:t></a:t>
            </a:r>
            <a:r>
              <a:rPr sz="2750" spc="-265" dirty="0">
                <a:latin typeface="Times New Roman"/>
                <a:cs typeface="Times New Roman"/>
              </a:rPr>
              <a:t> </a:t>
            </a:r>
            <a:r>
              <a:rPr sz="2750" i="1" spc="75" dirty="0">
                <a:latin typeface="Times New Roman"/>
                <a:cs typeface="Times New Roman"/>
              </a:rPr>
              <a:t>b</a:t>
            </a:r>
            <a:r>
              <a:rPr sz="6150" spc="112" baseline="-13550" dirty="0">
                <a:latin typeface="Symbol"/>
                <a:cs typeface="Symbol"/>
              </a:rPr>
              <a:t></a:t>
            </a:r>
            <a:r>
              <a:rPr sz="6150" spc="-952" baseline="-13550" dirty="0">
                <a:latin typeface="Times New Roman"/>
                <a:cs typeface="Times New Roman"/>
              </a:rPr>
              <a:t> </a:t>
            </a:r>
            <a:r>
              <a:rPr sz="2750" i="1" spc="60" dirty="0">
                <a:latin typeface="Times New Roman"/>
                <a:cs typeface="Times New Roman"/>
              </a:rPr>
              <a:t>e</a:t>
            </a:r>
            <a:r>
              <a:rPr sz="2400" spc="89" baseline="43402" dirty="0">
                <a:latin typeface="Symbol"/>
                <a:cs typeface="Symbol"/>
              </a:rPr>
              <a:t></a:t>
            </a:r>
            <a:r>
              <a:rPr sz="2400" i="1" spc="89" baseline="43402" dirty="0">
                <a:latin typeface="Times New Roman"/>
                <a:cs typeface="Times New Roman"/>
              </a:rPr>
              <a:t>st</a:t>
            </a:r>
            <a:r>
              <a:rPr sz="2400" i="1" spc="-30" baseline="43402" dirty="0">
                <a:latin typeface="Times New Roman"/>
                <a:cs typeface="Times New Roman"/>
              </a:rPr>
              <a:t> </a:t>
            </a:r>
            <a:r>
              <a:rPr sz="2750" i="1" spc="95" dirty="0">
                <a:latin typeface="Times New Roman"/>
                <a:cs typeface="Times New Roman"/>
              </a:rPr>
              <a:t>g</a:t>
            </a:r>
            <a:r>
              <a:rPr sz="2750" spc="95" dirty="0">
                <a:latin typeface="Times New Roman"/>
                <a:cs typeface="Times New Roman"/>
              </a:rPr>
              <a:t>(</a:t>
            </a:r>
            <a:r>
              <a:rPr sz="2750" i="1" spc="95" dirty="0">
                <a:latin typeface="Times New Roman"/>
                <a:cs typeface="Times New Roman"/>
              </a:rPr>
              <a:t>t</a:t>
            </a:r>
            <a:r>
              <a:rPr sz="2750" spc="95" dirty="0">
                <a:latin typeface="Times New Roman"/>
                <a:cs typeface="Times New Roman"/>
              </a:rPr>
              <a:t>)</a:t>
            </a:r>
            <a:r>
              <a:rPr sz="2750" i="1" spc="95" dirty="0">
                <a:latin typeface="Times New Roman"/>
                <a:cs typeface="Times New Roman"/>
              </a:rPr>
              <a:t>dt</a:t>
            </a:r>
            <a:endParaRPr sz="2750">
              <a:latin typeface="Times New Roman"/>
              <a:cs typeface="Times New Roman"/>
            </a:endParaRPr>
          </a:p>
          <a:p>
            <a:pPr marL="3090545">
              <a:lnSpc>
                <a:spcPct val="100000"/>
              </a:lnSpc>
              <a:spcBef>
                <a:spcPts val="570"/>
              </a:spcBef>
              <a:tabLst>
                <a:tab pos="5152390" algn="l"/>
              </a:tabLst>
            </a:pPr>
            <a:r>
              <a:rPr sz="1600" spc="5" dirty="0">
                <a:latin typeface="Times New Roman"/>
                <a:cs typeface="Times New Roman"/>
              </a:rPr>
              <a:t>0	0</a:t>
            </a:r>
            <a:endParaRPr sz="160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  <a:spcBef>
                <a:spcPts val="450"/>
              </a:spcBef>
            </a:pPr>
            <a:r>
              <a:rPr sz="2750" i="1" spc="-40" dirty="0">
                <a:latin typeface="Times New Roman"/>
                <a:cs typeface="Times New Roman"/>
              </a:rPr>
              <a:t>L</a:t>
            </a:r>
            <a:r>
              <a:rPr sz="2750" spc="-40" dirty="0">
                <a:latin typeface="Times New Roman"/>
                <a:cs typeface="Times New Roman"/>
              </a:rPr>
              <a:t>{</a:t>
            </a:r>
            <a:r>
              <a:rPr sz="2750" i="1" spc="-40" dirty="0">
                <a:latin typeface="Times New Roman"/>
                <a:cs typeface="Times New Roman"/>
              </a:rPr>
              <a:t>af</a:t>
            </a:r>
            <a:r>
              <a:rPr sz="2750" i="1" spc="-85" dirty="0">
                <a:latin typeface="Times New Roman"/>
                <a:cs typeface="Times New Roman"/>
              </a:rPr>
              <a:t> </a:t>
            </a:r>
            <a:r>
              <a:rPr sz="2750" spc="60" dirty="0">
                <a:latin typeface="Times New Roman"/>
                <a:cs typeface="Times New Roman"/>
              </a:rPr>
              <a:t>(</a:t>
            </a:r>
            <a:r>
              <a:rPr sz="2750" i="1" spc="60" dirty="0">
                <a:latin typeface="Times New Roman"/>
                <a:cs typeface="Times New Roman"/>
              </a:rPr>
              <a:t>t</a:t>
            </a:r>
            <a:r>
              <a:rPr sz="2750" spc="60" dirty="0">
                <a:latin typeface="Times New Roman"/>
                <a:cs typeface="Times New Roman"/>
              </a:rPr>
              <a:t>)</a:t>
            </a:r>
            <a:r>
              <a:rPr sz="2750" spc="-229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Symbol"/>
                <a:cs typeface="Symbol"/>
              </a:rPr>
              <a:t></a:t>
            </a:r>
            <a:r>
              <a:rPr sz="2750" spc="-265" dirty="0">
                <a:latin typeface="Times New Roman"/>
                <a:cs typeface="Times New Roman"/>
              </a:rPr>
              <a:t> </a:t>
            </a:r>
            <a:r>
              <a:rPr sz="2750" i="1" spc="85" dirty="0">
                <a:latin typeface="Times New Roman"/>
                <a:cs typeface="Times New Roman"/>
              </a:rPr>
              <a:t>bg</a:t>
            </a:r>
            <a:r>
              <a:rPr sz="2750" spc="85" dirty="0">
                <a:latin typeface="Times New Roman"/>
                <a:cs typeface="Times New Roman"/>
              </a:rPr>
              <a:t>(</a:t>
            </a:r>
            <a:r>
              <a:rPr sz="2750" i="1" spc="85" dirty="0">
                <a:latin typeface="Times New Roman"/>
                <a:cs typeface="Times New Roman"/>
              </a:rPr>
              <a:t>t</a:t>
            </a:r>
            <a:r>
              <a:rPr sz="2750" spc="85" dirty="0">
                <a:latin typeface="Times New Roman"/>
                <a:cs typeface="Times New Roman"/>
              </a:rPr>
              <a:t>)}</a:t>
            </a:r>
            <a:r>
              <a:rPr sz="2750" spc="-36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Symbol"/>
                <a:cs typeface="Symbol"/>
              </a:rPr>
              <a:t>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i="1" spc="-35" dirty="0">
                <a:latin typeface="Times New Roman"/>
                <a:cs typeface="Times New Roman"/>
              </a:rPr>
              <a:t>aL</a:t>
            </a:r>
            <a:r>
              <a:rPr sz="2750" spc="-35" dirty="0">
                <a:latin typeface="Times New Roman"/>
                <a:cs typeface="Times New Roman"/>
              </a:rPr>
              <a:t>[</a:t>
            </a:r>
            <a:r>
              <a:rPr sz="2750" spc="-9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f</a:t>
            </a:r>
            <a:r>
              <a:rPr sz="2750" i="1" spc="-35" dirty="0">
                <a:latin typeface="Times New Roman"/>
                <a:cs typeface="Times New Roman"/>
              </a:rPr>
              <a:t> </a:t>
            </a:r>
            <a:r>
              <a:rPr sz="2750" spc="100" dirty="0">
                <a:latin typeface="Times New Roman"/>
                <a:cs typeface="Times New Roman"/>
              </a:rPr>
              <a:t>(</a:t>
            </a:r>
            <a:r>
              <a:rPr sz="2750" i="1" spc="100" dirty="0">
                <a:latin typeface="Times New Roman"/>
                <a:cs typeface="Times New Roman"/>
              </a:rPr>
              <a:t>t</a:t>
            </a:r>
            <a:r>
              <a:rPr sz="2750" spc="100" dirty="0">
                <a:latin typeface="Times New Roman"/>
                <a:cs typeface="Times New Roman"/>
              </a:rPr>
              <a:t>)]</a:t>
            </a:r>
            <a:r>
              <a:rPr sz="2750" spc="100" dirty="0">
                <a:latin typeface="Symbol"/>
                <a:cs typeface="Symbol"/>
              </a:rPr>
              <a:t></a:t>
            </a:r>
            <a:r>
              <a:rPr sz="2750" spc="-260" dirty="0">
                <a:latin typeface="Times New Roman"/>
                <a:cs typeface="Times New Roman"/>
              </a:rPr>
              <a:t> </a:t>
            </a:r>
            <a:r>
              <a:rPr sz="2750" i="1" spc="85" dirty="0">
                <a:latin typeface="Times New Roman"/>
                <a:cs typeface="Times New Roman"/>
              </a:rPr>
              <a:t>bL</a:t>
            </a:r>
            <a:r>
              <a:rPr sz="2750" spc="85" dirty="0">
                <a:latin typeface="Times New Roman"/>
                <a:cs typeface="Times New Roman"/>
              </a:rPr>
              <a:t>[</a:t>
            </a:r>
            <a:r>
              <a:rPr sz="2750" i="1" spc="85" dirty="0">
                <a:latin typeface="Times New Roman"/>
                <a:cs typeface="Times New Roman"/>
              </a:rPr>
              <a:t>g</a:t>
            </a:r>
            <a:r>
              <a:rPr sz="2750" spc="85" dirty="0">
                <a:latin typeface="Times New Roman"/>
                <a:cs typeface="Times New Roman"/>
              </a:rPr>
              <a:t>(</a:t>
            </a:r>
            <a:r>
              <a:rPr sz="2750" i="1" spc="85" dirty="0">
                <a:latin typeface="Times New Roman"/>
                <a:cs typeface="Times New Roman"/>
              </a:rPr>
              <a:t>t</a:t>
            </a:r>
            <a:r>
              <a:rPr sz="2750" spc="85" dirty="0">
                <a:latin typeface="Times New Roman"/>
                <a:cs typeface="Times New Roman"/>
              </a:rPr>
              <a:t>)]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54635"/>
            <a:ext cx="72872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96363"/>
                </a:solidFill>
              </a:rPr>
              <a:t>Laplace </a:t>
            </a:r>
            <a:r>
              <a:rPr sz="3600" spc="-15" dirty="0">
                <a:solidFill>
                  <a:srgbClr val="696363"/>
                </a:solidFill>
              </a:rPr>
              <a:t>Transform </a:t>
            </a:r>
            <a:r>
              <a:rPr sz="3600" dirty="0">
                <a:solidFill>
                  <a:srgbClr val="696363"/>
                </a:solidFill>
              </a:rPr>
              <a:t>of some</a:t>
            </a:r>
            <a:r>
              <a:rPr sz="3600" spc="-75" dirty="0">
                <a:solidFill>
                  <a:srgbClr val="696363"/>
                </a:solidFill>
              </a:rPr>
              <a:t> </a:t>
            </a:r>
            <a:r>
              <a:rPr sz="3600" spc="-5" dirty="0">
                <a:solidFill>
                  <a:srgbClr val="696363"/>
                </a:solidFill>
              </a:rPr>
              <a:t>Elementary  Functions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050104" y="161400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755" y="0"/>
                </a:lnTo>
              </a:path>
            </a:pathLst>
          </a:custGeom>
          <a:ln w="1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1709" y="2972248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560" y="0"/>
                </a:lnTo>
              </a:path>
            </a:pathLst>
          </a:custGeom>
          <a:ln w="1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31469" y="297224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697" y="0"/>
                </a:lnTo>
              </a:path>
            </a:pathLst>
          </a:custGeom>
          <a:ln w="1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0399" y="3873648"/>
            <a:ext cx="560070" cy="0"/>
          </a:xfrm>
          <a:custGeom>
            <a:avLst/>
            <a:gdLst/>
            <a:ahLst/>
            <a:cxnLst/>
            <a:rect l="l" t="t" r="r" b="b"/>
            <a:pathLst>
              <a:path w="560069">
                <a:moveTo>
                  <a:pt x="0" y="0"/>
                </a:moveTo>
                <a:lnTo>
                  <a:pt x="559473" y="0"/>
                </a:lnTo>
              </a:path>
            </a:pathLst>
          </a:custGeom>
          <a:ln w="1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6954" y="6170401"/>
            <a:ext cx="1180465" cy="0"/>
          </a:xfrm>
          <a:custGeom>
            <a:avLst/>
            <a:gdLst/>
            <a:ahLst/>
            <a:cxnLst/>
            <a:rect l="l" t="t" r="r" b="b"/>
            <a:pathLst>
              <a:path w="1180464">
                <a:moveTo>
                  <a:pt x="0" y="0"/>
                </a:moveTo>
                <a:lnTo>
                  <a:pt x="1180004" y="0"/>
                </a:lnTo>
              </a:path>
            </a:pathLst>
          </a:custGeom>
          <a:ln w="1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5742" y="6170401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4">
                <a:moveTo>
                  <a:pt x="0" y="0"/>
                </a:moveTo>
                <a:lnTo>
                  <a:pt x="558918" y="0"/>
                </a:lnTo>
              </a:path>
            </a:pathLst>
          </a:custGeom>
          <a:ln w="12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94797" y="5750129"/>
            <a:ext cx="20066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22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0628" y="3870090"/>
            <a:ext cx="53911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175" dirty="0">
                <a:latin typeface="Times New Roman"/>
                <a:cs typeface="Times New Roman"/>
              </a:rPr>
              <a:t>s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150" dirty="0">
                <a:latin typeface="Times New Roman"/>
                <a:cs typeface="Times New Roman"/>
              </a:rPr>
              <a:t>-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9453" y="3453548"/>
            <a:ext cx="20066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22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4975" y="2551902"/>
            <a:ext cx="20066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22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4916" y="3180160"/>
            <a:ext cx="1282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13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2270" y="5936381"/>
            <a:ext cx="1906270" cy="61023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06070" marR="5080" indent="-294005">
              <a:lnSpc>
                <a:spcPct val="65700"/>
              </a:lnSpc>
              <a:spcBef>
                <a:spcPts val="1070"/>
              </a:spcBef>
              <a:tabLst>
                <a:tab pos="923925" algn="l"/>
                <a:tab pos="1248410" algn="l"/>
              </a:tabLst>
            </a:pPr>
            <a:r>
              <a:rPr sz="2300" spc="250" dirty="0">
                <a:latin typeface="Symbol"/>
                <a:cs typeface="Symbol"/>
              </a:rPr>
              <a:t></a:t>
            </a:r>
            <a:r>
              <a:rPr sz="2300" spc="250" dirty="0">
                <a:latin typeface="Times New Roman"/>
                <a:cs typeface="Times New Roman"/>
              </a:rPr>
              <a:t>		</a:t>
            </a:r>
            <a:r>
              <a:rPr sz="2300" spc="60" dirty="0">
                <a:latin typeface="Times New Roman"/>
                <a:cs typeface="Times New Roman"/>
              </a:rPr>
              <a:t>if	</a:t>
            </a:r>
            <a:r>
              <a:rPr sz="2300" spc="175" dirty="0">
                <a:latin typeface="Times New Roman"/>
                <a:cs typeface="Times New Roman"/>
              </a:rPr>
              <a:t>s </a:t>
            </a:r>
            <a:r>
              <a:rPr sz="2300" spc="250" dirty="0">
                <a:latin typeface="Symbol"/>
                <a:cs typeface="Symbol"/>
              </a:rPr>
              <a:t>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a  </a:t>
            </a:r>
            <a:r>
              <a:rPr sz="2300" spc="175" dirty="0">
                <a:latin typeface="Times New Roman"/>
                <a:cs typeface="Times New Roman"/>
              </a:rPr>
              <a:t>s</a:t>
            </a:r>
            <a:r>
              <a:rPr sz="2300" spc="-140" dirty="0">
                <a:latin typeface="Times New Roman"/>
                <a:cs typeface="Times New Roman"/>
              </a:rPr>
              <a:t> </a:t>
            </a:r>
            <a:r>
              <a:rPr sz="2300" spc="150" dirty="0">
                <a:latin typeface="Times New Roman"/>
                <a:cs typeface="Times New Roman"/>
              </a:rPr>
              <a:t>-</a:t>
            </a:r>
            <a:r>
              <a:rPr sz="2300" spc="-204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498" y="3639825"/>
            <a:ext cx="172466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04520" algn="l"/>
              </a:tabLst>
            </a:pPr>
            <a:r>
              <a:rPr sz="2300" spc="225" dirty="0">
                <a:latin typeface="Times New Roman"/>
                <a:cs typeface="Times New Roman"/>
              </a:rPr>
              <a:t>(2)	</a:t>
            </a:r>
            <a:r>
              <a:rPr sz="2300" spc="195" dirty="0">
                <a:latin typeface="Times New Roman"/>
                <a:cs typeface="Times New Roman"/>
              </a:rPr>
              <a:t>L(e</a:t>
            </a:r>
            <a:r>
              <a:rPr sz="2025" spc="292" baseline="43209" dirty="0">
                <a:latin typeface="Times New Roman"/>
                <a:cs typeface="Times New Roman"/>
              </a:rPr>
              <a:t>at </a:t>
            </a:r>
            <a:r>
              <a:rPr sz="2300" spc="150" dirty="0">
                <a:latin typeface="Times New Roman"/>
                <a:cs typeface="Times New Roman"/>
              </a:rPr>
              <a:t>)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25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1875" y="2818538"/>
            <a:ext cx="16002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175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198" y="1379934"/>
            <a:ext cx="3628390" cy="9880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ts val="2290"/>
              </a:lnSpc>
              <a:spcBef>
                <a:spcPts val="120"/>
              </a:spcBef>
              <a:tabLst>
                <a:tab pos="591820" algn="l"/>
              </a:tabLst>
            </a:pPr>
            <a:r>
              <a:rPr sz="2300" spc="225" dirty="0">
                <a:latin typeface="Times New Roman"/>
                <a:cs typeface="Times New Roman"/>
              </a:rPr>
              <a:t>(1)	L(1) </a:t>
            </a:r>
            <a:r>
              <a:rPr sz="2300" spc="250" dirty="0">
                <a:latin typeface="Symbol"/>
                <a:cs typeface="Symbol"/>
              </a:rPr>
              <a:t>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3450" spc="337" baseline="35024" dirty="0">
                <a:latin typeface="Times New Roman"/>
                <a:cs typeface="Times New Roman"/>
              </a:rPr>
              <a:t>1</a:t>
            </a:r>
            <a:endParaRPr sz="3450" baseline="35024">
              <a:latin typeface="Times New Roman"/>
              <a:cs typeface="Times New Roman"/>
            </a:endParaRPr>
          </a:p>
          <a:p>
            <a:pPr marR="315595" algn="ctr">
              <a:lnSpc>
                <a:spcPts val="2290"/>
              </a:lnSpc>
            </a:pPr>
            <a:r>
              <a:rPr sz="2300" spc="175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533400" algn="ctr">
              <a:lnSpc>
                <a:spcPct val="100000"/>
              </a:lnSpc>
              <a:spcBef>
                <a:spcPts val="219"/>
              </a:spcBef>
            </a:pPr>
            <a:r>
              <a:rPr sz="2300" spc="260" dirty="0">
                <a:latin typeface="Times New Roman"/>
                <a:cs typeface="Times New Roman"/>
              </a:rPr>
              <a:t>Proof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125" dirty="0">
                <a:latin typeface="Times New Roman"/>
                <a:cs typeface="Times New Roman"/>
              </a:rPr>
              <a:t>: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spc="190" dirty="0">
                <a:latin typeface="Times New Roman"/>
                <a:cs typeface="Times New Roman"/>
              </a:rPr>
              <a:t>-By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170" dirty="0">
                <a:latin typeface="Times New Roman"/>
                <a:cs typeface="Times New Roman"/>
              </a:rPr>
              <a:t>Definition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1041" y="5534240"/>
            <a:ext cx="38100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450" spc="412" baseline="-38647" dirty="0">
                <a:latin typeface="Symbol"/>
                <a:cs typeface="Symbol"/>
              </a:rPr>
              <a:t></a:t>
            </a:r>
            <a:r>
              <a:rPr sz="1350" spc="275" dirty="0">
                <a:latin typeface="Symbol"/>
                <a:cs typeface="Symbol"/>
              </a:rPr>
              <a:t>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1216" y="2522786"/>
            <a:ext cx="1714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185" dirty="0">
                <a:latin typeface="Symbol"/>
                <a:cs typeface="Symbol"/>
              </a:rPr>
              <a:t>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26531" y="6166761"/>
            <a:ext cx="2007235" cy="452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1670"/>
              </a:lnSpc>
              <a:spcBef>
                <a:spcPts val="120"/>
              </a:spcBef>
            </a:pPr>
            <a:r>
              <a:rPr sz="3450" spc="375" baseline="43478" dirty="0">
                <a:latin typeface="Symbol"/>
                <a:cs typeface="Symbol"/>
              </a:rPr>
              <a:t></a:t>
            </a:r>
            <a:r>
              <a:rPr sz="3450" spc="157" baseline="43478" dirty="0">
                <a:latin typeface="Times New Roman"/>
                <a:cs typeface="Times New Roman"/>
              </a:rPr>
              <a:t> </a:t>
            </a:r>
            <a:r>
              <a:rPr sz="3450" spc="540" baseline="28985" dirty="0">
                <a:latin typeface="Symbol"/>
                <a:cs typeface="Symbol"/>
              </a:rPr>
              <a:t></a:t>
            </a:r>
            <a:r>
              <a:rPr sz="2300" spc="360" dirty="0">
                <a:latin typeface="Symbol"/>
                <a:cs typeface="Symbol"/>
              </a:rPr>
              <a:t>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2300" spc="220" dirty="0">
                <a:latin typeface="Times New Roman"/>
                <a:cs typeface="Times New Roman"/>
              </a:rPr>
              <a:t>(</a:t>
            </a:r>
            <a:r>
              <a:rPr sz="2300" i="1" spc="220" dirty="0">
                <a:latin typeface="Times New Roman"/>
                <a:cs typeface="Times New Roman"/>
              </a:rPr>
              <a:t>s</a:t>
            </a:r>
            <a:r>
              <a:rPr sz="2300" i="1" spc="-60" dirty="0">
                <a:latin typeface="Times New Roman"/>
                <a:cs typeface="Times New Roman"/>
              </a:rPr>
              <a:t> </a:t>
            </a:r>
            <a:r>
              <a:rPr sz="2300" spc="250" dirty="0">
                <a:latin typeface="Symbol"/>
                <a:cs typeface="Symbol"/>
              </a:rPr>
              <a:t>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i="1" spc="235" dirty="0">
                <a:latin typeface="Times New Roman"/>
                <a:cs typeface="Times New Roman"/>
              </a:rPr>
              <a:t>a</a:t>
            </a:r>
            <a:r>
              <a:rPr sz="2300" spc="235" dirty="0">
                <a:latin typeface="Times New Roman"/>
                <a:cs typeface="Times New Roman"/>
              </a:rPr>
              <a:t>)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3450" spc="262" baseline="28985" dirty="0">
                <a:latin typeface="Symbol"/>
                <a:cs typeface="Symbol"/>
              </a:rPr>
              <a:t></a:t>
            </a:r>
            <a:endParaRPr sz="3450" baseline="28985">
              <a:latin typeface="Symbol"/>
              <a:cs typeface="Symbol"/>
            </a:endParaRPr>
          </a:p>
          <a:p>
            <a:pPr marL="331470">
              <a:lnSpc>
                <a:spcPts val="1670"/>
              </a:lnSpc>
              <a:tabLst>
                <a:tab pos="1682114" algn="l"/>
              </a:tabLst>
            </a:pPr>
            <a:r>
              <a:rPr sz="2300" spc="175" dirty="0">
                <a:latin typeface="Symbol"/>
                <a:cs typeface="Symbol"/>
              </a:rPr>
              <a:t></a:t>
            </a:r>
            <a:r>
              <a:rPr sz="2300" spc="175" dirty="0">
                <a:latin typeface="Times New Roman"/>
                <a:cs typeface="Times New Roman"/>
              </a:rPr>
              <a:t>	</a:t>
            </a:r>
            <a:r>
              <a:rPr sz="2300" spc="245" dirty="0">
                <a:latin typeface="Symbol"/>
                <a:cs typeface="Symbol"/>
              </a:rPr>
              <a:t></a:t>
            </a:r>
            <a:r>
              <a:rPr sz="2025" spc="367" baseline="-12345" dirty="0">
                <a:latin typeface="Times New Roman"/>
                <a:cs typeface="Times New Roman"/>
              </a:rPr>
              <a:t>0</a:t>
            </a:r>
            <a:endParaRPr sz="2025" baseline="-1234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38580" y="2738178"/>
            <a:ext cx="1570355" cy="61023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05435" marR="5080" indent="-293370">
              <a:lnSpc>
                <a:spcPct val="65700"/>
              </a:lnSpc>
              <a:spcBef>
                <a:spcPts val="1070"/>
              </a:spcBef>
              <a:tabLst>
                <a:tab pos="510540" algn="l"/>
              </a:tabLst>
            </a:pPr>
            <a:r>
              <a:rPr sz="2300" spc="250" dirty="0">
                <a:latin typeface="Symbol"/>
                <a:cs typeface="Symbol"/>
              </a:rPr>
              <a:t></a:t>
            </a:r>
            <a:r>
              <a:rPr sz="2300" spc="250" dirty="0">
                <a:latin typeface="Times New Roman"/>
                <a:cs typeface="Times New Roman"/>
              </a:rPr>
              <a:t>		</a:t>
            </a:r>
            <a:r>
              <a:rPr sz="2300" spc="110" dirty="0">
                <a:latin typeface="Times New Roman"/>
                <a:cs typeface="Times New Roman"/>
              </a:rPr>
              <a:t>,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spc="225" dirty="0">
                <a:latin typeface="Times New Roman"/>
                <a:cs typeface="Times New Roman"/>
              </a:rPr>
              <a:t>(</a:t>
            </a:r>
            <a:r>
              <a:rPr sz="2300" i="1" spc="225" dirty="0">
                <a:latin typeface="Times New Roman"/>
                <a:cs typeface="Times New Roman"/>
              </a:rPr>
              <a:t>s</a:t>
            </a:r>
            <a:r>
              <a:rPr sz="2300" i="1" spc="90" dirty="0">
                <a:latin typeface="Times New Roman"/>
                <a:cs typeface="Times New Roman"/>
              </a:rPr>
              <a:t> </a:t>
            </a:r>
            <a:r>
              <a:rPr sz="2300" spc="250" dirty="0">
                <a:latin typeface="Symbol"/>
                <a:cs typeface="Symbol"/>
              </a:rPr>
              <a:t>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190" dirty="0">
                <a:latin typeface="Times New Roman"/>
                <a:cs typeface="Times New Roman"/>
              </a:rPr>
              <a:t>0)  </a:t>
            </a:r>
            <a:r>
              <a:rPr sz="2300" spc="175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95050" y="2968444"/>
            <a:ext cx="102933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450" spc="262" baseline="-13285" dirty="0">
                <a:latin typeface="Symbol"/>
                <a:cs typeface="Symbol"/>
              </a:rPr>
              <a:t></a:t>
            </a:r>
            <a:r>
              <a:rPr sz="3450" spc="262" baseline="-13285" dirty="0">
                <a:latin typeface="Times New Roman"/>
                <a:cs typeface="Times New Roman"/>
              </a:rPr>
              <a:t> </a:t>
            </a:r>
            <a:r>
              <a:rPr sz="2300" spc="250" dirty="0">
                <a:latin typeface="Symbol"/>
                <a:cs typeface="Symbol"/>
              </a:rPr>
              <a:t>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i="1" spc="175" dirty="0">
                <a:latin typeface="Times New Roman"/>
                <a:cs typeface="Times New Roman"/>
              </a:rPr>
              <a:t>s </a:t>
            </a:r>
            <a:r>
              <a:rPr sz="3450" spc="367" baseline="-13285" dirty="0">
                <a:latin typeface="Symbol"/>
                <a:cs typeface="Symbol"/>
              </a:rPr>
              <a:t></a:t>
            </a:r>
            <a:r>
              <a:rPr sz="2025" spc="367" baseline="-34979" dirty="0">
                <a:latin typeface="Times New Roman"/>
                <a:cs typeface="Times New Roman"/>
              </a:rPr>
              <a:t>0</a:t>
            </a:r>
            <a:endParaRPr sz="2025" baseline="-3497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0295" y="5618310"/>
            <a:ext cx="122110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23215" algn="l"/>
              </a:tabLst>
            </a:pPr>
            <a:r>
              <a:rPr sz="3450" spc="262" baseline="-21739" dirty="0">
                <a:latin typeface="Symbol"/>
                <a:cs typeface="Symbol"/>
              </a:rPr>
              <a:t></a:t>
            </a:r>
            <a:r>
              <a:rPr sz="3450" spc="262" baseline="-21739" dirty="0">
                <a:latin typeface="Times New Roman"/>
                <a:cs typeface="Times New Roman"/>
              </a:rPr>
              <a:t>	</a:t>
            </a:r>
            <a:r>
              <a:rPr sz="3450" i="1" spc="315" baseline="-25362" dirty="0">
                <a:latin typeface="Times New Roman"/>
                <a:cs typeface="Times New Roman"/>
              </a:rPr>
              <a:t>e</a:t>
            </a:r>
            <a:r>
              <a:rPr sz="1350" spc="210" dirty="0">
                <a:latin typeface="Symbol"/>
                <a:cs typeface="Symbol"/>
              </a:rPr>
              <a:t></a:t>
            </a:r>
            <a:r>
              <a:rPr sz="1350" spc="210" dirty="0">
                <a:latin typeface="Times New Roman"/>
                <a:cs typeface="Times New Roman"/>
              </a:rPr>
              <a:t>(</a:t>
            </a:r>
            <a:r>
              <a:rPr sz="1350" spc="-204" dirty="0">
                <a:latin typeface="Times New Roman"/>
                <a:cs typeface="Times New Roman"/>
              </a:rPr>
              <a:t> </a:t>
            </a:r>
            <a:r>
              <a:rPr sz="1350" i="1" spc="200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Symbol"/>
                <a:cs typeface="Symbol"/>
              </a:rPr>
              <a:t></a:t>
            </a:r>
            <a:r>
              <a:rPr sz="1350" i="1" spc="200" dirty="0">
                <a:latin typeface="Times New Roman"/>
                <a:cs typeface="Times New Roman"/>
              </a:rPr>
              <a:t>a</a:t>
            </a:r>
            <a:r>
              <a:rPr sz="1350" i="1" spc="-220" dirty="0">
                <a:latin typeface="Times New Roman"/>
                <a:cs typeface="Times New Roman"/>
              </a:rPr>
              <a:t> </a:t>
            </a:r>
            <a:r>
              <a:rPr sz="1350" spc="114" dirty="0">
                <a:latin typeface="Times New Roman"/>
                <a:cs typeface="Times New Roman"/>
              </a:rPr>
              <a:t>)</a:t>
            </a:r>
            <a:r>
              <a:rPr sz="1350" i="1" spc="114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2782" y="4048887"/>
            <a:ext cx="4361180" cy="1560195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689"/>
              </a:spcBef>
            </a:pPr>
            <a:r>
              <a:rPr sz="2300" spc="260" dirty="0">
                <a:latin typeface="Times New Roman"/>
                <a:cs typeface="Times New Roman"/>
              </a:rPr>
              <a:t>Proof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125" dirty="0">
                <a:latin typeface="Times New Roman"/>
                <a:cs typeface="Times New Roman"/>
              </a:rPr>
              <a:t>: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190" dirty="0">
                <a:latin typeface="Times New Roman"/>
                <a:cs typeface="Times New Roman"/>
              </a:rPr>
              <a:t>-By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70" dirty="0">
                <a:latin typeface="Times New Roman"/>
                <a:cs typeface="Times New Roman"/>
              </a:rPr>
              <a:t>Definition</a:t>
            </a:r>
            <a:endParaRPr sz="2300">
              <a:latin typeface="Times New Roman"/>
              <a:cs typeface="Times New Roman"/>
            </a:endParaRPr>
          </a:p>
          <a:p>
            <a:pPr marR="54610" algn="ctr">
              <a:lnSpc>
                <a:spcPts val="570"/>
              </a:lnSpc>
              <a:spcBef>
                <a:spcPts val="930"/>
              </a:spcBef>
              <a:tabLst>
                <a:tab pos="1666875" algn="l"/>
              </a:tabLst>
            </a:pPr>
            <a:r>
              <a:rPr sz="1350" spc="185" dirty="0">
                <a:latin typeface="Symbol"/>
                <a:cs typeface="Symbol"/>
              </a:rPr>
              <a:t></a:t>
            </a:r>
            <a:r>
              <a:rPr sz="1350" spc="185" dirty="0">
                <a:latin typeface="Times New Roman"/>
                <a:cs typeface="Times New Roman"/>
              </a:rPr>
              <a:t>	</a:t>
            </a:r>
            <a:r>
              <a:rPr sz="1350" spc="185" dirty="0">
                <a:latin typeface="Symbol"/>
                <a:cs typeface="Symbol"/>
              </a:rPr>
              <a:t></a:t>
            </a:r>
            <a:endParaRPr sz="1350">
              <a:latin typeface="Symbol"/>
              <a:cs typeface="Symbol"/>
            </a:endParaRPr>
          </a:p>
          <a:p>
            <a:pPr algn="ctr">
              <a:lnSpc>
                <a:spcPts val="3090"/>
              </a:lnSpc>
            </a:pPr>
            <a:r>
              <a:rPr sz="3450" i="1" spc="330" baseline="-25362" dirty="0">
                <a:latin typeface="Times New Roman"/>
                <a:cs typeface="Times New Roman"/>
              </a:rPr>
              <a:t>L</a:t>
            </a:r>
            <a:r>
              <a:rPr sz="3450" spc="330" baseline="-25362" dirty="0">
                <a:latin typeface="Times New Roman"/>
                <a:cs typeface="Times New Roman"/>
              </a:rPr>
              <a:t>(e</a:t>
            </a:r>
            <a:r>
              <a:rPr sz="1350" spc="220" dirty="0">
                <a:latin typeface="Times New Roman"/>
                <a:cs typeface="Times New Roman"/>
              </a:rPr>
              <a:t>at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3450" spc="225" baseline="-25362" dirty="0">
                <a:latin typeface="Times New Roman"/>
                <a:cs typeface="Times New Roman"/>
              </a:rPr>
              <a:t>)</a:t>
            </a:r>
            <a:r>
              <a:rPr sz="3450" spc="89" baseline="-25362" dirty="0">
                <a:latin typeface="Times New Roman"/>
                <a:cs typeface="Times New Roman"/>
              </a:rPr>
              <a:t> </a:t>
            </a:r>
            <a:r>
              <a:rPr sz="3450" spc="375" baseline="-25362" dirty="0">
                <a:latin typeface="Symbol"/>
                <a:cs typeface="Symbol"/>
              </a:rPr>
              <a:t></a:t>
            </a:r>
            <a:r>
              <a:rPr sz="3450" spc="172" baseline="-25362" dirty="0">
                <a:latin typeface="Times New Roman"/>
                <a:cs typeface="Times New Roman"/>
              </a:rPr>
              <a:t> </a:t>
            </a:r>
            <a:r>
              <a:rPr sz="5175" spc="277" baseline="-29790" dirty="0">
                <a:latin typeface="Symbol"/>
                <a:cs typeface="Symbol"/>
              </a:rPr>
              <a:t></a:t>
            </a:r>
            <a:r>
              <a:rPr sz="5175" spc="-690" baseline="-29790" dirty="0">
                <a:latin typeface="Times New Roman"/>
                <a:cs typeface="Times New Roman"/>
              </a:rPr>
              <a:t> </a:t>
            </a:r>
            <a:r>
              <a:rPr sz="3450" i="1" spc="277" baseline="-25362" dirty="0">
                <a:latin typeface="Times New Roman"/>
                <a:cs typeface="Times New Roman"/>
              </a:rPr>
              <a:t>e</a:t>
            </a:r>
            <a:r>
              <a:rPr sz="1350" spc="185" dirty="0">
                <a:latin typeface="Symbol"/>
                <a:cs typeface="Symbol"/>
              </a:rPr>
              <a:t></a:t>
            </a:r>
            <a:r>
              <a:rPr sz="1350" i="1" spc="185" dirty="0">
                <a:latin typeface="Times New Roman"/>
                <a:cs typeface="Times New Roman"/>
              </a:rPr>
              <a:t>st</a:t>
            </a:r>
            <a:r>
              <a:rPr sz="1350" i="1" spc="-40" dirty="0">
                <a:latin typeface="Times New Roman"/>
                <a:cs typeface="Times New Roman"/>
              </a:rPr>
              <a:t> </a:t>
            </a:r>
            <a:r>
              <a:rPr sz="3450" spc="270" baseline="-25362" dirty="0">
                <a:latin typeface="Times New Roman"/>
                <a:cs typeface="Times New Roman"/>
              </a:rPr>
              <a:t>.e</a:t>
            </a:r>
            <a:r>
              <a:rPr sz="1350" spc="180" dirty="0">
                <a:latin typeface="Times New Roman"/>
                <a:cs typeface="Times New Roman"/>
              </a:rPr>
              <a:t>at</a:t>
            </a:r>
            <a:r>
              <a:rPr sz="3450" i="1" spc="270" baseline="-25362" dirty="0">
                <a:latin typeface="Times New Roman"/>
                <a:cs typeface="Times New Roman"/>
              </a:rPr>
              <a:t>dt</a:t>
            </a:r>
            <a:r>
              <a:rPr sz="3450" i="1" spc="240" baseline="-25362" dirty="0">
                <a:latin typeface="Times New Roman"/>
                <a:cs typeface="Times New Roman"/>
              </a:rPr>
              <a:t> </a:t>
            </a:r>
            <a:r>
              <a:rPr sz="3450" spc="427" baseline="-25362" dirty="0">
                <a:latin typeface="Symbol"/>
                <a:cs typeface="Symbol"/>
              </a:rPr>
              <a:t></a:t>
            </a:r>
            <a:r>
              <a:rPr sz="5175" spc="427" baseline="-29790" dirty="0">
                <a:latin typeface="Symbol"/>
                <a:cs typeface="Symbol"/>
              </a:rPr>
              <a:t></a:t>
            </a:r>
            <a:r>
              <a:rPr sz="5175" spc="-690" baseline="-29790" dirty="0">
                <a:latin typeface="Times New Roman"/>
                <a:cs typeface="Times New Roman"/>
              </a:rPr>
              <a:t> </a:t>
            </a:r>
            <a:r>
              <a:rPr sz="3450" i="1" spc="315" baseline="-25362" dirty="0">
                <a:latin typeface="Times New Roman"/>
                <a:cs typeface="Times New Roman"/>
              </a:rPr>
              <a:t>e</a:t>
            </a:r>
            <a:r>
              <a:rPr sz="1350" spc="210" dirty="0">
                <a:latin typeface="Symbol"/>
                <a:cs typeface="Symbol"/>
              </a:rPr>
              <a:t></a:t>
            </a:r>
            <a:r>
              <a:rPr sz="1350" spc="210" dirty="0">
                <a:latin typeface="Times New Roman"/>
                <a:cs typeface="Times New Roman"/>
              </a:rPr>
              <a:t>(</a:t>
            </a:r>
            <a:r>
              <a:rPr sz="1350" spc="-185" dirty="0">
                <a:latin typeface="Times New Roman"/>
                <a:cs typeface="Times New Roman"/>
              </a:rPr>
              <a:t> </a:t>
            </a:r>
            <a:r>
              <a:rPr sz="1350" i="1" spc="200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Symbol"/>
                <a:cs typeface="Symbol"/>
              </a:rPr>
              <a:t></a:t>
            </a:r>
            <a:r>
              <a:rPr sz="1350" i="1" spc="200" dirty="0">
                <a:latin typeface="Times New Roman"/>
                <a:cs typeface="Times New Roman"/>
              </a:rPr>
              <a:t>a</a:t>
            </a:r>
            <a:r>
              <a:rPr sz="1350" i="1" spc="-204" dirty="0">
                <a:latin typeface="Times New Roman"/>
                <a:cs typeface="Times New Roman"/>
              </a:rPr>
              <a:t> </a:t>
            </a:r>
            <a:r>
              <a:rPr sz="1350" spc="114" dirty="0">
                <a:latin typeface="Times New Roman"/>
                <a:cs typeface="Times New Roman"/>
              </a:rPr>
              <a:t>)</a:t>
            </a:r>
            <a:r>
              <a:rPr sz="1350" i="1" spc="114" dirty="0">
                <a:latin typeface="Times New Roman"/>
                <a:cs typeface="Times New Roman"/>
              </a:rPr>
              <a:t>t</a:t>
            </a:r>
            <a:r>
              <a:rPr sz="1350" i="1" spc="-95" dirty="0">
                <a:latin typeface="Times New Roman"/>
                <a:cs typeface="Times New Roman"/>
              </a:rPr>
              <a:t> </a:t>
            </a:r>
            <a:r>
              <a:rPr sz="3450" i="1" spc="337" baseline="-25362" dirty="0">
                <a:latin typeface="Times New Roman"/>
                <a:cs typeface="Times New Roman"/>
              </a:rPr>
              <a:t>dt</a:t>
            </a:r>
            <a:endParaRPr sz="3450" baseline="-25362">
              <a:latin typeface="Times New Roman"/>
              <a:cs typeface="Times New Roman"/>
            </a:endParaRPr>
          </a:p>
          <a:p>
            <a:pPr marR="50800" algn="ctr">
              <a:lnSpc>
                <a:spcPct val="100000"/>
              </a:lnSpc>
              <a:spcBef>
                <a:spcPts val="1515"/>
              </a:spcBef>
              <a:tabLst>
                <a:tab pos="1666875" algn="l"/>
              </a:tabLst>
            </a:pPr>
            <a:r>
              <a:rPr sz="1350" spc="130" dirty="0">
                <a:latin typeface="Times New Roman"/>
                <a:cs typeface="Times New Roman"/>
              </a:rPr>
              <a:t>0	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95050" y="2420182"/>
            <a:ext cx="107251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450" spc="262" baseline="-21739" dirty="0">
                <a:latin typeface="Symbol"/>
                <a:cs typeface="Symbol"/>
              </a:rPr>
              <a:t></a:t>
            </a:r>
            <a:r>
              <a:rPr sz="3450" spc="-345" baseline="-21739" dirty="0">
                <a:latin typeface="Times New Roman"/>
                <a:cs typeface="Times New Roman"/>
              </a:rPr>
              <a:t> </a:t>
            </a:r>
            <a:r>
              <a:rPr sz="3450" i="1" spc="284" baseline="-25362" dirty="0">
                <a:latin typeface="Times New Roman"/>
                <a:cs typeface="Times New Roman"/>
              </a:rPr>
              <a:t>e</a:t>
            </a:r>
            <a:r>
              <a:rPr sz="1350" spc="190" dirty="0">
                <a:latin typeface="Symbol"/>
                <a:cs typeface="Symbol"/>
              </a:rPr>
              <a:t></a:t>
            </a:r>
            <a:r>
              <a:rPr sz="1350" i="1" spc="190" dirty="0">
                <a:latin typeface="Times New Roman"/>
                <a:cs typeface="Times New Roman"/>
              </a:rPr>
              <a:t>st </a:t>
            </a:r>
            <a:r>
              <a:rPr sz="3450" spc="412" baseline="-21739" dirty="0">
                <a:latin typeface="Symbol"/>
                <a:cs typeface="Symbol"/>
              </a:rPr>
              <a:t></a:t>
            </a:r>
            <a:r>
              <a:rPr sz="2025" spc="412" baseline="26748" dirty="0">
                <a:latin typeface="Symbol"/>
                <a:cs typeface="Symbol"/>
              </a:rPr>
              <a:t></a:t>
            </a:r>
            <a:endParaRPr sz="2025" baseline="26748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0882" y="2590632"/>
            <a:ext cx="2694940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00" i="1" spc="105" dirty="0">
                <a:latin typeface="Times New Roman"/>
                <a:cs typeface="Times New Roman"/>
              </a:rPr>
              <a:t>L</a:t>
            </a:r>
            <a:r>
              <a:rPr sz="2300" spc="105" dirty="0">
                <a:latin typeface="Times New Roman"/>
                <a:cs typeface="Times New Roman"/>
              </a:rPr>
              <a:t>(1)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250" dirty="0">
                <a:latin typeface="Symbol"/>
                <a:cs typeface="Symbol"/>
              </a:rPr>
              <a:t></a:t>
            </a:r>
            <a:r>
              <a:rPr sz="2300" spc="100" dirty="0">
                <a:latin typeface="Times New Roman"/>
                <a:cs typeface="Times New Roman"/>
              </a:rPr>
              <a:t> </a:t>
            </a:r>
            <a:r>
              <a:rPr sz="5175" spc="277" baseline="-13687" dirty="0">
                <a:latin typeface="Symbol"/>
                <a:cs typeface="Symbol"/>
              </a:rPr>
              <a:t></a:t>
            </a:r>
            <a:r>
              <a:rPr sz="5175" spc="-705" baseline="-13687" dirty="0">
                <a:latin typeface="Times New Roman"/>
                <a:cs typeface="Times New Roman"/>
              </a:rPr>
              <a:t> </a:t>
            </a:r>
            <a:r>
              <a:rPr sz="2300" i="1" spc="190" dirty="0">
                <a:latin typeface="Times New Roman"/>
                <a:cs typeface="Times New Roman"/>
              </a:rPr>
              <a:t>e</a:t>
            </a:r>
            <a:r>
              <a:rPr sz="2025" spc="284" baseline="43209" dirty="0">
                <a:latin typeface="Symbol"/>
                <a:cs typeface="Symbol"/>
              </a:rPr>
              <a:t></a:t>
            </a:r>
            <a:r>
              <a:rPr sz="2025" i="1" spc="284" baseline="43209" dirty="0">
                <a:latin typeface="Times New Roman"/>
                <a:cs typeface="Times New Roman"/>
              </a:rPr>
              <a:t>st</a:t>
            </a:r>
            <a:r>
              <a:rPr sz="2025" i="1" spc="-67" baseline="43209" dirty="0">
                <a:latin typeface="Times New Roman"/>
                <a:cs typeface="Times New Roman"/>
              </a:rPr>
              <a:t> </a:t>
            </a:r>
            <a:r>
              <a:rPr sz="2300" spc="145" dirty="0">
                <a:latin typeface="Times New Roman"/>
                <a:cs typeface="Times New Roman"/>
              </a:rPr>
              <a:t>.1</a:t>
            </a:r>
            <a:r>
              <a:rPr sz="2300" i="1" spc="145" dirty="0">
                <a:latin typeface="Times New Roman"/>
                <a:cs typeface="Times New Roman"/>
              </a:rPr>
              <a:t>dt</a:t>
            </a:r>
            <a:r>
              <a:rPr sz="2300" i="1" spc="150" dirty="0">
                <a:latin typeface="Times New Roman"/>
                <a:cs typeface="Times New Roman"/>
              </a:rPr>
              <a:t> </a:t>
            </a:r>
            <a:r>
              <a:rPr sz="2300" spc="250" dirty="0">
                <a:latin typeface="Symbol"/>
                <a:cs typeface="Symbol"/>
              </a:rPr>
              <a:t></a:t>
            </a:r>
            <a:r>
              <a:rPr sz="2300" spc="105" dirty="0">
                <a:latin typeface="Times New Roman"/>
                <a:cs typeface="Times New Roman"/>
              </a:rPr>
              <a:t> </a:t>
            </a:r>
            <a:r>
              <a:rPr sz="3450" spc="262" baseline="-15700" dirty="0">
                <a:latin typeface="Symbol"/>
                <a:cs typeface="Symbol"/>
              </a:rPr>
              <a:t></a:t>
            </a:r>
            <a:endParaRPr sz="3450" baseline="-157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8606" y="700847"/>
            <a:ext cx="574040" cy="0"/>
          </a:xfrm>
          <a:custGeom>
            <a:avLst/>
            <a:gdLst/>
            <a:ahLst/>
            <a:cxnLst/>
            <a:rect l="l" t="t" r="r" b="b"/>
            <a:pathLst>
              <a:path w="574039">
                <a:moveTo>
                  <a:pt x="0" y="0"/>
                </a:moveTo>
                <a:lnTo>
                  <a:pt x="573504" y="0"/>
                </a:lnTo>
              </a:path>
            </a:pathLst>
          </a:custGeom>
          <a:ln w="11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85843" y="1487129"/>
            <a:ext cx="721995" cy="0"/>
          </a:xfrm>
          <a:custGeom>
            <a:avLst/>
            <a:gdLst/>
            <a:ahLst/>
            <a:cxnLst/>
            <a:rect l="l" t="t" r="r" b="b"/>
            <a:pathLst>
              <a:path w="721994">
                <a:moveTo>
                  <a:pt x="0" y="0"/>
                </a:moveTo>
                <a:lnTo>
                  <a:pt x="721672" y="0"/>
                </a:lnTo>
              </a:path>
            </a:pathLst>
          </a:custGeom>
          <a:ln w="11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8258" y="2309944"/>
            <a:ext cx="1003935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922" y="0"/>
                </a:lnTo>
              </a:path>
            </a:pathLst>
          </a:custGeom>
          <a:ln w="11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5328" y="2309944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5">
                <a:moveTo>
                  <a:pt x="0" y="0"/>
                </a:moveTo>
                <a:lnTo>
                  <a:pt x="1008763" y="0"/>
                </a:lnTo>
              </a:path>
            </a:pathLst>
          </a:custGeom>
          <a:ln w="11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086" y="3590980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70">
                <a:moveTo>
                  <a:pt x="0" y="0"/>
                </a:moveTo>
                <a:lnTo>
                  <a:pt x="1004164" y="0"/>
                </a:lnTo>
              </a:path>
            </a:pathLst>
          </a:custGeom>
          <a:ln w="11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95515" y="3590980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194" y="0"/>
                </a:lnTo>
              </a:path>
            </a:pathLst>
          </a:custGeom>
          <a:ln w="11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7539" y="449164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194" y="0"/>
                </a:lnTo>
              </a:path>
            </a:pathLst>
          </a:custGeom>
          <a:ln w="11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1381" y="4491648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>
                <a:moveTo>
                  <a:pt x="0" y="0"/>
                </a:moveTo>
                <a:lnTo>
                  <a:pt x="568760" y="0"/>
                </a:lnTo>
              </a:path>
            </a:pathLst>
          </a:custGeom>
          <a:ln w="11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388" y="4491648"/>
            <a:ext cx="574040" cy="0"/>
          </a:xfrm>
          <a:custGeom>
            <a:avLst/>
            <a:gdLst/>
            <a:ahLst/>
            <a:cxnLst/>
            <a:rect l="l" t="t" r="r" b="b"/>
            <a:pathLst>
              <a:path w="574040">
                <a:moveTo>
                  <a:pt x="0" y="0"/>
                </a:moveTo>
                <a:lnTo>
                  <a:pt x="573601" y="0"/>
                </a:lnTo>
              </a:path>
            </a:pathLst>
          </a:custGeom>
          <a:ln w="11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7539" y="5330430"/>
            <a:ext cx="721995" cy="0"/>
          </a:xfrm>
          <a:custGeom>
            <a:avLst/>
            <a:gdLst/>
            <a:ahLst/>
            <a:cxnLst/>
            <a:rect l="l" t="t" r="r" b="b"/>
            <a:pathLst>
              <a:path w="721995">
                <a:moveTo>
                  <a:pt x="0" y="0"/>
                </a:moveTo>
                <a:lnTo>
                  <a:pt x="721720" y="0"/>
                </a:lnTo>
              </a:path>
            </a:pathLst>
          </a:custGeom>
          <a:ln w="11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6880" y="6116833"/>
            <a:ext cx="721995" cy="0"/>
          </a:xfrm>
          <a:custGeom>
            <a:avLst/>
            <a:gdLst/>
            <a:ahLst/>
            <a:cxnLst/>
            <a:rect l="l" t="t" r="r" b="b"/>
            <a:pathLst>
              <a:path w="721995">
                <a:moveTo>
                  <a:pt x="0" y="0"/>
                </a:moveTo>
                <a:lnTo>
                  <a:pt x="721720" y="0"/>
                </a:lnTo>
              </a:path>
            </a:pathLst>
          </a:custGeom>
          <a:ln w="11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55986" y="5701122"/>
            <a:ext cx="13906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94786" y="4915299"/>
            <a:ext cx="15494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7820" y="3175292"/>
            <a:ext cx="17145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5096" y="3587062"/>
            <a:ext cx="17145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8032" y="2306752"/>
            <a:ext cx="17145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9026" y="2306752"/>
            <a:ext cx="17145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9711" y="285643"/>
            <a:ext cx="17145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9429" y="6113071"/>
            <a:ext cx="7448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00" spc="55" dirty="0">
                <a:latin typeface="Times New Roman"/>
                <a:cs typeface="Times New Roman"/>
              </a:rPr>
              <a:t>s</a:t>
            </a:r>
            <a:r>
              <a:rPr sz="2025" spc="82" baseline="43209" dirty="0">
                <a:latin typeface="Times New Roman"/>
                <a:cs typeface="Times New Roman"/>
              </a:rPr>
              <a:t>2 </a:t>
            </a:r>
            <a:r>
              <a:rPr sz="2300" spc="-5" dirty="0">
                <a:latin typeface="Times New Roman"/>
                <a:cs typeface="Times New Roman"/>
              </a:rPr>
              <a:t>- a</a:t>
            </a:r>
            <a:r>
              <a:rPr sz="2300" spc="-500" dirty="0">
                <a:latin typeface="Times New Roman"/>
                <a:cs typeface="Times New Roman"/>
              </a:rPr>
              <a:t> </a:t>
            </a:r>
            <a:r>
              <a:rPr sz="2025" spc="-7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9604" y="5327262"/>
            <a:ext cx="7448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00" spc="60" dirty="0">
                <a:latin typeface="Times New Roman"/>
                <a:cs typeface="Times New Roman"/>
              </a:rPr>
              <a:t>s</a:t>
            </a:r>
            <a:r>
              <a:rPr sz="2025" spc="89" baseline="43209" dirty="0">
                <a:latin typeface="Times New Roman"/>
                <a:cs typeface="Times New Roman"/>
              </a:rPr>
              <a:t>2 </a:t>
            </a:r>
            <a:r>
              <a:rPr sz="2300" spc="-5" dirty="0">
                <a:latin typeface="Times New Roman"/>
                <a:cs typeface="Times New Roman"/>
              </a:rPr>
              <a:t>- a</a:t>
            </a:r>
            <a:r>
              <a:rPr sz="2300" spc="-515" dirty="0">
                <a:latin typeface="Times New Roman"/>
                <a:cs typeface="Times New Roman"/>
              </a:rPr>
              <a:t> </a:t>
            </a:r>
            <a:r>
              <a:rPr sz="2025" spc="-7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7859" y="1483453"/>
            <a:ext cx="7448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00" spc="60" dirty="0">
                <a:latin typeface="Times New Roman"/>
                <a:cs typeface="Times New Roman"/>
              </a:rPr>
              <a:t>s</a:t>
            </a:r>
            <a:r>
              <a:rPr sz="2025" spc="89" baseline="43209" dirty="0">
                <a:latin typeface="Times New Roman"/>
                <a:cs typeface="Times New Roman"/>
              </a:rPr>
              <a:t>2 </a:t>
            </a:r>
            <a:r>
              <a:rPr sz="2300" spc="-5" dirty="0">
                <a:latin typeface="Times New Roman"/>
                <a:cs typeface="Times New Roman"/>
              </a:rPr>
              <a:t>- a</a:t>
            </a:r>
            <a:r>
              <a:rPr sz="2300" spc="-515" dirty="0">
                <a:latin typeface="Times New Roman"/>
                <a:cs typeface="Times New Roman"/>
              </a:rPr>
              <a:t> </a:t>
            </a:r>
            <a:r>
              <a:rPr sz="2025" spc="-7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35439" y="5885063"/>
            <a:ext cx="81851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Times New Roman"/>
                <a:cs typeface="Times New Roman"/>
              </a:rPr>
              <a:t>,</a:t>
            </a:r>
            <a:r>
              <a:rPr sz="2300" spc="-37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Symbol"/>
                <a:cs typeface="Symbol"/>
              </a:rPr>
              <a:t></a:t>
            </a:r>
            <a:r>
              <a:rPr sz="2300" spc="-45" dirty="0">
                <a:latin typeface="Times New Roman"/>
                <a:cs typeface="Times New Roman"/>
              </a:rPr>
              <a:t>|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|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112" y="5885063"/>
            <a:ext cx="294513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20" dirty="0">
                <a:latin typeface="Times New Roman"/>
                <a:cs typeface="Times New Roman"/>
              </a:rPr>
              <a:t>(5)Similarly, </a:t>
            </a:r>
            <a:r>
              <a:rPr sz="2300" spc="50" dirty="0">
                <a:latin typeface="Times New Roman"/>
                <a:cs typeface="Times New Roman"/>
              </a:rPr>
              <a:t>L[coshat]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86098" y="5099265"/>
            <a:ext cx="81788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Times New Roman"/>
                <a:cs typeface="Times New Roman"/>
              </a:rPr>
              <a:t>,</a:t>
            </a:r>
            <a:r>
              <a:rPr sz="2300" spc="-37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Symbol"/>
                <a:cs typeface="Symbol"/>
              </a:rPr>
              <a:t></a:t>
            </a:r>
            <a:r>
              <a:rPr sz="2300" spc="-45" dirty="0">
                <a:latin typeface="Times New Roman"/>
                <a:cs typeface="Times New Roman"/>
              </a:rPr>
              <a:t>|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|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72010" y="5099265"/>
            <a:ext cx="1860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91957" y="4097347"/>
            <a:ext cx="1377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Symbol"/>
                <a:cs typeface="Symbol"/>
              </a:rPr>
              <a:t>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86980" y="4259877"/>
            <a:ext cx="1860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Symbol"/>
                <a:cs typeface="Symbol"/>
              </a:rPr>
              <a:t>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21210" y="4075936"/>
            <a:ext cx="18903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861060" algn="l"/>
                <a:tab pos="1705610" algn="l"/>
              </a:tabLst>
            </a:pPr>
            <a:r>
              <a:rPr sz="3450" spc="-7" baseline="-35024" dirty="0">
                <a:latin typeface="Symbol"/>
                <a:cs typeface="Symbol"/>
              </a:rPr>
              <a:t></a:t>
            </a:r>
            <a:r>
              <a:rPr sz="3450" spc="172" baseline="-35024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1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3450" spc="-7" baseline="-3623" dirty="0">
                <a:latin typeface="Symbol"/>
                <a:cs typeface="Symbol"/>
              </a:rPr>
              <a:t></a:t>
            </a:r>
            <a:r>
              <a:rPr sz="3450" spc="-7" baseline="-3623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Times New Roman"/>
                <a:cs typeface="Times New Roman"/>
              </a:rPr>
              <a:t>1	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0846" y="3659883"/>
            <a:ext cx="132842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3325" algn="l"/>
              </a:tabLst>
            </a:pPr>
            <a:r>
              <a:rPr sz="2300" spc="-5" dirty="0">
                <a:latin typeface="Symbol"/>
                <a:cs typeface="Symbol"/>
              </a:rPr>
              <a:t></a:t>
            </a:r>
            <a:r>
              <a:rPr sz="2300" spc="-5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46468" y="2078609"/>
            <a:ext cx="154940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5" dirty="0">
                <a:latin typeface="Times New Roman"/>
                <a:cs typeface="Times New Roman"/>
              </a:rPr>
              <a:t>and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cosh</a:t>
            </a:r>
            <a:r>
              <a:rPr sz="2300" spc="-4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at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1952" y="2078609"/>
            <a:ext cx="3026410" cy="972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40" dirty="0">
                <a:latin typeface="Times New Roman"/>
                <a:cs typeface="Times New Roman"/>
              </a:rPr>
              <a:t>Proof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: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65" dirty="0">
                <a:latin typeface="Times New Roman"/>
                <a:cs typeface="Times New Roman"/>
              </a:rPr>
              <a:t>-Wehavesinh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at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  <a:p>
            <a:pPr marL="1033780">
              <a:lnSpc>
                <a:spcPct val="100000"/>
              </a:lnSpc>
              <a:spcBef>
                <a:spcPts val="1939"/>
              </a:spcBef>
            </a:pPr>
            <a:r>
              <a:rPr sz="2300" spc="-90" dirty="0">
                <a:latin typeface="Times New Roman"/>
                <a:cs typeface="Times New Roman"/>
              </a:rPr>
              <a:t>By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definition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2112" y="1255311"/>
            <a:ext cx="176403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35" dirty="0">
                <a:latin typeface="Times New Roman"/>
                <a:cs typeface="Times New Roman"/>
              </a:rPr>
              <a:t>(4)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L[sinh</a:t>
            </a:r>
            <a:r>
              <a:rPr sz="2300" spc="-19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at]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763162" y="469512"/>
            <a:ext cx="798195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95"/>
              </a:spcBef>
            </a:pPr>
            <a:r>
              <a:rPr sz="2300" spc="-5" dirty="0"/>
              <a:t>,</a:t>
            </a:r>
            <a:r>
              <a:rPr sz="2300" spc="-380" dirty="0"/>
              <a:t> </a:t>
            </a:r>
            <a:r>
              <a:rPr sz="2300" spc="-5" dirty="0"/>
              <a:t>s</a:t>
            </a:r>
            <a:r>
              <a:rPr sz="2300" spc="-65" dirty="0"/>
              <a:t> </a:t>
            </a:r>
            <a:r>
              <a:rPr sz="2300" spc="-5" dirty="0">
                <a:latin typeface="Symbol"/>
                <a:cs typeface="Symbol"/>
              </a:rPr>
              <a:t></a:t>
            </a:r>
            <a:r>
              <a:rPr sz="2300" spc="-105" dirty="0"/>
              <a:t> </a:t>
            </a:r>
            <a:r>
              <a:rPr sz="2300" spc="75" dirty="0"/>
              <a:t>-a</a:t>
            </a:r>
            <a:endParaRPr sz="23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300" spc="-5" dirty="0"/>
              <a:t>a</a:t>
            </a:r>
            <a:endParaRPr sz="2300"/>
          </a:p>
        </p:txBody>
      </p:sp>
      <p:sp>
        <p:nvSpPr>
          <p:cNvPr id="35" name="object 35"/>
          <p:cNvSpPr txBox="1"/>
          <p:nvPr/>
        </p:nvSpPr>
        <p:spPr>
          <a:xfrm>
            <a:off x="636712" y="469512"/>
            <a:ext cx="14179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00" spc="5" dirty="0">
                <a:latin typeface="Times New Roman"/>
                <a:cs typeface="Times New Roman"/>
              </a:rPr>
              <a:t>(3)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L[e</a:t>
            </a:r>
            <a:r>
              <a:rPr sz="2025" spc="30" baseline="43209" dirty="0">
                <a:latin typeface="Times New Roman"/>
                <a:cs typeface="Times New Roman"/>
              </a:rPr>
              <a:t>-at</a:t>
            </a:r>
            <a:r>
              <a:rPr sz="2025" spc="-179" baseline="43209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]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99043" y="4487876"/>
            <a:ext cx="195580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38250" algn="l"/>
              </a:tabLst>
            </a:pPr>
            <a:r>
              <a:rPr sz="2300" spc="-5" dirty="0">
                <a:latin typeface="Times New Roman"/>
                <a:cs typeface="Times New Roman"/>
              </a:rPr>
              <a:t>2 </a:t>
            </a:r>
            <a:r>
              <a:rPr sz="3450" spc="-667" baseline="20531" dirty="0">
                <a:latin typeface="Symbol"/>
                <a:cs typeface="Symbol"/>
              </a:rPr>
              <a:t></a:t>
            </a:r>
            <a:r>
              <a:rPr sz="3450" spc="-667" baseline="-7246" dirty="0">
                <a:latin typeface="Symbol"/>
                <a:cs typeface="Symbol"/>
              </a:rPr>
              <a:t></a:t>
            </a:r>
            <a:r>
              <a:rPr sz="3450" spc="-667" baseline="-7246" dirty="0">
                <a:latin typeface="Times New Roman"/>
                <a:cs typeface="Times New Roman"/>
              </a:rPr>
              <a:t>  </a:t>
            </a:r>
            <a:r>
              <a:rPr sz="2300" i="1" spc="-5" dirty="0">
                <a:latin typeface="Times New Roman"/>
                <a:cs typeface="Times New Roman"/>
              </a:rPr>
              <a:t>s</a:t>
            </a:r>
            <a:r>
              <a:rPr sz="2300" i="1" spc="-18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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a	s</a:t>
            </a:r>
            <a:r>
              <a:rPr sz="2300" i="1" spc="-1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a</a:t>
            </a:r>
            <a:r>
              <a:rPr sz="2300" i="1" spc="-300" dirty="0">
                <a:latin typeface="Times New Roman"/>
                <a:cs typeface="Times New Roman"/>
              </a:rPr>
              <a:t> </a:t>
            </a:r>
            <a:r>
              <a:rPr sz="3450" spc="-667" baseline="20531" dirty="0">
                <a:latin typeface="Symbol"/>
                <a:cs typeface="Symbol"/>
              </a:rPr>
              <a:t></a:t>
            </a:r>
            <a:r>
              <a:rPr sz="3450" spc="-667" baseline="-7246" dirty="0">
                <a:latin typeface="Symbol"/>
                <a:cs typeface="Symbol"/>
              </a:rPr>
              <a:t></a:t>
            </a:r>
            <a:endParaRPr sz="3450" baseline="-7246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41939" y="3359161"/>
            <a:ext cx="548386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842260" algn="l"/>
                <a:tab pos="4159885" algn="l"/>
                <a:tab pos="5216525" algn="l"/>
              </a:tabLst>
            </a:pPr>
            <a:r>
              <a:rPr sz="2300" spc="5" dirty="0">
                <a:latin typeface="Times New Roman"/>
                <a:cs typeface="Times New Roman"/>
              </a:rPr>
              <a:t>L(sinh at)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300" dirty="0">
                <a:latin typeface="Times New Roman"/>
                <a:cs typeface="Times New Roman"/>
              </a:rPr>
              <a:t>L</a:t>
            </a:r>
            <a:r>
              <a:rPr sz="3450" spc="-450" baseline="2415" dirty="0">
                <a:latin typeface="Symbol"/>
                <a:cs typeface="Symbol"/>
              </a:rPr>
              <a:t></a:t>
            </a:r>
            <a:r>
              <a:rPr sz="3450" spc="-450" baseline="-21739" dirty="0">
                <a:latin typeface="Symbol"/>
                <a:cs typeface="Symbol"/>
              </a:rPr>
              <a:t></a:t>
            </a:r>
            <a:r>
              <a:rPr sz="3450" spc="-450" baseline="-21739" dirty="0">
                <a:latin typeface="Times New Roman"/>
                <a:cs typeface="Times New Roman"/>
              </a:rPr>
              <a:t>	</a:t>
            </a:r>
            <a:r>
              <a:rPr sz="3450" spc="-667" baseline="2415" dirty="0">
                <a:latin typeface="Symbol"/>
                <a:cs typeface="Symbol"/>
              </a:rPr>
              <a:t></a:t>
            </a:r>
            <a:r>
              <a:rPr sz="3450" spc="-667" baseline="-21739" dirty="0">
                <a:latin typeface="Symbol"/>
                <a:cs typeface="Symbol"/>
              </a:rPr>
              <a:t></a:t>
            </a:r>
            <a:r>
              <a:rPr sz="3450" spc="-667" baseline="-21739" dirty="0">
                <a:latin typeface="Times New Roman"/>
                <a:cs typeface="Times New Roman"/>
              </a:rPr>
              <a:t>   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3450" spc="-7" baseline="-43478" dirty="0">
                <a:latin typeface="Times New Roman"/>
                <a:cs typeface="Times New Roman"/>
              </a:rPr>
              <a:t>2</a:t>
            </a:r>
            <a:r>
              <a:rPr sz="3450" spc="-412" baseline="-43478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[</a:t>
            </a:r>
            <a:r>
              <a:rPr sz="2300" i="1" spc="45" dirty="0">
                <a:latin typeface="Times New Roman"/>
                <a:cs typeface="Times New Roman"/>
              </a:rPr>
              <a:t>L</a:t>
            </a:r>
            <a:r>
              <a:rPr sz="2300" spc="45" dirty="0">
                <a:latin typeface="Times New Roman"/>
                <a:cs typeface="Times New Roman"/>
              </a:rPr>
              <a:t>(</a:t>
            </a:r>
            <a:r>
              <a:rPr sz="2300" i="1" spc="45" dirty="0">
                <a:latin typeface="Times New Roman"/>
                <a:cs typeface="Times New Roman"/>
              </a:rPr>
              <a:t>e	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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L</a:t>
            </a:r>
            <a:r>
              <a:rPr sz="2300" spc="20" dirty="0">
                <a:latin typeface="Times New Roman"/>
                <a:cs typeface="Times New Roman"/>
              </a:rPr>
              <a:t>(</a:t>
            </a:r>
            <a:r>
              <a:rPr sz="2300" i="1" spc="20" dirty="0">
                <a:latin typeface="Times New Roman"/>
                <a:cs typeface="Times New Roman"/>
              </a:rPr>
              <a:t>e	</a:t>
            </a:r>
            <a:r>
              <a:rPr sz="2300" spc="75" dirty="0">
                <a:latin typeface="Times New Roman"/>
                <a:cs typeface="Times New Roman"/>
              </a:rPr>
              <a:t>)]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00326" y="697655"/>
            <a:ext cx="5543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i="1" spc="-5" dirty="0">
                <a:latin typeface="Times New Roman"/>
                <a:cs typeface="Times New Roman"/>
              </a:rPr>
              <a:t>s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13006" y="3350200"/>
            <a:ext cx="12160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66469" algn="l"/>
              </a:tabLst>
            </a:pPr>
            <a:r>
              <a:rPr sz="1350" i="1" spc="-5" dirty="0">
                <a:latin typeface="Times New Roman"/>
                <a:cs typeface="Times New Roman"/>
              </a:rPr>
              <a:t>at	</a:t>
            </a:r>
            <a:r>
              <a:rPr sz="1350" spc="65" dirty="0">
                <a:latin typeface="Symbol"/>
                <a:cs typeface="Symbol"/>
              </a:rPr>
              <a:t></a:t>
            </a:r>
            <a:r>
              <a:rPr sz="1350" i="1" spc="-5" dirty="0">
                <a:latin typeface="Times New Roman"/>
                <a:cs typeface="Times New Roman"/>
              </a:rPr>
              <a:t>at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55446" y="3044890"/>
            <a:ext cx="137922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450" spc="-7" baseline="-21739" dirty="0">
                <a:latin typeface="Symbol"/>
                <a:cs typeface="Symbol"/>
              </a:rPr>
              <a:t></a:t>
            </a:r>
            <a:r>
              <a:rPr sz="3450" spc="-7" baseline="-21739" dirty="0">
                <a:latin typeface="Times New Roman"/>
                <a:cs typeface="Times New Roman"/>
              </a:rPr>
              <a:t> </a:t>
            </a:r>
            <a:r>
              <a:rPr sz="3450" spc="75" baseline="-25362" dirty="0">
                <a:latin typeface="Times New Roman"/>
                <a:cs typeface="Times New Roman"/>
              </a:rPr>
              <a:t>e</a:t>
            </a:r>
            <a:r>
              <a:rPr sz="1350" spc="50" dirty="0">
                <a:latin typeface="Times New Roman"/>
                <a:cs typeface="Times New Roman"/>
              </a:rPr>
              <a:t>at </a:t>
            </a:r>
            <a:r>
              <a:rPr sz="3450" spc="-7" baseline="-25362" dirty="0">
                <a:latin typeface="Symbol"/>
                <a:cs typeface="Symbol"/>
              </a:rPr>
              <a:t></a:t>
            </a:r>
            <a:r>
              <a:rPr sz="3450" spc="-7" baseline="-25362" dirty="0">
                <a:latin typeface="Times New Roman"/>
                <a:cs typeface="Times New Roman"/>
              </a:rPr>
              <a:t> </a:t>
            </a:r>
            <a:r>
              <a:rPr sz="3450" i="1" spc="60" baseline="-25362" dirty="0">
                <a:latin typeface="Times New Roman"/>
                <a:cs typeface="Times New Roman"/>
              </a:rPr>
              <a:t>e</a:t>
            </a:r>
            <a:r>
              <a:rPr sz="1350" spc="40" dirty="0">
                <a:latin typeface="Symbol"/>
                <a:cs typeface="Symbol"/>
              </a:rPr>
              <a:t></a:t>
            </a:r>
            <a:r>
              <a:rPr sz="1350" i="1" spc="40" dirty="0">
                <a:latin typeface="Times New Roman"/>
                <a:cs typeface="Times New Roman"/>
              </a:rPr>
              <a:t>at</a:t>
            </a:r>
            <a:r>
              <a:rPr sz="1350" i="1" spc="155" dirty="0">
                <a:latin typeface="Times New Roman"/>
                <a:cs typeface="Times New Roman"/>
              </a:rPr>
              <a:t> </a:t>
            </a:r>
            <a:r>
              <a:rPr sz="3450" spc="-7" baseline="-21739" dirty="0">
                <a:latin typeface="Symbol"/>
                <a:cs typeface="Symbol"/>
              </a:rPr>
              <a:t></a:t>
            </a:r>
            <a:endParaRPr sz="3450" baseline="-21739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31991" y="1763854"/>
            <a:ext cx="1017269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450" spc="75" baseline="-25362" dirty="0">
                <a:latin typeface="Times New Roman"/>
                <a:cs typeface="Times New Roman"/>
              </a:rPr>
              <a:t>e</a:t>
            </a:r>
            <a:r>
              <a:rPr sz="1350" spc="50" dirty="0">
                <a:latin typeface="Times New Roman"/>
                <a:cs typeface="Times New Roman"/>
              </a:rPr>
              <a:t>at </a:t>
            </a:r>
            <a:r>
              <a:rPr sz="3450" spc="-7" baseline="-25362" dirty="0">
                <a:latin typeface="Symbol"/>
                <a:cs typeface="Symbol"/>
              </a:rPr>
              <a:t></a:t>
            </a:r>
            <a:r>
              <a:rPr sz="3450" spc="-637" baseline="-25362" dirty="0">
                <a:latin typeface="Times New Roman"/>
                <a:cs typeface="Times New Roman"/>
              </a:rPr>
              <a:t> </a:t>
            </a:r>
            <a:r>
              <a:rPr sz="3450" i="1" spc="60" baseline="-25362" dirty="0">
                <a:latin typeface="Times New Roman"/>
                <a:cs typeface="Times New Roman"/>
              </a:rPr>
              <a:t>e</a:t>
            </a:r>
            <a:r>
              <a:rPr sz="1350" spc="40" dirty="0">
                <a:latin typeface="Symbol"/>
                <a:cs typeface="Symbol"/>
              </a:rPr>
              <a:t></a:t>
            </a:r>
            <a:r>
              <a:rPr sz="1350" i="1" spc="40" dirty="0">
                <a:latin typeface="Times New Roman"/>
                <a:cs typeface="Times New Roman"/>
              </a:rPr>
              <a:t>at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95648" y="1763854"/>
            <a:ext cx="10115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450" spc="75" baseline="-25362" dirty="0">
                <a:latin typeface="Times New Roman"/>
                <a:cs typeface="Times New Roman"/>
              </a:rPr>
              <a:t>e</a:t>
            </a:r>
            <a:r>
              <a:rPr sz="1350" spc="50" dirty="0">
                <a:latin typeface="Times New Roman"/>
                <a:cs typeface="Times New Roman"/>
              </a:rPr>
              <a:t>at </a:t>
            </a:r>
            <a:r>
              <a:rPr sz="3450" spc="-7" baseline="-25362" dirty="0">
                <a:latin typeface="Symbol"/>
                <a:cs typeface="Symbol"/>
              </a:rPr>
              <a:t></a:t>
            </a:r>
            <a:r>
              <a:rPr sz="3450" spc="-697" baseline="-25362" dirty="0">
                <a:latin typeface="Times New Roman"/>
                <a:cs typeface="Times New Roman"/>
              </a:rPr>
              <a:t> </a:t>
            </a:r>
            <a:r>
              <a:rPr sz="3450" i="1" spc="60" baseline="-25362" dirty="0">
                <a:latin typeface="Times New Roman"/>
                <a:cs typeface="Times New Roman"/>
              </a:rPr>
              <a:t>e</a:t>
            </a:r>
            <a:r>
              <a:rPr sz="1350" spc="40" dirty="0">
                <a:latin typeface="Symbol"/>
                <a:cs typeface="Symbol"/>
              </a:rPr>
              <a:t></a:t>
            </a:r>
            <a:r>
              <a:rPr sz="1350" i="1" spc="40" dirty="0">
                <a:latin typeface="Times New Roman"/>
                <a:cs typeface="Times New Roman"/>
              </a:rPr>
              <a:t>at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1601" y="913282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637" y="0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17848" y="913282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481" y="0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5470" y="3022181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448" y="0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5670" y="2802980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4">
                <a:moveTo>
                  <a:pt x="0" y="0"/>
                </a:moveTo>
                <a:lnTo>
                  <a:pt x="610192" y="0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7391" y="4142442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481" y="0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9038" y="4142442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481" y="0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8579" y="4142442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4">
                <a:moveTo>
                  <a:pt x="0" y="0"/>
                </a:moveTo>
                <a:lnTo>
                  <a:pt x="858741" y="0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90433" y="5456375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481" y="0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6525" y="5456375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481" y="0"/>
                </a:lnTo>
              </a:path>
            </a:pathLst>
          </a:custGeom>
          <a:ln w="12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30797" y="5011039"/>
            <a:ext cx="300672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71470" algn="l"/>
              </a:tabLst>
            </a:pPr>
            <a:r>
              <a:rPr sz="2450" spc="5" dirty="0">
                <a:latin typeface="Times New Roman"/>
                <a:cs typeface="Times New Roman"/>
              </a:rPr>
              <a:t>a	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5055" y="4541315"/>
            <a:ext cx="513842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dirty="0">
                <a:latin typeface="Times New Roman"/>
                <a:cs typeface="Times New Roman"/>
              </a:rPr>
              <a:t>Equating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Times New Roman"/>
                <a:cs typeface="Times New Roman"/>
              </a:rPr>
              <a:t>realand</a:t>
            </a:r>
            <a:r>
              <a:rPr sz="2450" spc="-2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imaginary</a:t>
            </a:r>
            <a:r>
              <a:rPr sz="2450" spc="-135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Times New Roman"/>
                <a:cs typeface="Times New Roman"/>
              </a:rPr>
              <a:t>parts,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Times New Roman"/>
                <a:cs typeface="Times New Roman"/>
              </a:rPr>
              <a:t>weget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59204" y="3697808"/>
            <a:ext cx="16510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2141" y="3697808"/>
            <a:ext cx="14795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latin typeface="Times New Roman"/>
                <a:cs typeface="Times New Roman"/>
              </a:rPr>
              <a:t>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49939" y="2358189"/>
            <a:ext cx="18224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8998" y="2577390"/>
            <a:ext cx="18224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0952" y="468491"/>
            <a:ext cx="14795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latin typeface="Times New Roman"/>
                <a:cs typeface="Times New Roman"/>
              </a:rPr>
              <a:t>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2043" y="468491"/>
            <a:ext cx="16510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0124" y="5313297"/>
            <a:ext cx="30734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675" spc="120" baseline="-24943" dirty="0">
                <a:latin typeface="Times New Roman"/>
                <a:cs typeface="Times New Roman"/>
              </a:rPr>
              <a:t>s</a:t>
            </a:r>
            <a:r>
              <a:rPr sz="1400" spc="8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63851" y="5313297"/>
            <a:ext cx="30734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675" spc="120" baseline="-24943" dirty="0">
                <a:latin typeface="Times New Roman"/>
                <a:cs typeface="Times New Roman"/>
              </a:rPr>
              <a:t>s</a:t>
            </a:r>
            <a:r>
              <a:rPr sz="1400" spc="8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92179" y="3999391"/>
            <a:ext cx="30734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675" spc="120" baseline="-24943" dirty="0">
                <a:latin typeface="Times New Roman"/>
                <a:cs typeface="Times New Roman"/>
              </a:rPr>
              <a:t>s</a:t>
            </a:r>
            <a:r>
              <a:rPr sz="1400" spc="8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2377" y="3999391"/>
            <a:ext cx="30734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675" spc="120" baseline="-24943" dirty="0">
                <a:latin typeface="Times New Roman"/>
                <a:cs typeface="Times New Roman"/>
              </a:rPr>
              <a:t>s</a:t>
            </a:r>
            <a:r>
              <a:rPr sz="1400" spc="8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20731" y="3999391"/>
            <a:ext cx="30734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675" spc="120" baseline="-24943" dirty="0">
                <a:latin typeface="Times New Roman"/>
                <a:cs typeface="Times New Roman"/>
              </a:rPr>
              <a:t>s</a:t>
            </a:r>
            <a:r>
              <a:rPr sz="1400" spc="8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21617" y="2545435"/>
            <a:ext cx="179705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95" dirty="0">
                <a:latin typeface="Times New Roman"/>
                <a:cs typeface="Times New Roman"/>
              </a:rPr>
              <a:t>at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1188" y="770282"/>
            <a:ext cx="30734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675" spc="120" baseline="-24943" dirty="0">
                <a:latin typeface="Times New Roman"/>
                <a:cs typeface="Times New Roman"/>
              </a:rPr>
              <a:t>s</a:t>
            </a:r>
            <a:r>
              <a:rPr sz="1400" spc="8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45018" y="770282"/>
            <a:ext cx="30734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675" spc="120" baseline="-24943" dirty="0">
                <a:latin typeface="Times New Roman"/>
                <a:cs typeface="Times New Roman"/>
              </a:rPr>
              <a:t>s</a:t>
            </a:r>
            <a:r>
              <a:rPr sz="1400" spc="8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04591" y="5208501"/>
            <a:ext cx="3567429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54325" algn="l"/>
              </a:tabLst>
            </a:pPr>
            <a:r>
              <a:rPr sz="2450" spc="15" dirty="0">
                <a:latin typeface="Times New Roman"/>
                <a:cs typeface="Times New Roman"/>
              </a:rPr>
              <a:t>and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spc="55" dirty="0">
                <a:latin typeface="Times New Roman"/>
                <a:cs typeface="Times New Roman"/>
              </a:rPr>
              <a:t>L[cosat]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10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40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s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</a:t>
            </a:r>
            <a:r>
              <a:rPr sz="2450" spc="-11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5919" y="5453258"/>
            <a:ext cx="3434079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2897505" algn="l"/>
              </a:tabLst>
            </a:pP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a</a:t>
            </a:r>
            <a:r>
              <a:rPr sz="2450" spc="-380" dirty="0">
                <a:latin typeface="Times New Roman"/>
                <a:cs typeface="Times New Roman"/>
              </a:rPr>
              <a:t> </a:t>
            </a:r>
            <a:r>
              <a:rPr sz="2100" spc="30" baseline="43650" dirty="0">
                <a:latin typeface="Times New Roman"/>
                <a:cs typeface="Times New Roman"/>
              </a:rPr>
              <a:t>2	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a</a:t>
            </a:r>
            <a:r>
              <a:rPr sz="2450" spc="-400" dirty="0">
                <a:latin typeface="Times New Roman"/>
                <a:cs typeface="Times New Roman"/>
              </a:rPr>
              <a:t> </a:t>
            </a:r>
            <a:r>
              <a:rPr sz="2100" spc="30" baseline="43650" dirty="0">
                <a:latin typeface="Times New Roman"/>
                <a:cs typeface="Times New Roman"/>
              </a:rPr>
              <a:t>2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6383" y="5208501"/>
            <a:ext cx="130937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10" dirty="0">
                <a:latin typeface="Times New Roman"/>
                <a:cs typeface="Times New Roman"/>
              </a:rPr>
              <a:t>L[sin </a:t>
            </a:r>
            <a:r>
              <a:rPr sz="2450" spc="15" dirty="0">
                <a:latin typeface="Times New Roman"/>
                <a:cs typeface="Times New Roman"/>
              </a:rPr>
              <a:t>at]</a:t>
            </a:r>
            <a:r>
              <a:rPr sz="2450" spc="-44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06765" y="4139975"/>
            <a:ext cx="56197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890" indent="-225425">
              <a:lnSpc>
                <a:spcPct val="100000"/>
              </a:lnSpc>
              <a:spcBef>
                <a:spcPts val="114"/>
              </a:spcBef>
              <a:buFont typeface="Symbol"/>
              <a:buChar char=""/>
              <a:tabLst>
                <a:tab pos="263525" algn="l"/>
              </a:tabLst>
            </a:pPr>
            <a:r>
              <a:rPr sz="2450" spc="5" dirty="0">
                <a:latin typeface="Times New Roman"/>
                <a:cs typeface="Times New Roman"/>
              </a:rPr>
              <a:t>a</a:t>
            </a:r>
            <a:r>
              <a:rPr sz="2450" spc="-425" dirty="0">
                <a:latin typeface="Times New Roman"/>
                <a:cs typeface="Times New Roman"/>
              </a:rPr>
              <a:t> </a:t>
            </a:r>
            <a:r>
              <a:rPr sz="2100" spc="30" baseline="43650" dirty="0">
                <a:latin typeface="Times New Roman"/>
                <a:cs typeface="Times New Roman"/>
              </a:rPr>
              <a:t>2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48396" y="3895218"/>
            <a:ext cx="33337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14"/>
              </a:spcBef>
              <a:buFont typeface="Symbol"/>
              <a:buChar char=""/>
              <a:tabLst>
                <a:tab pos="233679" algn="l"/>
              </a:tabLst>
            </a:pPr>
            <a:r>
              <a:rPr sz="2450" spc="5" dirty="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6749" y="3895218"/>
            <a:ext cx="19748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23396" y="4139975"/>
            <a:ext cx="176911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231900" algn="l"/>
              </a:tabLst>
            </a:pP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a</a:t>
            </a:r>
            <a:r>
              <a:rPr sz="2450" spc="-380" dirty="0">
                <a:latin typeface="Times New Roman"/>
                <a:cs typeface="Times New Roman"/>
              </a:rPr>
              <a:t> </a:t>
            </a:r>
            <a:r>
              <a:rPr sz="2100" spc="30" baseline="43650" dirty="0">
                <a:latin typeface="Times New Roman"/>
                <a:cs typeface="Times New Roman"/>
              </a:rPr>
              <a:t>2	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a</a:t>
            </a:r>
            <a:r>
              <a:rPr sz="2450" spc="-400" dirty="0">
                <a:latin typeface="Times New Roman"/>
                <a:cs typeface="Times New Roman"/>
              </a:rPr>
              <a:t> </a:t>
            </a:r>
            <a:r>
              <a:rPr sz="2100" spc="30" baseline="43650" dirty="0">
                <a:latin typeface="Times New Roman"/>
                <a:cs typeface="Times New Roman"/>
              </a:rPr>
              <a:t>2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9702" y="3697808"/>
            <a:ext cx="1026794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96240" algn="l"/>
              </a:tabLst>
            </a:pPr>
            <a:r>
              <a:rPr sz="3675" spc="15" baseline="-35147" dirty="0">
                <a:latin typeface="Symbol"/>
                <a:cs typeface="Symbol"/>
              </a:rPr>
              <a:t></a:t>
            </a:r>
            <a:r>
              <a:rPr sz="3675" spc="15" baseline="-35147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s 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500" dirty="0">
                <a:latin typeface="Times New Roman"/>
                <a:cs typeface="Times New Roman"/>
              </a:rPr>
              <a:t> </a:t>
            </a:r>
            <a:r>
              <a:rPr sz="2450" spc="-140" dirty="0">
                <a:latin typeface="Times New Roman"/>
                <a:cs typeface="Times New Roman"/>
              </a:rPr>
              <a:t>ia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31178" y="2981250"/>
            <a:ext cx="146050" cy="696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635"/>
              </a:lnSpc>
              <a:spcBef>
                <a:spcPts val="114"/>
              </a:spcBef>
            </a:pPr>
            <a:r>
              <a:rPr sz="2450" spc="5" dirty="0">
                <a:latin typeface="Symbol"/>
                <a:cs typeface="Symbol"/>
              </a:rPr>
              <a:t></a:t>
            </a:r>
            <a:endParaRPr sz="2450">
              <a:latin typeface="Symbol"/>
              <a:cs typeface="Symbol"/>
            </a:endParaRPr>
          </a:p>
          <a:p>
            <a:pPr marL="12700">
              <a:lnSpc>
                <a:spcPts val="2635"/>
              </a:lnSpc>
            </a:pPr>
            <a:r>
              <a:rPr sz="2450" spc="5" dirty="0">
                <a:latin typeface="Symbol"/>
                <a:cs typeface="Symbol"/>
              </a:rPr>
              <a:t>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31178" y="2380525"/>
            <a:ext cx="14605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latin typeface="Symbol"/>
                <a:cs typeface="Symbol"/>
              </a:rPr>
              <a:t>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00054" y="2981250"/>
            <a:ext cx="146050" cy="696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635"/>
              </a:lnSpc>
              <a:spcBef>
                <a:spcPts val="114"/>
              </a:spcBef>
            </a:pPr>
            <a:r>
              <a:rPr sz="2450" spc="5" dirty="0">
                <a:latin typeface="Symbol"/>
                <a:cs typeface="Symbol"/>
              </a:rPr>
              <a:t></a:t>
            </a:r>
            <a:endParaRPr sz="2450">
              <a:latin typeface="Symbol"/>
              <a:cs typeface="Symbol"/>
            </a:endParaRPr>
          </a:p>
          <a:p>
            <a:pPr marL="12700">
              <a:lnSpc>
                <a:spcPts val="2635"/>
              </a:lnSpc>
            </a:pPr>
            <a:r>
              <a:rPr sz="2450" spc="5" dirty="0">
                <a:latin typeface="Symbol"/>
                <a:cs typeface="Symbol"/>
              </a:rPr>
              <a:t>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00054" y="2380525"/>
            <a:ext cx="14605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latin typeface="Symbol"/>
                <a:cs typeface="Symbol"/>
              </a:rPr>
              <a:t>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27586" y="666136"/>
            <a:ext cx="72580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40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s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</a:t>
            </a:r>
            <a:r>
              <a:rPr sz="2450" spc="-11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85915" y="666136"/>
            <a:ext cx="186753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15" dirty="0">
                <a:latin typeface="Times New Roman"/>
                <a:cs typeface="Times New Roman"/>
              </a:rPr>
              <a:t>and </a:t>
            </a:r>
            <a:r>
              <a:rPr sz="2450" spc="55" dirty="0">
                <a:latin typeface="Times New Roman"/>
                <a:cs typeface="Times New Roman"/>
              </a:rPr>
              <a:t>L[cosat]</a:t>
            </a:r>
            <a:r>
              <a:rPr sz="2450" spc="-40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47060" y="910789"/>
            <a:ext cx="343344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2896870" algn="l"/>
              </a:tabLst>
            </a:pP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a</a:t>
            </a:r>
            <a:r>
              <a:rPr sz="2450" spc="-380" dirty="0">
                <a:latin typeface="Times New Roman"/>
                <a:cs typeface="Times New Roman"/>
              </a:rPr>
              <a:t> </a:t>
            </a:r>
            <a:r>
              <a:rPr sz="2100" spc="30" baseline="43650" dirty="0">
                <a:latin typeface="Times New Roman"/>
                <a:cs typeface="Times New Roman"/>
              </a:rPr>
              <a:t>2	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a</a:t>
            </a:r>
            <a:r>
              <a:rPr sz="2450" spc="-400" dirty="0">
                <a:latin typeface="Times New Roman"/>
                <a:cs typeface="Times New Roman"/>
              </a:rPr>
              <a:t> </a:t>
            </a:r>
            <a:r>
              <a:rPr sz="2100" spc="30" baseline="43650" dirty="0">
                <a:latin typeface="Times New Roman"/>
                <a:cs typeface="Times New Roman"/>
              </a:rPr>
              <a:t>2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1482" y="666136"/>
            <a:ext cx="173545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45" dirty="0">
                <a:latin typeface="Times New Roman"/>
                <a:cs typeface="Times New Roman"/>
              </a:rPr>
              <a:t>(6)</a:t>
            </a:r>
            <a:r>
              <a:rPr sz="2450" spc="-28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L[sin</a:t>
            </a:r>
            <a:r>
              <a:rPr sz="2450" spc="-17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at]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89029" y="3019687"/>
            <a:ext cx="676275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5" dirty="0">
                <a:latin typeface="Times New Roman"/>
                <a:cs typeface="Times New Roman"/>
              </a:rPr>
              <a:t>s 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-515" dirty="0">
                <a:latin typeface="Times New Roman"/>
                <a:cs typeface="Times New Roman"/>
              </a:rPr>
              <a:t> </a:t>
            </a:r>
            <a:r>
              <a:rPr sz="2450" i="1" spc="40" dirty="0">
                <a:latin typeface="Times New Roman"/>
                <a:cs typeface="Times New Roman"/>
              </a:rPr>
              <a:t>ia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85618" y="2775035"/>
            <a:ext cx="3850004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450" spc="15" dirty="0">
                <a:latin typeface="Symbol"/>
                <a:cs typeface="Symbol"/>
              </a:rPr>
              <a:t></a:t>
            </a:r>
            <a:r>
              <a:rPr sz="2450" spc="-320" dirty="0">
                <a:latin typeface="Times New Roman"/>
                <a:cs typeface="Times New Roman"/>
              </a:rPr>
              <a:t> </a:t>
            </a:r>
            <a:r>
              <a:rPr sz="2450" i="1" spc="40" dirty="0">
                <a:latin typeface="Times New Roman"/>
                <a:cs typeface="Times New Roman"/>
              </a:rPr>
              <a:t>L</a:t>
            </a:r>
            <a:r>
              <a:rPr sz="2450" spc="40" dirty="0">
                <a:latin typeface="Times New Roman"/>
                <a:cs typeface="Times New Roman"/>
              </a:rPr>
              <a:t>[cos</a:t>
            </a:r>
            <a:r>
              <a:rPr sz="2450" i="1" spc="40" dirty="0">
                <a:latin typeface="Times New Roman"/>
                <a:cs typeface="Times New Roman"/>
              </a:rPr>
              <a:t>at</a:t>
            </a:r>
            <a:r>
              <a:rPr sz="2450" i="1" spc="-11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i</a:t>
            </a:r>
            <a:r>
              <a:rPr sz="2450" i="1" spc="-30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sin</a:t>
            </a:r>
            <a:r>
              <a:rPr sz="2450" spc="-175" dirty="0">
                <a:latin typeface="Times New Roman"/>
                <a:cs typeface="Times New Roman"/>
              </a:rPr>
              <a:t> </a:t>
            </a:r>
            <a:r>
              <a:rPr sz="2450" i="1" spc="60" dirty="0">
                <a:latin typeface="Times New Roman"/>
                <a:cs typeface="Times New Roman"/>
              </a:rPr>
              <a:t>at</a:t>
            </a:r>
            <a:r>
              <a:rPr sz="2450" spc="60" dirty="0">
                <a:latin typeface="Times New Roman"/>
                <a:cs typeface="Times New Roman"/>
              </a:rPr>
              <a:t>]</a:t>
            </a:r>
            <a:r>
              <a:rPr sz="2450" spc="-1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Times New Roman"/>
                <a:cs typeface="Times New Roman"/>
              </a:rPr>
              <a:t>L</a:t>
            </a:r>
            <a:r>
              <a:rPr sz="2450" spc="15" dirty="0">
                <a:latin typeface="Times New Roman"/>
                <a:cs typeface="Times New Roman"/>
              </a:rPr>
              <a:t>[e</a:t>
            </a:r>
            <a:r>
              <a:rPr sz="2100" spc="22" baseline="43650" dirty="0">
                <a:latin typeface="Times New Roman"/>
                <a:cs typeface="Times New Roman"/>
              </a:rPr>
              <a:t>iat</a:t>
            </a:r>
            <a:r>
              <a:rPr sz="2100" spc="-82" baseline="4365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]</a:t>
            </a:r>
            <a:r>
              <a:rPr sz="2450" spc="-17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2720" y="1218771"/>
            <a:ext cx="7412990" cy="10445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450" spc="55" dirty="0">
                <a:latin typeface="Times New Roman"/>
                <a:cs typeface="Times New Roman"/>
              </a:rPr>
              <a:t>Proof</a:t>
            </a:r>
            <a:r>
              <a:rPr sz="2450" spc="-13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:</a:t>
            </a:r>
            <a:r>
              <a:rPr sz="2450" spc="-265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Times New Roman"/>
                <a:cs typeface="Times New Roman"/>
              </a:rPr>
              <a:t>-Weknow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that</a:t>
            </a:r>
            <a:r>
              <a:rPr sz="2450" spc="-26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Times New Roman"/>
                <a:cs typeface="Times New Roman"/>
              </a:rPr>
              <a:t>e</a:t>
            </a:r>
            <a:r>
              <a:rPr sz="2100" spc="30" baseline="43650" dirty="0">
                <a:latin typeface="Times New Roman"/>
                <a:cs typeface="Times New Roman"/>
              </a:rPr>
              <a:t>ix</a:t>
            </a:r>
            <a:r>
              <a:rPr sz="2100" spc="307" baseline="4365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spc="75" dirty="0">
                <a:latin typeface="Times New Roman"/>
                <a:cs typeface="Times New Roman"/>
              </a:rPr>
              <a:t>cos</a:t>
            </a:r>
            <a:r>
              <a:rPr sz="2450" spc="-38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x</a:t>
            </a:r>
            <a:r>
              <a:rPr sz="2450" i="1" spc="-17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i</a:t>
            </a:r>
            <a:r>
              <a:rPr sz="2450" i="1" spc="-30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sin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x</a:t>
            </a:r>
            <a:r>
              <a:rPr sz="2450" i="1" spc="-28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[Euler's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Formula]</a:t>
            </a:r>
            <a:endParaRPr sz="245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1070"/>
              </a:spcBef>
            </a:pPr>
            <a:r>
              <a:rPr sz="2450" spc="70" dirty="0">
                <a:latin typeface="Symbol"/>
                <a:cs typeface="Symbol"/>
              </a:rPr>
              <a:t></a:t>
            </a:r>
            <a:r>
              <a:rPr sz="2450" spc="70" dirty="0">
                <a:latin typeface="Times New Roman"/>
                <a:cs typeface="Times New Roman"/>
              </a:rPr>
              <a:t>e</a:t>
            </a:r>
            <a:r>
              <a:rPr sz="2100" spc="104" baseline="43650" dirty="0">
                <a:latin typeface="Times New Roman"/>
                <a:cs typeface="Times New Roman"/>
              </a:rPr>
              <a:t>iat</a:t>
            </a:r>
            <a:r>
              <a:rPr sz="2100" spc="719" baseline="4365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Times New Roman"/>
                <a:cs typeface="Times New Roman"/>
              </a:rPr>
              <a:t>cos</a:t>
            </a:r>
            <a:r>
              <a:rPr sz="2450" i="1" spc="80" dirty="0">
                <a:latin typeface="Times New Roman"/>
                <a:cs typeface="Times New Roman"/>
              </a:rPr>
              <a:t>at</a:t>
            </a:r>
            <a:r>
              <a:rPr sz="2450" i="1" spc="-11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i</a:t>
            </a:r>
            <a:r>
              <a:rPr sz="2450" i="1" spc="-30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sin</a:t>
            </a:r>
            <a:r>
              <a:rPr sz="2450" spc="-170" dirty="0">
                <a:latin typeface="Times New Roman"/>
                <a:cs typeface="Times New Roman"/>
              </a:rPr>
              <a:t> </a:t>
            </a:r>
            <a:r>
              <a:rPr sz="2450" i="1" spc="45" dirty="0">
                <a:latin typeface="Times New Roman"/>
                <a:cs typeface="Times New Roman"/>
              </a:rPr>
              <a:t>at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74654" y="2555834"/>
            <a:ext cx="232791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034415" algn="l"/>
              </a:tabLst>
            </a:pPr>
            <a:r>
              <a:rPr sz="3675" spc="44" baseline="-22675" dirty="0">
                <a:latin typeface="Symbol"/>
                <a:cs typeface="Symbol"/>
              </a:rPr>
              <a:t></a:t>
            </a:r>
            <a:r>
              <a:rPr sz="2450" spc="30" dirty="0">
                <a:latin typeface="Arial"/>
                <a:cs typeface="Arial"/>
              </a:rPr>
              <a:t></a:t>
            </a:r>
            <a:r>
              <a:rPr sz="2450" spc="-420" dirty="0">
                <a:latin typeface="Arial"/>
                <a:cs typeface="Arial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L(e	</a:t>
            </a:r>
            <a:r>
              <a:rPr sz="2450" spc="5" dirty="0">
                <a:latin typeface="Times New Roman"/>
                <a:cs typeface="Times New Roman"/>
              </a:rPr>
              <a:t>) </a:t>
            </a: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3675" i="1" spc="7" baseline="-44217" dirty="0">
                <a:latin typeface="Times New Roman"/>
                <a:cs typeface="Times New Roman"/>
              </a:rPr>
              <a:t>s </a:t>
            </a:r>
            <a:r>
              <a:rPr sz="3675" spc="15" baseline="-44217" dirty="0">
                <a:latin typeface="Symbol"/>
                <a:cs typeface="Symbol"/>
              </a:rPr>
              <a:t></a:t>
            </a:r>
            <a:r>
              <a:rPr sz="3675" spc="15" baseline="-44217" dirty="0">
                <a:latin typeface="Times New Roman"/>
                <a:cs typeface="Times New Roman"/>
              </a:rPr>
              <a:t> </a:t>
            </a:r>
            <a:r>
              <a:rPr sz="3675" i="1" spc="7" baseline="-44217" dirty="0">
                <a:latin typeface="Times New Roman"/>
                <a:cs typeface="Times New Roman"/>
              </a:rPr>
              <a:t>a</a:t>
            </a:r>
            <a:r>
              <a:rPr sz="3675" i="1" spc="30" baseline="-44217" dirty="0">
                <a:latin typeface="Times New Roman"/>
                <a:cs typeface="Times New Roman"/>
              </a:rPr>
              <a:t> </a:t>
            </a:r>
            <a:r>
              <a:rPr sz="3675" spc="7" baseline="-22675" dirty="0">
                <a:latin typeface="Symbol"/>
                <a:cs typeface="Symbol"/>
              </a:rPr>
              <a:t></a:t>
            </a:r>
            <a:endParaRPr sz="3675" baseline="-2267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7183" y="855299"/>
            <a:ext cx="598170" cy="0"/>
          </a:xfrm>
          <a:custGeom>
            <a:avLst/>
            <a:gdLst/>
            <a:ahLst/>
            <a:cxnLst/>
            <a:rect l="l" t="t" r="r" b="b"/>
            <a:pathLst>
              <a:path w="598169">
                <a:moveTo>
                  <a:pt x="0" y="0"/>
                </a:moveTo>
                <a:lnTo>
                  <a:pt x="597990" y="0"/>
                </a:lnTo>
              </a:path>
            </a:pathLst>
          </a:custGeom>
          <a:ln w="13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3339" y="855299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181" y="0"/>
                </a:lnTo>
              </a:path>
            </a:pathLst>
          </a:custGeom>
          <a:ln w="13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2248" y="2909699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789" y="0"/>
                </a:lnTo>
              </a:path>
            </a:pathLst>
          </a:custGeom>
          <a:ln w="13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0025" y="290969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8154" y="0"/>
                </a:lnTo>
              </a:path>
            </a:pathLst>
          </a:custGeom>
          <a:ln w="13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2779" y="3951568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>
                <a:moveTo>
                  <a:pt x="0" y="0"/>
                </a:moveTo>
                <a:lnTo>
                  <a:pt x="570391" y="0"/>
                </a:lnTo>
              </a:path>
            </a:pathLst>
          </a:custGeom>
          <a:ln w="13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3759" y="5021628"/>
            <a:ext cx="598170" cy="0"/>
          </a:xfrm>
          <a:custGeom>
            <a:avLst/>
            <a:gdLst/>
            <a:ahLst/>
            <a:cxnLst/>
            <a:rect l="l" t="t" r="r" b="b"/>
            <a:pathLst>
              <a:path w="598170">
                <a:moveTo>
                  <a:pt x="0" y="0"/>
                </a:moveTo>
                <a:lnTo>
                  <a:pt x="598017" y="0"/>
                </a:lnTo>
              </a:path>
            </a:pathLst>
          </a:custGeom>
          <a:ln w="13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7499" y="6027289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045" y="0"/>
                </a:lnTo>
              </a:path>
            </a:pathLst>
          </a:custGeom>
          <a:ln w="13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5078" y="5562403"/>
            <a:ext cx="31051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55" dirty="0">
                <a:latin typeface="Times New Roman"/>
                <a:cs typeface="Times New Roman"/>
              </a:rPr>
              <a:t>n!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3214" y="3487363"/>
            <a:ext cx="18923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3842" y="5254480"/>
            <a:ext cx="12128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1115" y="4184420"/>
            <a:ext cx="12128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8851" y="3142578"/>
            <a:ext cx="12128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9815" y="5122295"/>
            <a:ext cx="15113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0" dirty="0">
                <a:latin typeface="Symbol"/>
                <a:cs typeface="Symbol"/>
              </a:rPr>
              <a:t>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2079" y="5122295"/>
            <a:ext cx="15113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0" dirty="0">
                <a:latin typeface="Symbol"/>
                <a:cs typeface="Symbol"/>
              </a:rPr>
              <a:t>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22079" y="4517153"/>
            <a:ext cx="321881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4490" algn="l"/>
                <a:tab pos="676910" algn="l"/>
                <a:tab pos="3079750" algn="l"/>
              </a:tabLst>
            </a:pPr>
            <a:r>
              <a:rPr sz="2550" spc="10" dirty="0">
                <a:latin typeface="Symbol"/>
                <a:cs typeface="Symbol"/>
              </a:rPr>
              <a:t></a:t>
            </a:r>
            <a:r>
              <a:rPr sz="2550" spc="10" dirty="0">
                <a:latin typeface="Times New Roman"/>
                <a:cs typeface="Times New Roman"/>
              </a:rPr>
              <a:t>	</a:t>
            </a:r>
            <a:r>
              <a:rPr sz="2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50" spc="5" dirty="0">
                <a:latin typeface="Times New Roman"/>
                <a:cs typeface="Times New Roman"/>
              </a:rPr>
              <a:t>	</a:t>
            </a:r>
            <a:r>
              <a:rPr sz="2550" spc="10" dirty="0">
                <a:latin typeface="Symbol"/>
                <a:cs typeface="Symbol"/>
              </a:rPr>
              <a:t>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7959" y="3693976"/>
            <a:ext cx="205104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4204" y="2678390"/>
            <a:ext cx="15113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0" dirty="0">
                <a:latin typeface="Symbol"/>
                <a:cs typeface="Symbol"/>
              </a:rPr>
              <a:t>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31774" y="4524547"/>
            <a:ext cx="1619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8774" y="3454487"/>
            <a:ext cx="1619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6047" y="2411883"/>
            <a:ext cx="1619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7349" y="5648287"/>
            <a:ext cx="33299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220" dirty="0">
                <a:latin typeface="Symbol"/>
                <a:cs typeface="Symbol"/>
              </a:rPr>
              <a:t></a:t>
            </a:r>
            <a:r>
              <a:rPr sz="2550" spc="-220" dirty="0">
                <a:latin typeface="Times New Roman"/>
                <a:cs typeface="Times New Roman"/>
              </a:rPr>
              <a:t>n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Times New Roman"/>
                <a:cs typeface="Times New Roman"/>
              </a:rPr>
              <a:t>0,1,2..</a:t>
            </a:r>
            <a:r>
              <a:rPr sz="3500" spc="-60" dirty="0">
                <a:latin typeface="Symbol"/>
                <a:cs typeface="Symbol"/>
              </a:rPr>
              <a:t></a:t>
            </a:r>
            <a:r>
              <a:rPr sz="2550" spc="-60" dirty="0">
                <a:latin typeface="Times New Roman"/>
                <a:cs typeface="Times New Roman"/>
              </a:rPr>
              <a:t>. </a:t>
            </a:r>
            <a:r>
              <a:rPr sz="3500" spc="-220" dirty="0">
                <a:latin typeface="Symbol"/>
                <a:cs typeface="Symbol"/>
              </a:rPr>
              <a:t></a:t>
            </a:r>
            <a:r>
              <a:rPr sz="2550" spc="-220" dirty="0">
                <a:latin typeface="Arial"/>
                <a:cs typeface="Arial"/>
              </a:rPr>
              <a:t> </a:t>
            </a:r>
            <a:r>
              <a:rPr sz="2550" spc="10" dirty="0">
                <a:latin typeface="Times New Roman"/>
                <a:cs typeface="Times New Roman"/>
              </a:rPr>
              <a:t>n </a:t>
            </a:r>
            <a:r>
              <a:rPr sz="2550" spc="110" dirty="0">
                <a:latin typeface="Symbol"/>
                <a:cs typeface="Symbol"/>
              </a:rPr>
              <a:t></a:t>
            </a:r>
            <a:r>
              <a:rPr sz="2550" spc="110" dirty="0">
                <a:latin typeface="Times New Roman"/>
                <a:cs typeface="Times New Roman"/>
              </a:rPr>
              <a:t>1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229" dirty="0">
                <a:latin typeface="Times New Roman"/>
                <a:cs typeface="Times New Roman"/>
              </a:rPr>
              <a:t> </a:t>
            </a:r>
            <a:r>
              <a:rPr sz="2550" spc="-390" dirty="0">
                <a:latin typeface="Times New Roman"/>
                <a:cs typeface="Times New Roman"/>
              </a:rPr>
              <a:t>n!</a:t>
            </a:r>
            <a:r>
              <a:rPr sz="3500" spc="-390" dirty="0">
                <a:latin typeface="Symbol"/>
                <a:cs typeface="Symbol"/>
              </a:rPr>
              <a:t>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4402" y="4763381"/>
            <a:ext cx="141541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250" i="1" spc="22" baseline="-31481" dirty="0">
                <a:latin typeface="Times New Roman"/>
                <a:cs typeface="Times New Roman"/>
              </a:rPr>
              <a:t>n</a:t>
            </a:r>
            <a:r>
              <a:rPr sz="2250" spc="22" baseline="-31481" dirty="0">
                <a:latin typeface="Symbol"/>
                <a:cs typeface="Symbol"/>
              </a:rPr>
              <a:t></a:t>
            </a:r>
            <a:r>
              <a:rPr sz="2250" spc="22" baseline="-31481" dirty="0">
                <a:latin typeface="Times New Roman"/>
                <a:cs typeface="Times New Roman"/>
              </a:rPr>
              <a:t>1 </a:t>
            </a:r>
            <a:r>
              <a:rPr sz="2550" spc="5" dirty="0">
                <a:latin typeface="Times New Roman"/>
                <a:cs typeface="Times New Roman"/>
              </a:rPr>
              <a:t>, </a:t>
            </a:r>
            <a:r>
              <a:rPr sz="2550" spc="10" dirty="0">
                <a:latin typeface="Times New Roman"/>
                <a:cs typeface="Times New Roman"/>
              </a:rPr>
              <a:t>n </a:t>
            </a:r>
            <a:r>
              <a:rPr sz="2550" spc="10" dirty="0">
                <a:latin typeface="Symbol"/>
                <a:cs typeface="Symbol"/>
              </a:rPr>
              <a:t></a:t>
            </a:r>
            <a:r>
              <a:rPr sz="2550" spc="-315" dirty="0">
                <a:latin typeface="Times New Roman"/>
                <a:cs typeface="Times New Roman"/>
              </a:rPr>
              <a:t> </a:t>
            </a:r>
            <a:r>
              <a:rPr sz="2550" spc="105" dirty="0">
                <a:latin typeface="Times New Roman"/>
                <a:cs typeface="Times New Roman"/>
              </a:rPr>
              <a:t>-1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96916" y="5878391"/>
            <a:ext cx="58610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825" i="1" spc="15" baseline="-25054" dirty="0">
                <a:latin typeface="Times New Roman"/>
                <a:cs typeface="Times New Roman"/>
              </a:rPr>
              <a:t>S</a:t>
            </a:r>
            <a:r>
              <a:rPr sz="3825" i="1" spc="-517" baseline="-25054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n</a:t>
            </a:r>
            <a:r>
              <a:rPr sz="1500" spc="15" dirty="0">
                <a:latin typeface="Symbol"/>
                <a:cs typeface="Symbol"/>
              </a:rPr>
              <a:t></a:t>
            </a: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3340" y="5769042"/>
            <a:ext cx="144081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78790" algn="l"/>
              </a:tabLst>
            </a:pPr>
            <a:r>
              <a:rPr sz="2550" spc="30" dirty="0">
                <a:latin typeface="Times New Roman"/>
                <a:cs typeface="Times New Roman"/>
              </a:rPr>
              <a:t>or	</a:t>
            </a:r>
            <a:r>
              <a:rPr sz="2550" i="1" spc="85" dirty="0">
                <a:latin typeface="Times New Roman"/>
                <a:cs typeface="Times New Roman"/>
              </a:rPr>
              <a:t>L</a:t>
            </a:r>
            <a:r>
              <a:rPr sz="2550" spc="85" dirty="0">
                <a:latin typeface="Times New Roman"/>
                <a:cs typeface="Times New Roman"/>
              </a:rPr>
              <a:t>(</a:t>
            </a:r>
            <a:r>
              <a:rPr sz="2550" i="1" spc="85" dirty="0">
                <a:latin typeface="Times New Roman"/>
                <a:cs typeface="Times New Roman"/>
              </a:rPr>
              <a:t>t</a:t>
            </a:r>
            <a:r>
              <a:rPr sz="2250" i="1" spc="127" baseline="42592" dirty="0">
                <a:latin typeface="Times New Roman"/>
                <a:cs typeface="Times New Roman"/>
              </a:rPr>
              <a:t>n 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6679" y="4599684"/>
            <a:ext cx="3269615" cy="615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825" spc="60" baseline="-11982" dirty="0">
                <a:latin typeface="Symbol"/>
                <a:cs typeface="Symbol"/>
              </a:rPr>
              <a:t></a:t>
            </a:r>
            <a:r>
              <a:rPr sz="2550" spc="40" dirty="0">
                <a:latin typeface="Arial"/>
                <a:cs typeface="Arial"/>
              </a:rPr>
              <a:t></a:t>
            </a:r>
            <a:r>
              <a:rPr sz="2550" spc="-440" dirty="0">
                <a:latin typeface="Arial"/>
                <a:cs typeface="Arial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n</a:t>
            </a:r>
            <a:r>
              <a:rPr sz="2550" spc="4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5775" baseline="-12987" dirty="0">
                <a:latin typeface="Symbol"/>
                <a:cs typeface="Symbol"/>
              </a:rPr>
              <a:t></a:t>
            </a:r>
            <a:r>
              <a:rPr sz="5775" spc="-885" baseline="-12987" dirty="0">
                <a:latin typeface="Times New Roman"/>
                <a:cs typeface="Times New Roman"/>
              </a:rPr>
              <a:t> </a:t>
            </a:r>
            <a:r>
              <a:rPr sz="2550" i="1" spc="65" dirty="0">
                <a:latin typeface="Times New Roman"/>
                <a:cs typeface="Times New Roman"/>
              </a:rPr>
              <a:t>e</a:t>
            </a:r>
            <a:r>
              <a:rPr sz="2250" spc="97" baseline="42592" dirty="0">
                <a:latin typeface="Symbol"/>
                <a:cs typeface="Symbol"/>
              </a:rPr>
              <a:t></a:t>
            </a:r>
            <a:r>
              <a:rPr sz="2250" spc="-330" baseline="42592" dirty="0">
                <a:latin typeface="Times New Roman"/>
                <a:cs typeface="Times New Roman"/>
              </a:rPr>
              <a:t> </a:t>
            </a:r>
            <a:r>
              <a:rPr sz="2250" i="1" baseline="42592" dirty="0">
                <a:latin typeface="Times New Roman"/>
                <a:cs typeface="Times New Roman"/>
              </a:rPr>
              <a:t>x</a:t>
            </a:r>
            <a:r>
              <a:rPr sz="2250" i="1" spc="-142" baseline="42592" dirty="0">
                <a:latin typeface="Times New Roman"/>
                <a:cs typeface="Times New Roman"/>
              </a:rPr>
              <a:t> </a:t>
            </a:r>
            <a:r>
              <a:rPr sz="2550" i="1" spc="35" dirty="0">
                <a:latin typeface="Times New Roman"/>
                <a:cs typeface="Times New Roman"/>
              </a:rPr>
              <a:t>x</a:t>
            </a:r>
            <a:r>
              <a:rPr sz="2250" i="1" spc="52" baseline="42592" dirty="0">
                <a:latin typeface="Times New Roman"/>
                <a:cs typeface="Times New Roman"/>
              </a:rPr>
              <a:t>n</a:t>
            </a:r>
            <a:r>
              <a:rPr sz="2250" spc="52" baseline="42592" dirty="0">
                <a:latin typeface="Symbol"/>
                <a:cs typeface="Symbol"/>
              </a:rPr>
              <a:t></a:t>
            </a:r>
            <a:r>
              <a:rPr sz="2250" spc="52" baseline="42592" dirty="0">
                <a:latin typeface="Times New Roman"/>
                <a:cs typeface="Times New Roman"/>
              </a:rPr>
              <a:t>1</a:t>
            </a:r>
            <a:r>
              <a:rPr sz="2550" i="1" spc="35" dirty="0">
                <a:latin typeface="Times New Roman"/>
                <a:cs typeface="Times New Roman"/>
              </a:rPr>
              <a:t>dx</a:t>
            </a:r>
            <a:r>
              <a:rPr sz="2550" spc="35" dirty="0">
                <a:latin typeface="Times New Roman"/>
                <a:cs typeface="Times New Roman"/>
              </a:rPr>
              <a:t>,</a:t>
            </a:r>
            <a:r>
              <a:rPr sz="2550" spc="-31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n</a:t>
            </a:r>
            <a:r>
              <a:rPr sz="2550" i="1" spc="-3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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-195" dirty="0">
                <a:latin typeface="Times New Roman"/>
                <a:cs typeface="Times New Roman"/>
              </a:rPr>
              <a:t>0</a:t>
            </a:r>
            <a:r>
              <a:rPr sz="3825" spc="-292" baseline="-11982" dirty="0">
                <a:latin typeface="Symbol"/>
                <a:cs typeface="Symbol"/>
              </a:rPr>
              <a:t></a:t>
            </a:r>
            <a:endParaRPr sz="3825" baseline="-11982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2199" y="5018988"/>
            <a:ext cx="18923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i="1" spc="10" dirty="0">
                <a:latin typeface="Times New Roman"/>
                <a:cs typeface="Times New Roman"/>
              </a:rPr>
              <a:t>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53400" y="4556742"/>
            <a:ext cx="61468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i="1" spc="10" dirty="0">
                <a:latin typeface="Times New Roman"/>
                <a:cs typeface="Times New Roman"/>
              </a:rPr>
              <a:t>n</a:t>
            </a:r>
            <a:r>
              <a:rPr sz="2550" i="1" spc="-265" dirty="0">
                <a:latin typeface="Times New Roman"/>
                <a:cs typeface="Times New Roman"/>
              </a:rPr>
              <a:t> </a:t>
            </a:r>
            <a:r>
              <a:rPr sz="2550" spc="110" dirty="0">
                <a:latin typeface="Symbol"/>
                <a:cs typeface="Symbol"/>
              </a:rPr>
              <a:t></a:t>
            </a:r>
            <a:r>
              <a:rPr sz="2550" spc="11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77079" y="4763381"/>
            <a:ext cx="132270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spc="20" dirty="0">
                <a:latin typeface="Symbol"/>
                <a:cs typeface="Symbol"/>
              </a:rPr>
              <a:t>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85" dirty="0">
                <a:latin typeface="Times New Roman"/>
                <a:cs typeface="Times New Roman"/>
              </a:rPr>
              <a:t>L</a:t>
            </a:r>
            <a:r>
              <a:rPr sz="2550" spc="85" dirty="0">
                <a:latin typeface="Times New Roman"/>
                <a:cs typeface="Times New Roman"/>
              </a:rPr>
              <a:t>(</a:t>
            </a:r>
            <a:r>
              <a:rPr sz="2550" i="1" spc="85" dirty="0">
                <a:latin typeface="Times New Roman"/>
                <a:cs typeface="Times New Roman"/>
              </a:rPr>
              <a:t>t</a:t>
            </a:r>
            <a:r>
              <a:rPr sz="2250" i="1" spc="127" baseline="42592" dirty="0">
                <a:latin typeface="Times New Roman"/>
                <a:cs typeface="Times New Roman"/>
              </a:rPr>
              <a:t>n</a:t>
            </a:r>
            <a:r>
              <a:rPr sz="2250" i="1" spc="-112" baseline="42592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28042" y="3547073"/>
            <a:ext cx="149479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1500" spc="50" dirty="0">
                <a:latin typeface="Symbol"/>
                <a:cs typeface="Symbol"/>
              </a:rPr>
              <a:t></a:t>
            </a:r>
            <a:r>
              <a:rPr sz="1500" i="1" spc="50" dirty="0">
                <a:latin typeface="Times New Roman"/>
                <a:cs typeface="Times New Roman"/>
              </a:rPr>
              <a:t>u</a:t>
            </a:r>
            <a:r>
              <a:rPr sz="3825" i="1" spc="75" baseline="-25054" dirty="0">
                <a:latin typeface="Times New Roman"/>
                <a:cs typeface="Times New Roman"/>
              </a:rPr>
              <a:t>u</a:t>
            </a:r>
            <a:r>
              <a:rPr sz="1500" spc="50" dirty="0">
                <a:latin typeface="Times New Roman"/>
                <a:cs typeface="Times New Roman"/>
              </a:rPr>
              <a:t>(</a:t>
            </a:r>
            <a:r>
              <a:rPr sz="1500" i="1" spc="50" dirty="0">
                <a:latin typeface="Times New Roman"/>
                <a:cs typeface="Times New Roman"/>
              </a:rPr>
              <a:t>n</a:t>
            </a:r>
            <a:r>
              <a:rPr sz="1500" spc="50" dirty="0">
                <a:latin typeface="Symbol"/>
                <a:cs typeface="Symbol"/>
              </a:rPr>
              <a:t></a:t>
            </a:r>
            <a:r>
              <a:rPr sz="1500" spc="50" dirty="0">
                <a:latin typeface="Times New Roman"/>
                <a:cs typeface="Times New Roman"/>
              </a:rPr>
              <a:t>1)</a:t>
            </a:r>
            <a:r>
              <a:rPr sz="1500" spc="50" dirty="0">
                <a:latin typeface="Symbol"/>
                <a:cs typeface="Symbol"/>
              </a:rPr>
              <a:t></a:t>
            </a:r>
            <a:r>
              <a:rPr sz="1500" spc="50" dirty="0">
                <a:latin typeface="Times New Roman"/>
                <a:cs typeface="Times New Roman"/>
              </a:rPr>
              <a:t>1</a:t>
            </a:r>
            <a:r>
              <a:rPr sz="3825" i="1" spc="75" baseline="-25054" dirty="0">
                <a:latin typeface="Times New Roman"/>
                <a:cs typeface="Times New Roman"/>
              </a:rPr>
              <a:t>du</a:t>
            </a:r>
            <a:endParaRPr sz="3825" baseline="-2505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99309" y="3647707"/>
            <a:ext cx="801370" cy="615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250" i="1" spc="22" baseline="1851" dirty="0">
                <a:latin typeface="Times New Roman"/>
                <a:cs typeface="Times New Roman"/>
              </a:rPr>
              <a:t>n</a:t>
            </a:r>
            <a:r>
              <a:rPr sz="2250" spc="22" baseline="1851" dirty="0">
                <a:latin typeface="Symbol"/>
                <a:cs typeface="Symbol"/>
              </a:rPr>
              <a:t></a:t>
            </a:r>
            <a:r>
              <a:rPr sz="2250" spc="22" baseline="1851" dirty="0">
                <a:latin typeface="Times New Roman"/>
                <a:cs typeface="Times New Roman"/>
              </a:rPr>
              <a:t>1 </a:t>
            </a:r>
            <a:r>
              <a:rPr sz="3850" dirty="0">
                <a:latin typeface="Symbol"/>
                <a:cs typeface="Symbol"/>
              </a:rPr>
              <a:t></a:t>
            </a:r>
            <a:r>
              <a:rPr sz="3850" spc="-695" dirty="0">
                <a:latin typeface="Times New Roman"/>
                <a:cs typeface="Times New Roman"/>
              </a:rPr>
              <a:t> </a:t>
            </a:r>
            <a:r>
              <a:rPr sz="3825" i="1" spc="15" baseline="19607" dirty="0">
                <a:latin typeface="Times New Roman"/>
                <a:cs typeface="Times New Roman"/>
              </a:rPr>
              <a:t>e</a:t>
            </a:r>
            <a:endParaRPr sz="3825" baseline="1960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16888" y="3949582"/>
            <a:ext cx="18923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i="1" spc="10" dirty="0">
                <a:latin typeface="Times New Roman"/>
                <a:cs typeface="Times New Roman"/>
              </a:rPr>
              <a:t>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44829" y="2907142"/>
            <a:ext cx="1530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i="1" spc="5" dirty="0">
                <a:latin typeface="Times New Roman"/>
                <a:cs typeface="Times New Roman"/>
              </a:rPr>
              <a:t>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55232" y="2946676"/>
            <a:ext cx="61595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spc="10" dirty="0">
                <a:latin typeface="Symbol"/>
                <a:cs typeface="Symbol"/>
              </a:rPr>
              <a:t>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3825" i="1" spc="7" baseline="6535" dirty="0">
                <a:latin typeface="Times New Roman"/>
                <a:cs typeface="Times New Roman"/>
              </a:rPr>
              <a:t>s</a:t>
            </a:r>
            <a:r>
              <a:rPr sz="3825" i="1" spc="-157" baseline="653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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80632" y="2346175"/>
            <a:ext cx="1123950" cy="516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045" algn="ctr">
              <a:lnSpc>
                <a:spcPts val="1300"/>
              </a:lnSpc>
              <a:spcBef>
                <a:spcPts val="105"/>
              </a:spcBef>
            </a:pPr>
            <a:r>
              <a:rPr sz="1500" i="1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560"/>
              </a:lnSpc>
              <a:tabLst>
                <a:tab pos="771525" algn="l"/>
              </a:tabLst>
            </a:pPr>
            <a:r>
              <a:rPr sz="3825" spc="15" baseline="-4357" dirty="0">
                <a:latin typeface="Symbol"/>
                <a:cs typeface="Symbol"/>
              </a:rPr>
              <a:t></a:t>
            </a:r>
            <a:r>
              <a:rPr sz="3825" spc="-300" baseline="-4357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u</a:t>
            </a:r>
            <a:r>
              <a:rPr sz="2550" i="1" spc="-100" dirty="0">
                <a:latin typeface="Times New Roman"/>
                <a:cs typeface="Times New Roman"/>
              </a:rPr>
              <a:t> </a:t>
            </a:r>
            <a:r>
              <a:rPr sz="3825" spc="15" baseline="-4357" dirty="0">
                <a:latin typeface="Symbol"/>
                <a:cs typeface="Symbol"/>
              </a:rPr>
              <a:t></a:t>
            </a:r>
            <a:r>
              <a:rPr sz="3825" baseline="-4357" dirty="0">
                <a:latin typeface="Times New Roman"/>
                <a:cs typeface="Times New Roman"/>
              </a:rPr>
              <a:t>	</a:t>
            </a:r>
            <a:r>
              <a:rPr sz="2550" i="1" spc="55" dirty="0">
                <a:latin typeface="Times New Roman"/>
                <a:cs typeface="Times New Roman"/>
              </a:rPr>
              <a:t>du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02559" y="2340743"/>
            <a:ext cx="1054735" cy="615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825" spc="15" baseline="-25054" dirty="0">
                <a:latin typeface="Symbol"/>
                <a:cs typeface="Symbol"/>
              </a:rPr>
              <a:t></a:t>
            </a:r>
            <a:r>
              <a:rPr sz="3825" spc="15" baseline="-25054" dirty="0">
                <a:latin typeface="Times New Roman"/>
                <a:cs typeface="Times New Roman"/>
              </a:rPr>
              <a:t> </a:t>
            </a:r>
            <a:r>
              <a:rPr sz="5775" baseline="-30303" dirty="0">
                <a:latin typeface="Symbol"/>
                <a:cs typeface="Symbol"/>
              </a:rPr>
              <a:t></a:t>
            </a:r>
            <a:r>
              <a:rPr sz="5775" spc="-1170" baseline="-30303" dirty="0">
                <a:latin typeface="Times New Roman"/>
                <a:cs typeface="Times New Roman"/>
              </a:rPr>
              <a:t> </a:t>
            </a:r>
            <a:r>
              <a:rPr sz="3825" i="1" spc="89" baseline="-25054" dirty="0">
                <a:latin typeface="Times New Roman"/>
                <a:cs typeface="Times New Roman"/>
              </a:rPr>
              <a:t>e</a:t>
            </a:r>
            <a:r>
              <a:rPr sz="1500" spc="60" dirty="0">
                <a:latin typeface="Symbol"/>
                <a:cs typeface="Symbol"/>
              </a:rPr>
              <a:t></a:t>
            </a:r>
            <a:r>
              <a:rPr sz="1500" i="1" spc="60" dirty="0">
                <a:latin typeface="Times New Roman"/>
                <a:cs typeface="Times New Roman"/>
              </a:rPr>
              <a:t>u </a:t>
            </a:r>
            <a:r>
              <a:rPr sz="3825" spc="15" baseline="-29411" dirty="0">
                <a:latin typeface="Symbol"/>
                <a:cs typeface="Symbol"/>
              </a:rPr>
              <a:t></a:t>
            </a:r>
            <a:endParaRPr sz="3825" baseline="-29411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7199" y="1304388"/>
            <a:ext cx="5337175" cy="98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967740" algn="ctr">
              <a:lnSpc>
                <a:spcPts val="1200"/>
              </a:lnSpc>
              <a:spcBef>
                <a:spcPts val="105"/>
              </a:spcBef>
            </a:pPr>
            <a:r>
              <a:rPr sz="150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  <a:p>
            <a:pPr marL="38100">
              <a:lnSpc>
                <a:spcPts val="4020"/>
              </a:lnSpc>
              <a:tabLst>
                <a:tab pos="4570730" algn="l"/>
              </a:tabLst>
            </a:pPr>
            <a:r>
              <a:rPr sz="2550" spc="65" dirty="0">
                <a:latin typeface="Times New Roman"/>
                <a:cs typeface="Times New Roman"/>
              </a:rPr>
              <a:t>Proof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: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Times New Roman"/>
                <a:cs typeface="Times New Roman"/>
              </a:rPr>
              <a:t>-L(</a:t>
            </a:r>
            <a:r>
              <a:rPr sz="2550" i="1" spc="-15" dirty="0">
                <a:latin typeface="Times New Roman"/>
                <a:cs typeface="Times New Roman"/>
              </a:rPr>
              <a:t>t</a:t>
            </a:r>
            <a:r>
              <a:rPr sz="2550" i="1" spc="-370" dirty="0">
                <a:latin typeface="Times New Roman"/>
                <a:cs typeface="Times New Roman"/>
              </a:rPr>
              <a:t> </a:t>
            </a:r>
            <a:r>
              <a:rPr sz="2250" i="1" baseline="42592" dirty="0">
                <a:latin typeface="Times New Roman"/>
                <a:cs typeface="Times New Roman"/>
              </a:rPr>
              <a:t>n</a:t>
            </a:r>
            <a:r>
              <a:rPr sz="2250" i="1" spc="-82" baseline="42592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5775" baseline="-13708" dirty="0">
                <a:latin typeface="Symbol"/>
                <a:cs typeface="Symbol"/>
              </a:rPr>
              <a:t></a:t>
            </a:r>
            <a:r>
              <a:rPr sz="5775" spc="-885" baseline="-13708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e</a:t>
            </a:r>
            <a:r>
              <a:rPr sz="2250" spc="82" baseline="42592" dirty="0">
                <a:latin typeface="Symbol"/>
                <a:cs typeface="Symbol"/>
              </a:rPr>
              <a:t></a:t>
            </a:r>
            <a:r>
              <a:rPr sz="2250" i="1" spc="82" baseline="42592" dirty="0">
                <a:latin typeface="Times New Roman"/>
                <a:cs typeface="Times New Roman"/>
              </a:rPr>
              <a:t>st</a:t>
            </a:r>
            <a:r>
              <a:rPr sz="2250" i="1" spc="-135" baseline="42592" dirty="0">
                <a:latin typeface="Times New Roman"/>
                <a:cs typeface="Times New Roman"/>
              </a:rPr>
              <a:t> </a:t>
            </a:r>
            <a:r>
              <a:rPr sz="2550" spc="-75" dirty="0">
                <a:latin typeface="Times New Roman"/>
                <a:cs typeface="Times New Roman"/>
              </a:rPr>
              <a:t>.</a:t>
            </a:r>
            <a:r>
              <a:rPr sz="2550" i="1" spc="-75" dirty="0">
                <a:latin typeface="Times New Roman"/>
                <a:cs typeface="Times New Roman"/>
              </a:rPr>
              <a:t>t</a:t>
            </a:r>
            <a:r>
              <a:rPr sz="2550" i="1" spc="-365" dirty="0">
                <a:latin typeface="Times New Roman"/>
                <a:cs typeface="Times New Roman"/>
              </a:rPr>
              <a:t> </a:t>
            </a:r>
            <a:r>
              <a:rPr sz="2250" i="1" spc="112" baseline="42592" dirty="0">
                <a:latin typeface="Times New Roman"/>
                <a:cs typeface="Times New Roman"/>
              </a:rPr>
              <a:t>n</a:t>
            </a:r>
            <a:r>
              <a:rPr sz="2550" i="1" spc="75" dirty="0">
                <a:latin typeface="Times New Roman"/>
                <a:cs typeface="Times New Roman"/>
              </a:rPr>
              <a:t>dt</a:t>
            </a:r>
            <a:r>
              <a:rPr sz="2550" spc="75" dirty="0">
                <a:latin typeface="Times New Roman"/>
                <a:cs typeface="Times New Roman"/>
              </a:rPr>
              <a:t>,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i="1" spc="45" dirty="0">
                <a:latin typeface="Times New Roman"/>
                <a:cs typeface="Times New Roman"/>
              </a:rPr>
              <a:t>putting	</a:t>
            </a:r>
            <a:r>
              <a:rPr sz="2550" spc="75" dirty="0">
                <a:latin typeface="Times New Roman"/>
                <a:cs typeface="Times New Roman"/>
              </a:rPr>
              <a:t>st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u</a:t>
            </a:r>
            <a:endParaRPr sz="2550">
              <a:latin typeface="Times New Roman"/>
              <a:cs typeface="Times New Roman"/>
            </a:endParaRPr>
          </a:p>
          <a:p>
            <a:pPr marR="964565" algn="ctr">
              <a:lnSpc>
                <a:spcPct val="100000"/>
              </a:lnSpc>
              <a:spcBef>
                <a:spcPts val="525"/>
              </a:spcBef>
            </a:pP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87277" y="390603"/>
            <a:ext cx="1703705" cy="734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25095" algn="r">
              <a:lnSpc>
                <a:spcPts val="2775"/>
              </a:lnSpc>
              <a:spcBef>
                <a:spcPts val="125"/>
              </a:spcBef>
            </a:pPr>
            <a:r>
              <a:rPr sz="2550" spc="55" dirty="0">
                <a:latin typeface="Times New Roman"/>
                <a:cs typeface="Times New Roman"/>
              </a:rPr>
              <a:t>n!</a:t>
            </a:r>
            <a:endParaRPr sz="2550">
              <a:latin typeface="Times New Roman"/>
              <a:cs typeface="Times New Roman"/>
            </a:endParaRPr>
          </a:p>
          <a:p>
            <a:pPr marR="43180" algn="r">
              <a:lnSpc>
                <a:spcPts val="2775"/>
              </a:lnSpc>
              <a:tabLst>
                <a:tab pos="1092200" algn="l"/>
              </a:tabLst>
            </a:pPr>
            <a:r>
              <a:rPr sz="3825" i="1" spc="15" baseline="-25054" dirty="0">
                <a:latin typeface="Times New Roman"/>
                <a:cs typeface="Times New Roman"/>
              </a:rPr>
              <a:t>S</a:t>
            </a:r>
            <a:r>
              <a:rPr sz="3825" i="1" spc="-434" baseline="-25054" dirty="0">
                <a:latin typeface="Times New Roman"/>
                <a:cs typeface="Times New Roman"/>
              </a:rPr>
              <a:t> </a:t>
            </a:r>
            <a:r>
              <a:rPr sz="1500" i="1" spc="10" dirty="0">
                <a:latin typeface="Times New Roman"/>
                <a:cs typeface="Times New Roman"/>
              </a:rPr>
              <a:t>n</a:t>
            </a:r>
            <a:r>
              <a:rPr sz="1500" spc="10" dirty="0">
                <a:latin typeface="Symbol"/>
                <a:cs typeface="Symbol"/>
              </a:rPr>
              <a:t></a:t>
            </a:r>
            <a:r>
              <a:rPr sz="1500" spc="10" dirty="0">
                <a:latin typeface="Times New Roman"/>
                <a:cs typeface="Times New Roman"/>
              </a:rPr>
              <a:t>1	</a:t>
            </a:r>
            <a:r>
              <a:rPr sz="3825" i="1" spc="15" baseline="-25054" dirty="0">
                <a:latin typeface="Times New Roman"/>
                <a:cs typeface="Times New Roman"/>
              </a:rPr>
              <a:t>S</a:t>
            </a:r>
            <a:r>
              <a:rPr sz="3825" i="1" spc="-577" baseline="-25054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n</a:t>
            </a:r>
            <a:r>
              <a:rPr sz="1500" spc="15" dirty="0">
                <a:latin typeface="Symbol"/>
                <a:cs typeface="Symbol"/>
              </a:rPr>
              <a:t></a:t>
            </a: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3345" y="597270"/>
            <a:ext cx="25025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185670" algn="l"/>
              </a:tabLst>
            </a:pPr>
            <a:r>
              <a:rPr sz="2550" spc="60" dirty="0">
                <a:latin typeface="Times New Roman"/>
                <a:cs typeface="Times New Roman"/>
              </a:rPr>
              <a:t>(8)</a:t>
            </a:r>
            <a:r>
              <a:rPr sz="2550" i="1" spc="60" dirty="0">
                <a:latin typeface="Times New Roman"/>
                <a:cs typeface="Times New Roman"/>
              </a:rPr>
              <a:t>L</a:t>
            </a:r>
            <a:r>
              <a:rPr sz="2550" spc="60" dirty="0">
                <a:latin typeface="Times New Roman"/>
                <a:cs typeface="Times New Roman"/>
              </a:rPr>
              <a:t>(</a:t>
            </a:r>
            <a:r>
              <a:rPr sz="2550" i="1" spc="60" dirty="0">
                <a:latin typeface="Times New Roman"/>
                <a:cs typeface="Times New Roman"/>
              </a:rPr>
              <a:t>t</a:t>
            </a:r>
            <a:r>
              <a:rPr sz="2250" i="1" spc="89" baseline="42592" dirty="0">
                <a:latin typeface="Times New Roman"/>
                <a:cs typeface="Times New Roman"/>
              </a:rPr>
              <a:t>n </a:t>
            </a:r>
            <a:r>
              <a:rPr sz="2550" spc="5" dirty="0">
                <a:latin typeface="Times New Roman"/>
                <a:cs typeface="Times New Roman"/>
              </a:rPr>
              <a:t>) </a:t>
            </a:r>
            <a:r>
              <a:rPr sz="2550" spc="10" dirty="0">
                <a:latin typeface="Symbol"/>
                <a:cs typeface="Symbol"/>
              </a:rPr>
              <a:t>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3825" i="1" spc="15" baseline="35947" dirty="0">
                <a:latin typeface="Times New Roman"/>
                <a:cs typeface="Times New Roman"/>
              </a:rPr>
              <a:t>n</a:t>
            </a:r>
            <a:r>
              <a:rPr sz="3825" i="1" spc="-277" baseline="35947" dirty="0">
                <a:latin typeface="Times New Roman"/>
                <a:cs typeface="Times New Roman"/>
              </a:rPr>
              <a:t> </a:t>
            </a:r>
            <a:r>
              <a:rPr sz="3825" spc="165" baseline="35947" dirty="0">
                <a:latin typeface="Symbol"/>
                <a:cs typeface="Symbol"/>
              </a:rPr>
              <a:t></a:t>
            </a:r>
            <a:r>
              <a:rPr sz="3825" spc="165" baseline="35947" dirty="0">
                <a:latin typeface="Times New Roman"/>
                <a:cs typeface="Times New Roman"/>
              </a:rPr>
              <a:t>1	</a:t>
            </a:r>
            <a:r>
              <a:rPr sz="2550" spc="30" dirty="0">
                <a:latin typeface="Times New Roman"/>
                <a:cs typeface="Times New Roman"/>
              </a:rPr>
              <a:t>or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822704" y="452627"/>
            <a:ext cx="696595" cy="315595"/>
            <a:chOff x="1822704" y="452627"/>
            <a:chExt cx="696595" cy="315595"/>
          </a:xfrm>
        </p:grpSpPr>
        <p:sp>
          <p:nvSpPr>
            <p:cNvPr id="41" name="object 41"/>
            <p:cNvSpPr/>
            <p:nvPr/>
          </p:nvSpPr>
          <p:spPr>
            <a:xfrm>
              <a:off x="1827276" y="458723"/>
              <a:ext cx="1905" cy="304800"/>
            </a:xfrm>
            <a:custGeom>
              <a:avLst/>
              <a:gdLst/>
              <a:ahLst/>
              <a:cxnLst/>
              <a:rect l="l" t="t" r="r" b="b"/>
              <a:pathLst>
                <a:path w="1905" h="304800">
                  <a:moveTo>
                    <a:pt x="1650" y="0"/>
                  </a:moveTo>
                  <a:lnTo>
                    <a:pt x="0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28800" y="457199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6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272028" y="4642103"/>
            <a:ext cx="696595" cy="315595"/>
            <a:chOff x="3272028" y="4642103"/>
            <a:chExt cx="696595" cy="315595"/>
          </a:xfrm>
        </p:grpSpPr>
        <p:sp>
          <p:nvSpPr>
            <p:cNvPr id="44" name="object 44"/>
            <p:cNvSpPr/>
            <p:nvPr/>
          </p:nvSpPr>
          <p:spPr>
            <a:xfrm>
              <a:off x="3276600" y="4648199"/>
              <a:ext cx="1905" cy="304800"/>
            </a:xfrm>
            <a:custGeom>
              <a:avLst/>
              <a:gdLst/>
              <a:ahLst/>
              <a:cxnLst/>
              <a:rect l="l" t="t" r="r" b="b"/>
              <a:pathLst>
                <a:path w="1904" h="304800">
                  <a:moveTo>
                    <a:pt x="1650" y="0"/>
                  </a:moveTo>
                  <a:lnTo>
                    <a:pt x="0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78124" y="4646675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24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5789676" y="4878323"/>
            <a:ext cx="1905" cy="304800"/>
          </a:xfrm>
          <a:custGeom>
            <a:avLst/>
            <a:gdLst/>
            <a:ahLst/>
            <a:cxnLst/>
            <a:rect l="l" t="t" r="r" b="b"/>
            <a:pathLst>
              <a:path w="1904" h="304800">
                <a:moveTo>
                  <a:pt x="165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84149"/>
            <a:ext cx="4671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</a:rPr>
              <a:t>First </a:t>
            </a:r>
            <a:r>
              <a:rPr sz="4000" dirty="0">
                <a:solidFill>
                  <a:srgbClr val="696363"/>
                </a:solidFill>
              </a:rPr>
              <a:t>Shifting</a:t>
            </a:r>
            <a:r>
              <a:rPr sz="4000" spc="-130" dirty="0">
                <a:solidFill>
                  <a:srgbClr val="696363"/>
                </a:solidFill>
              </a:rPr>
              <a:t> </a:t>
            </a:r>
            <a:r>
              <a:rPr sz="4000" spc="-5" dirty="0">
                <a:solidFill>
                  <a:srgbClr val="696363"/>
                </a:solidFill>
              </a:rPr>
              <a:t>Theorem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005738" y="1427058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720" y="0"/>
                </a:lnTo>
              </a:path>
            </a:pathLst>
          </a:custGeom>
          <a:ln w="12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3181" y="1427058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297" y="0"/>
                </a:lnTo>
              </a:path>
            </a:pathLst>
          </a:custGeom>
          <a:ln w="12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0697" y="5252012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47" y="0"/>
                </a:lnTo>
              </a:path>
            </a:pathLst>
          </a:custGeom>
          <a:ln w="12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3497" y="5252012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796" y="0"/>
                </a:lnTo>
              </a:path>
            </a:pathLst>
          </a:custGeom>
          <a:ln w="12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1488" y="5742956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47" y="0"/>
                </a:lnTo>
              </a:path>
            </a:pathLst>
          </a:custGeom>
          <a:ln w="12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7771" y="6234527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297" y="0"/>
                </a:lnTo>
              </a:path>
            </a:pathLst>
          </a:custGeom>
          <a:ln w="12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05921" y="755225"/>
            <a:ext cx="5433695" cy="5815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8165" marR="17780" indent="-533400">
              <a:lnSpc>
                <a:spcPct val="137100"/>
              </a:lnSpc>
              <a:spcBef>
                <a:spcPts val="90"/>
              </a:spcBef>
              <a:tabLst>
                <a:tab pos="930910" algn="l"/>
              </a:tabLst>
            </a:pPr>
            <a:r>
              <a:rPr sz="2350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Theorem</a:t>
            </a:r>
            <a:r>
              <a:rPr sz="2350" spc="55" dirty="0">
                <a:latin typeface="Times New Roman"/>
                <a:cs typeface="Times New Roman"/>
              </a:rPr>
              <a:t>- </a:t>
            </a:r>
            <a:r>
              <a:rPr sz="2350" spc="35" dirty="0">
                <a:latin typeface="Times New Roman"/>
                <a:cs typeface="Times New Roman"/>
              </a:rPr>
              <a:t>First </a:t>
            </a:r>
            <a:r>
              <a:rPr sz="2350" spc="15" dirty="0">
                <a:latin typeface="Times New Roman"/>
                <a:cs typeface="Times New Roman"/>
              </a:rPr>
              <a:t>shifting </a:t>
            </a:r>
            <a:r>
              <a:rPr sz="2350" spc="30" dirty="0">
                <a:latin typeface="Times New Roman"/>
                <a:cs typeface="Times New Roman"/>
              </a:rPr>
              <a:t>theorem,s </a:t>
            </a:r>
            <a:r>
              <a:rPr sz="2350" spc="5" dirty="0">
                <a:latin typeface="Times New Roman"/>
                <a:cs typeface="Times New Roman"/>
              </a:rPr>
              <a:t>- </a:t>
            </a:r>
            <a:r>
              <a:rPr sz="2350" spc="15" dirty="0">
                <a:latin typeface="Times New Roman"/>
                <a:cs typeface="Times New Roman"/>
              </a:rPr>
              <a:t>shifting  </a:t>
            </a:r>
            <a:r>
              <a:rPr sz="2350" spc="50" dirty="0">
                <a:latin typeface="Times New Roman"/>
                <a:cs typeface="Times New Roman"/>
              </a:rPr>
              <a:t>If	L[f(t)]</a:t>
            </a:r>
            <a:r>
              <a:rPr sz="2350" spc="50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80" dirty="0">
                <a:latin typeface="Times New Roman"/>
                <a:cs typeface="Times New Roman"/>
              </a:rPr>
              <a:t>f(s),</a:t>
            </a:r>
            <a:r>
              <a:rPr sz="2350" spc="-24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Times New Roman"/>
                <a:cs typeface="Times New Roman"/>
              </a:rPr>
              <a:t>then</a:t>
            </a:r>
            <a:r>
              <a:rPr sz="2350" spc="-12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Times New Roman"/>
                <a:cs typeface="Times New Roman"/>
              </a:rPr>
              <a:t>L[e</a:t>
            </a:r>
            <a:r>
              <a:rPr sz="2025" spc="37" baseline="43209" dirty="0">
                <a:latin typeface="Times New Roman"/>
                <a:cs typeface="Times New Roman"/>
              </a:rPr>
              <a:t>at</a:t>
            </a:r>
            <a:r>
              <a:rPr sz="2350" spc="25" dirty="0">
                <a:latin typeface="Times New Roman"/>
                <a:cs typeface="Times New Roman"/>
              </a:rPr>
              <a:t>f(t)]</a:t>
            </a:r>
            <a:r>
              <a:rPr sz="2350" spc="-1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f</a:t>
            </a:r>
            <a:r>
              <a:rPr sz="2350" spc="-22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i="1" spc="55" dirty="0">
                <a:latin typeface="Times New Roman"/>
                <a:cs typeface="Times New Roman"/>
              </a:rPr>
              <a:t>s</a:t>
            </a:r>
            <a:r>
              <a:rPr sz="2350" i="1" spc="-14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i="1" spc="45" dirty="0">
                <a:latin typeface="Times New Roman"/>
                <a:cs typeface="Times New Roman"/>
              </a:rPr>
              <a:t>a</a:t>
            </a:r>
            <a:r>
              <a:rPr sz="2350" spc="4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745"/>
              </a:spcBef>
            </a:pPr>
            <a:r>
              <a:rPr sz="2350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Proof</a:t>
            </a:r>
            <a:r>
              <a:rPr sz="2350" spc="5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spc="-80" dirty="0">
                <a:latin typeface="Times New Roman"/>
                <a:cs typeface="Times New Roman"/>
              </a:rPr>
              <a:t>By</a:t>
            </a:r>
            <a:r>
              <a:rPr sz="2350" spc="-30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Definition</a:t>
            </a:r>
            <a:endParaRPr sz="2350">
              <a:latin typeface="Times New Roman"/>
              <a:cs typeface="Times New Roman"/>
            </a:endParaRPr>
          </a:p>
          <a:p>
            <a:pPr marL="2280285">
              <a:lnSpc>
                <a:spcPts val="1070"/>
              </a:lnSpc>
              <a:spcBef>
                <a:spcPts val="990"/>
              </a:spcBef>
            </a:pPr>
            <a:r>
              <a:rPr sz="1350" spc="20" dirty="0">
                <a:latin typeface="Symbol"/>
                <a:cs typeface="Symbol"/>
              </a:rPr>
              <a:t></a:t>
            </a:r>
            <a:endParaRPr sz="1350">
              <a:latin typeface="Symbol"/>
              <a:cs typeface="Symbol"/>
            </a:endParaRPr>
          </a:p>
          <a:p>
            <a:pPr marR="1550035" algn="r">
              <a:lnSpc>
                <a:spcPts val="3710"/>
              </a:lnSpc>
            </a:pPr>
            <a:r>
              <a:rPr sz="2350" spc="60" dirty="0">
                <a:latin typeface="Times New Roman"/>
                <a:cs typeface="Times New Roman"/>
              </a:rPr>
              <a:t>L[e</a:t>
            </a:r>
            <a:r>
              <a:rPr sz="2025" spc="89" baseline="43209" dirty="0">
                <a:latin typeface="Times New Roman"/>
                <a:cs typeface="Times New Roman"/>
              </a:rPr>
              <a:t>at</a:t>
            </a:r>
            <a:r>
              <a:rPr sz="2350" spc="60" dirty="0">
                <a:latin typeface="Times New Roman"/>
                <a:cs typeface="Times New Roman"/>
              </a:rPr>
              <a:t>f(t)]</a:t>
            </a:r>
            <a:r>
              <a:rPr sz="2350" spc="60" dirty="0">
                <a:latin typeface="Symbol"/>
                <a:cs typeface="Symbol"/>
              </a:rPr>
              <a:t>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5325" baseline="-13302" dirty="0">
                <a:latin typeface="Symbol"/>
                <a:cs typeface="Symbol"/>
              </a:rPr>
              <a:t></a:t>
            </a:r>
            <a:r>
              <a:rPr sz="5325" spc="-922" baseline="-13302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Times New Roman"/>
                <a:cs typeface="Times New Roman"/>
              </a:rPr>
              <a:t>e</a:t>
            </a:r>
            <a:r>
              <a:rPr sz="2025" spc="44" baseline="43209" dirty="0">
                <a:latin typeface="Times New Roman"/>
                <a:cs typeface="Times New Roman"/>
              </a:rPr>
              <a:t>-st </a:t>
            </a:r>
            <a:r>
              <a:rPr sz="2350" i="1" spc="50" dirty="0">
                <a:latin typeface="Times New Roman"/>
                <a:cs typeface="Times New Roman"/>
              </a:rPr>
              <a:t>e</a:t>
            </a:r>
            <a:r>
              <a:rPr sz="2025" i="1" spc="75" baseline="43209" dirty="0">
                <a:latin typeface="Times New Roman"/>
                <a:cs typeface="Times New Roman"/>
              </a:rPr>
              <a:t>at </a:t>
            </a:r>
            <a:r>
              <a:rPr sz="2350" i="1" spc="5" dirty="0">
                <a:latin typeface="Times New Roman"/>
                <a:cs typeface="Times New Roman"/>
              </a:rPr>
              <a:t>f </a:t>
            </a:r>
            <a:r>
              <a:rPr sz="2350" spc="65" dirty="0">
                <a:latin typeface="Times New Roman"/>
                <a:cs typeface="Times New Roman"/>
              </a:rPr>
              <a:t>(</a:t>
            </a:r>
            <a:r>
              <a:rPr sz="2350" i="1" spc="65" dirty="0">
                <a:latin typeface="Times New Roman"/>
                <a:cs typeface="Times New Roman"/>
              </a:rPr>
              <a:t>t</a:t>
            </a:r>
            <a:r>
              <a:rPr sz="2350" spc="65" dirty="0">
                <a:latin typeface="Times New Roman"/>
                <a:cs typeface="Times New Roman"/>
              </a:rPr>
              <a:t>)</a:t>
            </a:r>
            <a:r>
              <a:rPr sz="2350" i="1" spc="65" dirty="0">
                <a:latin typeface="Times New Roman"/>
                <a:cs typeface="Times New Roman"/>
              </a:rPr>
              <a:t>dt</a:t>
            </a:r>
            <a:endParaRPr sz="2350">
              <a:latin typeface="Times New Roman"/>
              <a:cs typeface="Times New Roman"/>
            </a:endParaRPr>
          </a:p>
          <a:p>
            <a:pPr marL="2300605">
              <a:lnSpc>
                <a:spcPct val="100000"/>
              </a:lnSpc>
              <a:spcBef>
                <a:spcPts val="515"/>
              </a:spcBef>
            </a:pPr>
            <a:r>
              <a:rPr sz="1350" spc="1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  <a:p>
            <a:pPr marL="2229485">
              <a:lnSpc>
                <a:spcPts val="1070"/>
              </a:lnSpc>
              <a:spcBef>
                <a:spcPts val="640"/>
              </a:spcBef>
            </a:pPr>
            <a:r>
              <a:rPr sz="1350" spc="20" dirty="0">
                <a:latin typeface="Symbol"/>
                <a:cs typeface="Symbol"/>
              </a:rPr>
              <a:t></a:t>
            </a:r>
            <a:endParaRPr sz="1350">
              <a:latin typeface="Symbol"/>
              <a:cs typeface="Symbol"/>
            </a:endParaRPr>
          </a:p>
          <a:p>
            <a:pPr marR="1642110" algn="r">
              <a:lnSpc>
                <a:spcPts val="3710"/>
              </a:lnSpc>
            </a:pP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5325" baseline="-13302" dirty="0">
                <a:latin typeface="Symbol"/>
                <a:cs typeface="Symbol"/>
              </a:rPr>
              <a:t></a:t>
            </a:r>
            <a:r>
              <a:rPr sz="5325" spc="-892" baseline="-13302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e</a:t>
            </a:r>
            <a:r>
              <a:rPr sz="2025" spc="82" baseline="43209" dirty="0">
                <a:latin typeface="Times New Roman"/>
                <a:cs typeface="Times New Roman"/>
              </a:rPr>
              <a:t>-(s-a)t </a:t>
            </a:r>
            <a:r>
              <a:rPr sz="2350" i="1" spc="5" dirty="0">
                <a:latin typeface="Times New Roman"/>
                <a:cs typeface="Times New Roman"/>
              </a:rPr>
              <a:t>f </a:t>
            </a:r>
            <a:r>
              <a:rPr sz="2350" spc="65" dirty="0">
                <a:latin typeface="Times New Roman"/>
                <a:cs typeface="Times New Roman"/>
              </a:rPr>
              <a:t>(</a:t>
            </a:r>
            <a:r>
              <a:rPr sz="2350" i="1" spc="65" dirty="0">
                <a:latin typeface="Times New Roman"/>
                <a:cs typeface="Times New Roman"/>
              </a:rPr>
              <a:t>t</a:t>
            </a:r>
            <a:r>
              <a:rPr sz="2350" spc="65" dirty="0">
                <a:latin typeface="Times New Roman"/>
                <a:cs typeface="Times New Roman"/>
              </a:rPr>
              <a:t>)</a:t>
            </a:r>
            <a:r>
              <a:rPr sz="2350" i="1" spc="65" dirty="0">
                <a:latin typeface="Times New Roman"/>
                <a:cs typeface="Times New Roman"/>
              </a:rPr>
              <a:t>dt</a:t>
            </a:r>
            <a:endParaRPr sz="2350">
              <a:latin typeface="Times New Roman"/>
              <a:cs typeface="Times New Roman"/>
            </a:endParaRPr>
          </a:p>
          <a:p>
            <a:pPr marL="2249805">
              <a:lnSpc>
                <a:spcPct val="100000"/>
              </a:lnSpc>
              <a:spcBef>
                <a:spcPts val="520"/>
              </a:spcBef>
            </a:pPr>
            <a:r>
              <a:rPr sz="1350" spc="1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  <a:p>
            <a:pPr marL="2229485">
              <a:lnSpc>
                <a:spcPts val="1070"/>
              </a:lnSpc>
              <a:spcBef>
                <a:spcPts val="645"/>
              </a:spcBef>
            </a:pPr>
            <a:r>
              <a:rPr sz="1350" spc="20" dirty="0">
                <a:latin typeface="Symbol"/>
                <a:cs typeface="Symbol"/>
              </a:rPr>
              <a:t></a:t>
            </a:r>
            <a:endParaRPr sz="1350">
              <a:latin typeface="Symbol"/>
              <a:cs typeface="Symbol"/>
            </a:endParaRPr>
          </a:p>
          <a:p>
            <a:pPr marL="1991995">
              <a:lnSpc>
                <a:spcPts val="3710"/>
              </a:lnSpc>
              <a:tabLst>
                <a:tab pos="3684270" algn="l"/>
              </a:tabLst>
            </a:pP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5325" baseline="-13302" dirty="0">
                <a:latin typeface="Symbol"/>
                <a:cs typeface="Symbol"/>
              </a:rPr>
              <a:t></a:t>
            </a:r>
            <a:r>
              <a:rPr sz="5325" spc="-1162" baseline="-13302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Times New Roman"/>
                <a:cs typeface="Times New Roman"/>
              </a:rPr>
              <a:t>e</a:t>
            </a:r>
            <a:r>
              <a:rPr sz="2025" spc="89" baseline="43209" dirty="0">
                <a:latin typeface="Times New Roman"/>
                <a:cs typeface="Times New Roman"/>
              </a:rPr>
              <a:t>-rt  </a:t>
            </a:r>
            <a:r>
              <a:rPr sz="2350" i="1" spc="5" dirty="0">
                <a:latin typeface="Times New Roman"/>
                <a:cs typeface="Times New Roman"/>
              </a:rPr>
              <a:t>f</a:t>
            </a:r>
            <a:r>
              <a:rPr sz="2350" i="1" spc="-20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i="1" spc="55" dirty="0">
                <a:latin typeface="Times New Roman"/>
                <a:cs typeface="Times New Roman"/>
              </a:rPr>
              <a:t>t</a:t>
            </a:r>
            <a:r>
              <a:rPr sz="2350" spc="55" dirty="0">
                <a:latin typeface="Times New Roman"/>
                <a:cs typeface="Times New Roman"/>
              </a:rPr>
              <a:t>)</a:t>
            </a:r>
            <a:r>
              <a:rPr sz="2350" i="1" spc="55" dirty="0">
                <a:latin typeface="Times New Roman"/>
                <a:cs typeface="Times New Roman"/>
              </a:rPr>
              <a:t>dt	</a:t>
            </a:r>
            <a:r>
              <a:rPr sz="2350" spc="35" dirty="0">
                <a:latin typeface="Times New Roman"/>
                <a:cs typeface="Times New Roman"/>
              </a:rPr>
              <a:t>wheres</a:t>
            </a:r>
            <a:r>
              <a:rPr sz="2350" spc="-22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-</a:t>
            </a:r>
            <a:r>
              <a:rPr sz="2350" spc="-2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a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-5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  <a:p>
            <a:pPr marL="2249805">
              <a:lnSpc>
                <a:spcPct val="100000"/>
              </a:lnSpc>
              <a:spcBef>
                <a:spcPts val="515"/>
              </a:spcBef>
            </a:pPr>
            <a:r>
              <a:rPr sz="1350" spc="1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  <a:p>
            <a:pPr marL="1991995">
              <a:lnSpc>
                <a:spcPct val="100000"/>
              </a:lnSpc>
              <a:spcBef>
                <a:spcPts val="700"/>
              </a:spcBef>
            </a:pP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f</a:t>
            </a:r>
            <a:r>
              <a:rPr sz="2350" spc="-229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Times New Roman"/>
                <a:cs typeface="Times New Roman"/>
              </a:rPr>
              <a:t>(</a:t>
            </a:r>
            <a:r>
              <a:rPr sz="2350" i="1" spc="75" dirty="0">
                <a:latin typeface="Times New Roman"/>
                <a:cs typeface="Times New Roman"/>
              </a:rPr>
              <a:t>r</a:t>
            </a:r>
            <a:r>
              <a:rPr sz="2350" spc="75" dirty="0">
                <a:latin typeface="Times New Roman"/>
                <a:cs typeface="Times New Roman"/>
              </a:rPr>
              <a:t>)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f</a:t>
            </a:r>
            <a:r>
              <a:rPr sz="2350" spc="-229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i="1" spc="55" dirty="0">
                <a:latin typeface="Times New Roman"/>
                <a:cs typeface="Times New Roman"/>
              </a:rPr>
              <a:t>s</a:t>
            </a:r>
            <a:r>
              <a:rPr sz="2350" i="1" spc="-1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i="1" spc="45" dirty="0">
                <a:latin typeface="Times New Roman"/>
                <a:cs typeface="Times New Roman"/>
              </a:rPr>
              <a:t>a</a:t>
            </a:r>
            <a:r>
              <a:rPr sz="2350" spc="4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34925" marR="1818005" indent="975994">
              <a:lnSpc>
                <a:spcPct val="137100"/>
              </a:lnSpc>
              <a:spcBef>
                <a:spcPts val="5"/>
              </a:spcBef>
            </a:pPr>
            <a:r>
              <a:rPr sz="2350" spc="25" dirty="0">
                <a:latin typeface="Times New Roman"/>
                <a:cs typeface="Times New Roman"/>
              </a:rPr>
              <a:t>L[e</a:t>
            </a:r>
            <a:r>
              <a:rPr sz="2025" spc="37" baseline="43209" dirty="0">
                <a:latin typeface="Times New Roman"/>
                <a:cs typeface="Times New Roman"/>
              </a:rPr>
              <a:t>at</a:t>
            </a:r>
            <a:r>
              <a:rPr sz="2350" spc="25" dirty="0">
                <a:latin typeface="Times New Roman"/>
                <a:cs typeface="Times New Roman"/>
              </a:rPr>
              <a:t>f(t)]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f 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i="1" spc="55" dirty="0">
                <a:latin typeface="Times New Roman"/>
                <a:cs typeface="Times New Roman"/>
              </a:rPr>
              <a:t>s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i="1" spc="45" dirty="0">
                <a:latin typeface="Times New Roman"/>
                <a:cs typeface="Times New Roman"/>
              </a:rPr>
              <a:t>a</a:t>
            </a:r>
            <a:r>
              <a:rPr sz="2350" spc="45" dirty="0">
                <a:latin typeface="Times New Roman"/>
                <a:cs typeface="Times New Roman"/>
              </a:rPr>
              <a:t>)  </a:t>
            </a:r>
            <a:r>
              <a:rPr sz="2350" i="1" spc="15" dirty="0">
                <a:latin typeface="Times New Roman"/>
                <a:cs typeface="Times New Roman"/>
              </a:rPr>
              <a:t>Similarly</a:t>
            </a:r>
            <a:r>
              <a:rPr sz="2350" spc="15" dirty="0">
                <a:latin typeface="Times New Roman"/>
                <a:cs typeface="Times New Roman"/>
              </a:rPr>
              <a:t>,</a:t>
            </a:r>
            <a:r>
              <a:rPr sz="2350" spc="-15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Times New Roman"/>
                <a:cs typeface="Times New Roman"/>
              </a:rPr>
              <a:t>L[e</a:t>
            </a:r>
            <a:r>
              <a:rPr sz="2025" spc="37" baseline="43209" dirty="0">
                <a:latin typeface="Times New Roman"/>
                <a:cs typeface="Times New Roman"/>
              </a:rPr>
              <a:t>-at</a:t>
            </a:r>
            <a:r>
              <a:rPr sz="2350" spc="25" dirty="0">
                <a:latin typeface="Times New Roman"/>
                <a:cs typeface="Times New Roman"/>
              </a:rPr>
              <a:t>f(t)]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f</a:t>
            </a:r>
            <a:r>
              <a:rPr sz="2350" spc="-229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i="1" spc="55" dirty="0">
                <a:latin typeface="Times New Roman"/>
                <a:cs typeface="Times New Roman"/>
              </a:rPr>
              <a:t>s</a:t>
            </a:r>
            <a:r>
              <a:rPr sz="2350" i="1" spc="-14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</a:t>
            </a:r>
            <a:r>
              <a:rPr sz="2350" spc="-145" dirty="0">
                <a:latin typeface="Times New Roman"/>
                <a:cs typeface="Times New Roman"/>
              </a:rPr>
              <a:t> </a:t>
            </a:r>
            <a:r>
              <a:rPr sz="2350" i="1" spc="45" dirty="0">
                <a:latin typeface="Times New Roman"/>
                <a:cs typeface="Times New Roman"/>
              </a:rPr>
              <a:t>a</a:t>
            </a:r>
            <a:r>
              <a:rPr sz="2350" spc="4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a890d954370fc4cbc1df1f257126e4b2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33b74e24344402299f2bdee8ba92e911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3ACF47-7D48-40BA-B11A-8E98CF48F599}"/>
</file>

<file path=customXml/itemProps2.xml><?xml version="1.0" encoding="utf-8"?>
<ds:datastoreItem xmlns:ds="http://schemas.openxmlformats.org/officeDocument/2006/customXml" ds:itemID="{FB6F49A0-0D58-4DF1-B95A-0BF745BD8D6F}"/>
</file>

<file path=customXml/itemProps3.xml><?xml version="1.0" encoding="utf-8"?>
<ds:datastoreItem xmlns:ds="http://schemas.openxmlformats.org/officeDocument/2006/customXml" ds:itemID="{216B70DC-F14C-457C-8944-314D883D541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1173</Words>
  <Application>Microsoft Office PowerPoint</Application>
  <PresentationFormat>On-screen Show (4:3)</PresentationFormat>
  <Paragraphs>359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UNIT-1 Laplace Transform and Its  Applications </vt:lpstr>
      <vt:lpstr>PowerPoint Presentation</vt:lpstr>
      <vt:lpstr>Definition of Laplace Transform</vt:lpstr>
      <vt:lpstr>Linearity of the Laplace Transform</vt:lpstr>
      <vt:lpstr>Laplace Transform of some Elementary  Functions</vt:lpstr>
      <vt:lpstr>, s  -a a</vt:lpstr>
      <vt:lpstr>PowerPoint Presentation</vt:lpstr>
      <vt:lpstr>PowerPoint Presentation</vt:lpstr>
      <vt:lpstr>First Shifting Theorem</vt:lpstr>
      <vt:lpstr>PowerPoint Presentation</vt:lpstr>
      <vt:lpstr>Inverse Laplace Transform</vt:lpstr>
      <vt:lpstr>(1) L1</vt:lpstr>
      <vt:lpstr>Laplace Transform of Derivatives &amp;  Integral</vt:lpstr>
      <vt:lpstr>PowerPoint Presentation</vt:lpstr>
      <vt:lpstr>Differentiation &amp; Integration of Laplace  Transform</vt:lpstr>
      <vt:lpstr>Convolution Theorem</vt:lpstr>
      <vt:lpstr>PowerPoint Presentation</vt:lpstr>
      <vt:lpstr>Application to Differential Equations</vt:lpstr>
      <vt:lpstr>PowerPoint Presentation</vt:lpstr>
      <vt:lpstr>Laplace Transform of Periodic Functions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Transform And Its  Applications</dc:title>
  <dc:creator>a1</dc:creator>
  <cp:lastModifiedBy>Windows User</cp:lastModifiedBy>
  <cp:revision>7</cp:revision>
  <dcterms:created xsi:type="dcterms:W3CDTF">2020-08-08T18:48:20Z</dcterms:created>
  <dcterms:modified xsi:type="dcterms:W3CDTF">2020-08-31T05:27:52Z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2020-08-08T00:00:00Z</vt:filetime>
  </property>
  <property fmtid="{D5CDD505-2E9C-101B-9397-08002B2CF9AE}" pid="5" name="ContentTypeId">
    <vt:lpwstr>0x010100EB28F4A5B7108743983B5F3D6F43D3CA</vt:lpwstr>
  </property>
</Properties>
</file>