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57" r:id="rId3"/>
    <p:sldId id="270" r:id="rId4"/>
    <p:sldId id="258" r:id="rId5"/>
    <p:sldId id="259" r:id="rId6"/>
    <p:sldId id="265" r:id="rId7"/>
    <p:sldId id="260" r:id="rId8"/>
    <p:sldId id="261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8DDD9-F99F-4EB4-ACF6-4E2265E0127D}" v="3" dt="2020-07-06T06:57:14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6A890-2DDA-4B94-80A8-BB0629A9FDD4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AEB0-0A76-486C-B69C-718A0344F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2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3E4E-16B5-4572-8008-3D85DC75C652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F66-229F-46F9-B88F-2A1F990B5E1B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7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661-DBCC-450A-8FD2-E3B11C78CF35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0F7B-0E4F-429D-854F-56D7C0250A19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0DCA-E58C-4300-AD94-ECB114589195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055C-AEFC-42DB-A496-B86C051E3E9B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9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2072-C3FF-438C-8879-5B19DA477BAE}" type="datetime1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6A6E-5300-4156-81D1-48DAD535824D}" type="datetime1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BA83-FFD9-4560-9DA0-6E977930BB89}" type="datetime1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81F60D-AC01-4BFB-8979-99E750F8BAC5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C93E-DABA-4F55-96FA-7763EF427737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3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DA94B6-3A40-429A-AC39-FFF56B28BBB8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DE74F7-C332-489A-83C1-50C795273DA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2F2B287-CF2A-45E6-857E-6A6B9F43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6" y="1509713"/>
            <a:ext cx="6202363" cy="2298700"/>
          </a:xfrm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3300" b="1" dirty="0">
                <a:latin typeface="+mn-lt"/>
                <a:cs typeface="Times New Roman" charset="0"/>
              </a:rPr>
              <a:t>Maharaja Agrasen Institute of Technology</a:t>
            </a:r>
            <a:br>
              <a:rPr lang="en-US" sz="3300" b="1" dirty="0">
                <a:latin typeface="+mn-lt"/>
                <a:cs typeface="Times New Roman" charset="0"/>
              </a:rPr>
            </a:br>
            <a:r>
              <a:rPr lang="en-US" sz="3300" b="1" dirty="0">
                <a:latin typeface="+mn-lt"/>
                <a:cs typeface="Times New Roman" charset="0"/>
              </a:rPr>
              <a:t>ETCS 211</a:t>
            </a:r>
            <a:br>
              <a:rPr lang="en-US" sz="3300" b="1" dirty="0">
                <a:latin typeface="+mn-lt"/>
                <a:cs typeface="Times New Roman" charset="0"/>
              </a:rPr>
            </a:br>
            <a:r>
              <a:rPr lang="en-US" sz="3300" b="1" dirty="0">
                <a:latin typeface="+mn-lt"/>
                <a:cs typeface="Times New Roman" charset="0"/>
              </a:rPr>
              <a:t>Computer Graphics &amp; Multimedia</a:t>
            </a:r>
            <a:br>
              <a:rPr lang="en-US" sz="3000" b="1" dirty="0">
                <a:latin typeface="+mn-lt"/>
                <a:cs typeface="Times New Roman" charset="0"/>
              </a:rPr>
            </a:br>
            <a:endParaRPr lang="en-IN" sz="3000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CECC430-2B80-46C7-8A2F-4FE85AF2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648200"/>
            <a:ext cx="75438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defRPr/>
            </a:pPr>
            <a:r>
              <a:rPr lang="en-US" sz="2100" b="1" dirty="0">
                <a:solidFill>
                  <a:schemeClr val="tx1"/>
                </a:solidFill>
              </a:rPr>
              <a:t>EXPERIMENT 1</a:t>
            </a:r>
          </a:p>
          <a:p>
            <a:pPr algn="ctr" eaLnBrk="1" fontAlgn="auto" hangingPunct="1">
              <a:defRPr/>
            </a:pPr>
            <a:r>
              <a:rPr lang="en-US" sz="2100" b="1" dirty="0">
                <a:solidFill>
                  <a:schemeClr val="tx1"/>
                </a:solidFill>
              </a:rPr>
              <a:t>Introduction to graphic functions</a:t>
            </a:r>
          </a:p>
          <a:p>
            <a:pPr algn="ctr" eaLnBrk="1" fontAlgn="auto" hangingPunct="1">
              <a:defRPr/>
            </a:pPr>
            <a:endParaRPr lang="en-US" sz="2100" b="1" dirty="0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A21B-083B-4DD5-B8C6-516EF19C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fr-FR"/>
              <a:t>CGM Lab MAIT : Experiment 1 Introduction to Graphic Functions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11AB4-E9E1-418A-93BC-603D0C99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F085DD3C-1700-4786-81A8-F35D7A69388A}" type="slidenum">
              <a:rPr lang="en-IN"/>
              <a:pPr defTabSz="342900"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25F-4D4D-4C33-A843-C5C2051E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EXPERIMENT 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 of fundamental Graphic functions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circle() function</a:t>
            </a:r>
          </a:p>
          <a:p>
            <a:pPr marL="0" indent="0">
              <a:buNone/>
            </a:pPr>
            <a:r>
              <a:rPr lang="en-US" sz="2400" dirty="0"/>
              <a:t>Circle draws a circle. It uses the center and the radius as the parameters. It draws the circle in the current drawing color</a:t>
            </a:r>
          </a:p>
          <a:p>
            <a:pPr marL="0" indent="0">
              <a:buNone/>
            </a:pPr>
            <a:r>
              <a:rPr lang="en-US" sz="2400" dirty="0"/>
              <a:t>Centre is given by taking the co-ordinate values as </a:t>
            </a:r>
            <a:r>
              <a:rPr lang="en-US" sz="2400" dirty="0" err="1"/>
              <a:t>x,y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Declaration of the circle():-</a:t>
            </a:r>
            <a:endParaRPr lang="en-I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void circle(int x, int y, radius);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CF756-C28C-4B1A-A0B7-CFB8F5E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575AD-BA06-4B4E-81D9-90DEFCB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10</a:t>
            </a:fld>
            <a:endParaRPr lang="en-IN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B9E3E32E-9807-4546-87BC-C0C1648A7246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Study of Graphic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25F-4D4D-4C33-A843-C5C2051E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FFFF"/>
                </a:solidFill>
              </a:rPr>
              <a:t>SAMPLE CODE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#include&lt;</a:t>
            </a:r>
            <a:r>
              <a:rPr lang="en-US" sz="2400" dirty="0" err="1">
                <a:solidFill>
                  <a:srgbClr val="FF0000"/>
                </a:solidFill>
              </a:rPr>
              <a:t>stdio.h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#include&lt;</a:t>
            </a:r>
            <a:r>
              <a:rPr lang="en-US" sz="2400" dirty="0" err="1">
                <a:solidFill>
                  <a:srgbClr val="FF0000"/>
                </a:solidFill>
              </a:rPr>
              <a:t>conio.h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#include&lt;</a:t>
            </a:r>
            <a:r>
              <a:rPr lang="en-US" sz="2400" dirty="0" err="1">
                <a:solidFill>
                  <a:srgbClr val="FF0000"/>
                </a:solidFill>
              </a:rPr>
              <a:t>graphics.h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gd</a:t>
            </a:r>
            <a:r>
              <a:rPr lang="en-US" sz="2400" dirty="0">
                <a:solidFill>
                  <a:srgbClr val="FF0000"/>
                </a:solidFill>
              </a:rPr>
              <a:t>=DETECT, gm;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initgraph</a:t>
            </a:r>
            <a:r>
              <a:rPr lang="en-US" sz="2400" dirty="0">
                <a:solidFill>
                  <a:srgbClr val="FF0000"/>
                </a:solidFill>
              </a:rPr>
              <a:t>(&amp;</a:t>
            </a:r>
            <a:r>
              <a:rPr lang="en-US" sz="2400" dirty="0" err="1">
                <a:solidFill>
                  <a:srgbClr val="FF0000"/>
                </a:solidFill>
              </a:rPr>
              <a:t>gd</a:t>
            </a:r>
            <a:r>
              <a:rPr lang="en-US" sz="2400" dirty="0">
                <a:solidFill>
                  <a:srgbClr val="FF0000"/>
                </a:solidFill>
              </a:rPr>
              <a:t>, &amp;gm, “c:\turboc3\BGI”);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line(20,30,50,60);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circle(45,55,25);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</a:rPr>
              <a:t>getch</a:t>
            </a:r>
            <a:r>
              <a:rPr lang="en-IN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</a:rPr>
              <a:t>closegraph</a:t>
            </a:r>
            <a:r>
              <a:rPr lang="en-IN" sz="24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A61C4-32E7-4D60-AC26-9F458EA0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02F86-5BD9-4F45-9E06-271EDB91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11</a:t>
            </a:fld>
            <a:endParaRPr lang="en-IN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EDCFAD33-BFE9-4913-ACAF-DF2226616B2A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56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What is the use of </a:t>
            </a:r>
            <a:r>
              <a:rPr lang="en-US" sz="2400" dirty="0" err="1">
                <a:solidFill>
                  <a:srgbClr val="FF0000"/>
                </a:solidFill>
              </a:rPr>
              <a:t>initgraph</a:t>
            </a:r>
            <a:r>
              <a:rPr lang="en-US" sz="2400" dirty="0">
                <a:solidFill>
                  <a:srgbClr val="FF0000"/>
                </a:solidFill>
              </a:rPr>
              <a:t>() and </a:t>
            </a:r>
            <a:r>
              <a:rPr lang="en-US" sz="2400" dirty="0" err="1">
                <a:solidFill>
                  <a:srgbClr val="FF0000"/>
                </a:solidFill>
              </a:rPr>
              <a:t>closegraph</a:t>
            </a:r>
            <a:r>
              <a:rPr lang="en-US" sz="2400" dirty="0">
                <a:solidFill>
                  <a:srgbClr val="FF0000"/>
                </a:solidFill>
              </a:rPr>
              <a:t>() functions?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Why do we need to use </a:t>
            </a:r>
            <a:r>
              <a:rPr lang="en-US" sz="2400" dirty="0" err="1">
                <a:solidFill>
                  <a:srgbClr val="FF0000"/>
                </a:solidFill>
              </a:rPr>
              <a:t>closegraph</a:t>
            </a:r>
            <a:r>
              <a:rPr lang="en-US" sz="2400" dirty="0">
                <a:solidFill>
                  <a:srgbClr val="FF0000"/>
                </a:solidFill>
              </a:rPr>
              <a:t>() function after </a:t>
            </a:r>
            <a:r>
              <a:rPr lang="en-US" sz="2400" dirty="0" err="1">
                <a:solidFill>
                  <a:srgbClr val="FF0000"/>
                </a:solidFill>
              </a:rPr>
              <a:t>getch</a:t>
            </a:r>
            <a:r>
              <a:rPr lang="en-US" sz="2400" dirty="0">
                <a:solidFill>
                  <a:srgbClr val="FF0000"/>
                </a:solidFill>
              </a:rPr>
              <a:t>()?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Which parameters are used to find the resolution of the screen?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How is </a:t>
            </a:r>
            <a:r>
              <a:rPr lang="en-US" sz="2400" dirty="0" err="1">
                <a:solidFill>
                  <a:srgbClr val="FF0000"/>
                </a:solidFill>
              </a:rPr>
              <a:t>putpixel</a:t>
            </a:r>
            <a:r>
              <a:rPr lang="en-US" sz="2400" dirty="0">
                <a:solidFill>
                  <a:srgbClr val="FF0000"/>
                </a:solidFill>
              </a:rPr>
              <a:t>() different from </a:t>
            </a:r>
            <a:r>
              <a:rPr lang="en-US" sz="2400" dirty="0" err="1">
                <a:solidFill>
                  <a:srgbClr val="FF0000"/>
                </a:solidFill>
              </a:rPr>
              <a:t>getpixel</a:t>
            </a:r>
            <a:r>
              <a:rPr lang="en-US" sz="2400" dirty="0">
                <a:solidFill>
                  <a:srgbClr val="FF0000"/>
                </a:solidFill>
              </a:rPr>
              <a:t>()?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Explain various other graphic functions.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DCF96-D3F0-4E01-B90E-D51D116C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F3000-9DEC-4C91-89B0-D79324A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12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D64664-59B7-4FA4-8CFA-D09A9541C5CE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Viva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8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C671-281D-4964-80AD-75370BDF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C875-5135-417B-B4F6-5485A1F0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2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8578-F367-4FD2-A468-3CF0DE7073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6400" y="1025525"/>
            <a:ext cx="11785600" cy="500697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 computer graphics lab you will learn to use inbuilt graphic functions to create a graphical image.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 or C++ language will be used to create various graphical programs.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Turbo C++ compiler will be used  to execute the programs in C or C++ language.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Various Graphics algorithms will be implemented using C or C++ language.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05BED9-6684-4B85-8061-DBCE2C3E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2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C671-281D-4964-80AD-75370BDF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C875-5135-417B-B4F6-5485A1F0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CD32BE5-8D5C-4E0B-9311-A2A4724752F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7912486"/>
              </p:ext>
            </p:extLst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17">
                  <a:extLst>
                    <a:ext uri="{9D8B030D-6E8A-4147-A177-3AD203B41FA5}">
                      <a16:colId xmlns:a16="http://schemas.microsoft.com/office/drawing/2014/main" val="2738239988"/>
                    </a:ext>
                  </a:extLst>
                </a:gridCol>
                <a:gridCol w="8788083">
                  <a:extLst>
                    <a:ext uri="{9D8B030D-6E8A-4147-A177-3AD203B41FA5}">
                      <a16:colId xmlns:a16="http://schemas.microsoft.com/office/drawing/2014/main" val="73624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6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(a) Study and prepare list of graphic functions.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020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57785"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(b) Write a C program to make a hut and car using built-in graphics function.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69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 program to draw a line using DDA algorithm.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08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 program to draw a line using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Bresenham’s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91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 program to draw a circle using mid-point algorithm.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Circle drawing algorithms: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Bresenham's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1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57785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 C Programs for the implementation of 2D and 3D transformations.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50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 program to demonstrate Cohen-Sutherland line clipping algorithm.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28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05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 program to draw a 4 point Bezier curve.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9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Using Flash/Maya perform different operations (rotation, scaling move etc.) on objects.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84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905">
                        <a:lnSpc>
                          <a:spcPts val="131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Bouncing Ball using Key frame animation and Path animation.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3468402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605BED9-6684-4B85-8061-DBCE2C3E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99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19BA71-CAED-4417-9CD2-40A046A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of Graphic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 Fundamental Graphic Function:</a:t>
            </a:r>
          </a:p>
          <a:p>
            <a:pPr marL="457200" indent="-457200">
              <a:buAutoNum type="arabicPeriod"/>
            </a:pPr>
            <a:r>
              <a:rPr lang="en-US" sz="2400" u="sng" dirty="0" err="1">
                <a:highlight>
                  <a:srgbClr val="FF0000"/>
                </a:highlight>
              </a:rPr>
              <a:t>initgraph</a:t>
            </a:r>
            <a:r>
              <a:rPr lang="en-US" sz="2400" u="sng" dirty="0">
                <a:highlight>
                  <a:srgbClr val="FF0000"/>
                </a:highlight>
              </a:rPr>
              <a:t>() function and </a:t>
            </a:r>
            <a:r>
              <a:rPr lang="en-US" sz="2400" u="sng" dirty="0" err="1">
                <a:highlight>
                  <a:srgbClr val="FF0000"/>
                </a:highlight>
              </a:rPr>
              <a:t>closegraph</a:t>
            </a:r>
            <a:r>
              <a:rPr lang="en-US" sz="2400" u="sng" dirty="0">
                <a:highlight>
                  <a:srgbClr val="FF0000"/>
                </a:highlight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b="1" u="sng" dirty="0" err="1">
                <a:solidFill>
                  <a:srgbClr val="FF0000"/>
                </a:solidFill>
              </a:rPr>
              <a:t>initgraph</a:t>
            </a:r>
            <a:r>
              <a:rPr lang="en-US" sz="2400" b="1" u="sng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/>
              <a:t>To start writing graphics program in C      language we need switch to graphics mode.</a:t>
            </a:r>
          </a:p>
          <a:p>
            <a:r>
              <a:rPr lang="en-US" sz="2400" dirty="0"/>
              <a:t>To switch on the graphics mode we need to use </a:t>
            </a:r>
            <a:r>
              <a:rPr lang="en-US" sz="2400" dirty="0" err="1"/>
              <a:t>initigraph</a:t>
            </a:r>
            <a:r>
              <a:rPr lang="en-US" sz="2400" dirty="0"/>
              <a:t>() function which includes two int variables that are ‘</a:t>
            </a:r>
            <a:r>
              <a:rPr lang="en-US" sz="2400" dirty="0" err="1"/>
              <a:t>gd</a:t>
            </a:r>
            <a:r>
              <a:rPr lang="en-US" sz="2400" dirty="0"/>
              <a:t>’ (graphics driver) and ‘gm’ (graphics mode as parameters.</a:t>
            </a:r>
          </a:p>
          <a:p>
            <a:r>
              <a:rPr lang="en-IN" sz="2400" dirty="0" err="1"/>
              <a:t>Initgraph</a:t>
            </a:r>
            <a:r>
              <a:rPr lang="en-IN" sz="2400" dirty="0"/>
              <a:t> initializes the graphic system by loading a graphics driver from disk then putting the system into graphics mode.</a:t>
            </a:r>
          </a:p>
          <a:p>
            <a:r>
              <a:rPr lang="en-IN" sz="2400" dirty="0" err="1"/>
              <a:t>Initgraph</a:t>
            </a:r>
            <a:r>
              <a:rPr lang="en-IN" sz="2400" dirty="0"/>
              <a:t> also resets all graphics settings (</a:t>
            </a:r>
            <a:r>
              <a:rPr lang="en-IN" sz="2400" dirty="0" err="1"/>
              <a:t>color</a:t>
            </a:r>
            <a:r>
              <a:rPr lang="en-IN" sz="2400" dirty="0"/>
              <a:t>, palette, current position, viewport, etc) to their defaults and then resets graph.</a:t>
            </a:r>
          </a:p>
          <a:p>
            <a:pPr marL="0" indent="0">
              <a:buNone/>
            </a:pPr>
            <a:endParaRPr lang="en-IN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85D6-A662-4D6C-979B-32CF10D6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91B21-FEB2-44E0-8345-CB6915C9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In graphics mode all the screen coordinates are mentioned in terms of pixels.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Number of pixels decides the resolution of the screen.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All the coordinates are mentioned with respect to top-left corner of the screen.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Declaration of the </a:t>
            </a:r>
            <a:r>
              <a:rPr lang="en-IN" sz="2400" b="1" dirty="0" err="1">
                <a:solidFill>
                  <a:srgbClr val="FF0000"/>
                </a:solidFill>
              </a:rPr>
              <a:t>initgraph</a:t>
            </a:r>
            <a:r>
              <a:rPr lang="en-IN" sz="2400" b="1" dirty="0">
                <a:solidFill>
                  <a:srgbClr val="FF0000"/>
                </a:solidFill>
              </a:rPr>
              <a:t>():-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B050"/>
                </a:solidFill>
              </a:rPr>
              <a:t>initgraph</a:t>
            </a:r>
            <a:r>
              <a:rPr lang="en-IN" sz="2400" dirty="0">
                <a:solidFill>
                  <a:srgbClr val="00B050"/>
                </a:solidFill>
              </a:rPr>
              <a:t>(&amp;</a:t>
            </a:r>
            <a:r>
              <a:rPr lang="en-IN" sz="2400" dirty="0" err="1">
                <a:solidFill>
                  <a:srgbClr val="00B050"/>
                </a:solidFill>
              </a:rPr>
              <a:t>gd</a:t>
            </a:r>
            <a:r>
              <a:rPr lang="en-IN" sz="2400" dirty="0">
                <a:solidFill>
                  <a:srgbClr val="00B050"/>
                </a:solidFill>
              </a:rPr>
              <a:t>,&amp;</a:t>
            </a:r>
            <a:r>
              <a:rPr lang="en-IN" sz="2400" dirty="0" err="1">
                <a:solidFill>
                  <a:srgbClr val="00B050"/>
                </a:solidFill>
              </a:rPr>
              <a:t>gm,”path</a:t>
            </a:r>
            <a:r>
              <a:rPr lang="en-IN" sz="2400" dirty="0">
                <a:solidFill>
                  <a:srgbClr val="00B050"/>
                </a:solidFill>
              </a:rPr>
              <a:t> of the BGI folder in your PC drive”);</a:t>
            </a:r>
          </a:p>
          <a:p>
            <a:pPr marL="0" indent="0">
              <a:buNone/>
            </a:pPr>
            <a:r>
              <a:rPr lang="en-IN" sz="2400" dirty="0"/>
              <a:t>Example: 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B050"/>
                </a:solidFill>
              </a:rPr>
              <a:t>initgraph</a:t>
            </a:r>
            <a:r>
              <a:rPr lang="en-IN" sz="2400" dirty="0">
                <a:solidFill>
                  <a:srgbClr val="00B050"/>
                </a:solidFill>
              </a:rPr>
              <a:t>(&amp;</a:t>
            </a:r>
            <a:r>
              <a:rPr lang="en-IN" sz="2400" dirty="0" err="1">
                <a:solidFill>
                  <a:srgbClr val="00B050"/>
                </a:solidFill>
              </a:rPr>
              <a:t>gd</a:t>
            </a:r>
            <a:r>
              <a:rPr lang="en-IN" sz="2400" dirty="0">
                <a:solidFill>
                  <a:srgbClr val="00B050"/>
                </a:solidFill>
              </a:rPr>
              <a:t>,&amp;</a:t>
            </a:r>
            <a:r>
              <a:rPr lang="en-IN" sz="2400" dirty="0" err="1">
                <a:solidFill>
                  <a:srgbClr val="00B050"/>
                </a:solidFill>
              </a:rPr>
              <a:t>gm,”C</a:t>
            </a:r>
            <a:r>
              <a:rPr lang="en-IN" sz="2400" dirty="0">
                <a:solidFill>
                  <a:srgbClr val="00B050"/>
                </a:solidFill>
              </a:rPr>
              <a:t>:\\TC\\BGI”);</a:t>
            </a:r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37E05-9368-43FC-A315-66840CD5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54795-07C1-44B6-BD03-101A61F6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5</a:t>
            </a:fld>
            <a:endParaRPr lang="en-IN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C2DAE391-9C4A-4CBD-92BD-D15848E7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Study of Graphic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25F-4D4D-4C33-A843-C5C2051E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EXPERIMENT 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 of fundamental Graphic functions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FF0000"/>
                </a:solidFill>
              </a:rPr>
              <a:t>closegraph</a:t>
            </a:r>
            <a:r>
              <a:rPr lang="en-IN" sz="2400" b="1" dirty="0">
                <a:solidFill>
                  <a:srgbClr val="FF0000"/>
                </a:solidFill>
              </a:rPr>
              <a:t>():-</a:t>
            </a:r>
          </a:p>
          <a:p>
            <a:r>
              <a:rPr lang="en-US" sz="2400" dirty="0"/>
              <a:t>This function is used to move out of the graphics mode.</a:t>
            </a:r>
          </a:p>
          <a:p>
            <a:r>
              <a:rPr lang="en-US" sz="2400" dirty="0" err="1"/>
              <a:t>closegraph</a:t>
            </a:r>
            <a:r>
              <a:rPr lang="en-US" sz="2400" dirty="0"/>
              <a:t>() is called after </a:t>
            </a:r>
            <a:r>
              <a:rPr lang="en-US" sz="2400" dirty="0" err="1"/>
              <a:t>getch</a:t>
            </a:r>
            <a:r>
              <a:rPr lang="en-US" sz="2400" dirty="0"/>
              <a:t>() since screen should not clear until user hits a key.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Declaration of </a:t>
            </a:r>
            <a:r>
              <a:rPr lang="en-US" sz="2400" b="1" dirty="0" err="1">
                <a:solidFill>
                  <a:srgbClr val="FF0000"/>
                </a:solidFill>
              </a:rPr>
              <a:t>closegraph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void </a:t>
            </a:r>
            <a:r>
              <a:rPr lang="en-US" sz="2400" dirty="0" err="1">
                <a:solidFill>
                  <a:srgbClr val="00B050"/>
                </a:solidFill>
              </a:rPr>
              <a:t>closegraph</a:t>
            </a:r>
            <a:r>
              <a:rPr lang="en-US" sz="24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E0070-3437-45ED-BD7B-E319941C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38C61-1D28-4E90-A1B9-BDCC0C85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6</a:t>
            </a:fld>
            <a:endParaRPr lang="en-IN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DEBDB766-19B9-4695-932E-8AF615300270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Study of Graphic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25F-4D4D-4C33-A843-C5C2051E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EXPERIMENT 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 of fundamental Graphic functions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u="sng" dirty="0" err="1">
                <a:highlight>
                  <a:srgbClr val="FF0000"/>
                </a:highlight>
              </a:rPr>
              <a:t>getpixel</a:t>
            </a:r>
            <a:r>
              <a:rPr lang="en-US" sz="2400" u="sng" dirty="0">
                <a:highlight>
                  <a:srgbClr val="FF0000"/>
                </a:highlight>
              </a:rPr>
              <a:t>() and </a:t>
            </a:r>
            <a:r>
              <a:rPr lang="en-US" sz="2400" u="sng" dirty="0" err="1">
                <a:highlight>
                  <a:srgbClr val="FF0000"/>
                </a:highlight>
              </a:rPr>
              <a:t>putpixel</a:t>
            </a:r>
            <a:r>
              <a:rPr lang="en-US" sz="2400" u="sng" dirty="0">
                <a:highlight>
                  <a:srgbClr val="FF0000"/>
                </a:highlight>
              </a:rPr>
              <a:t>() functions:-</a:t>
            </a:r>
          </a:p>
          <a:p>
            <a:pPr marL="0" indent="0">
              <a:buNone/>
            </a:pPr>
            <a:endParaRPr lang="en-US" sz="2400" u="sng" dirty="0">
              <a:highlight>
                <a:srgbClr val="FF0000"/>
              </a:highlight>
            </a:endParaRPr>
          </a:p>
          <a:p>
            <a:r>
              <a:rPr lang="en-US" sz="2400" u="sng" dirty="0" err="1"/>
              <a:t>getpixel</a:t>
            </a:r>
            <a:r>
              <a:rPr lang="en-US" sz="2400" u="sng" dirty="0"/>
              <a:t>()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It takes the color of the pixel located at </a:t>
            </a:r>
            <a:r>
              <a:rPr lang="en-US" sz="2400" dirty="0" err="1"/>
              <a:t>x,y</a:t>
            </a:r>
            <a:r>
              <a:rPr lang="en-US" sz="2400" dirty="0"/>
              <a:t> location.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Declaration of the </a:t>
            </a:r>
            <a:r>
              <a:rPr lang="en-IN" sz="2400" b="1" dirty="0" err="1">
                <a:solidFill>
                  <a:srgbClr val="FF0000"/>
                </a:solidFill>
              </a:rPr>
              <a:t>getpixel</a:t>
            </a:r>
            <a:r>
              <a:rPr lang="en-IN" sz="2400" b="1" dirty="0">
                <a:solidFill>
                  <a:srgbClr val="FF0000"/>
                </a:solidFill>
              </a:rPr>
              <a:t>():-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unsigned </a:t>
            </a:r>
            <a:r>
              <a:rPr lang="en-US" sz="2400" dirty="0" err="1">
                <a:solidFill>
                  <a:srgbClr val="00B050"/>
                </a:solidFill>
              </a:rPr>
              <a:t>getpixel</a:t>
            </a:r>
            <a:r>
              <a:rPr lang="en-US" sz="2400" dirty="0">
                <a:solidFill>
                  <a:srgbClr val="00B050"/>
                </a:solidFill>
              </a:rPr>
              <a:t>(int x, int y);</a:t>
            </a:r>
          </a:p>
          <a:p>
            <a:pPr marL="0" indent="0">
              <a:buNone/>
            </a:pPr>
            <a:r>
              <a:rPr lang="en-US" sz="2400" dirty="0" err="1"/>
              <a:t>getpixel</a:t>
            </a:r>
            <a:r>
              <a:rPr lang="en-US" sz="2400" dirty="0"/>
              <a:t>() returns the color of the given pixel.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7592B-5543-4B18-A8D3-A80AE12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2438-1A22-4268-98DC-C3FC917D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7</a:t>
            </a:fld>
            <a:endParaRPr lang="en-IN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08314209-C392-4298-93A6-472D25CD582B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Study of Graphic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31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25F-4D4D-4C33-A843-C5C2051E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EXPERIMENT 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 of fundamental Graphic functions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/>
          </a:p>
          <a:p>
            <a:r>
              <a:rPr lang="en-US" sz="2400" u="sng" dirty="0" err="1"/>
              <a:t>putpixel</a:t>
            </a:r>
            <a:r>
              <a:rPr lang="en-US" sz="2400" u="sng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putpixel</a:t>
            </a:r>
            <a:r>
              <a:rPr lang="en-US" sz="2400" dirty="0"/>
              <a:t>() places a pixel at a specified point.</a:t>
            </a:r>
          </a:p>
          <a:p>
            <a:pPr marL="0" indent="0">
              <a:buNone/>
            </a:pPr>
            <a:r>
              <a:rPr lang="en-US" sz="2400" dirty="0" err="1"/>
              <a:t>putpixel</a:t>
            </a:r>
            <a:r>
              <a:rPr lang="en-US" sz="2400" dirty="0"/>
              <a:t>() does not return any value.</a:t>
            </a: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Declaration of the </a:t>
            </a:r>
            <a:r>
              <a:rPr lang="en-IN" sz="2400" b="1" dirty="0" err="1">
                <a:solidFill>
                  <a:srgbClr val="FF0000"/>
                </a:solidFill>
              </a:rPr>
              <a:t>putpixel</a:t>
            </a:r>
            <a:r>
              <a:rPr lang="en-IN" sz="2400" b="1" dirty="0">
                <a:solidFill>
                  <a:srgbClr val="FF0000"/>
                </a:solidFill>
              </a:rPr>
              <a:t>():-</a:t>
            </a:r>
            <a:endParaRPr lang="en-I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void </a:t>
            </a:r>
            <a:r>
              <a:rPr lang="en-US" sz="2400" dirty="0" err="1">
                <a:solidFill>
                  <a:srgbClr val="00B050"/>
                </a:solidFill>
              </a:rPr>
              <a:t>putpixel</a:t>
            </a:r>
            <a:r>
              <a:rPr lang="en-US" sz="2400" dirty="0">
                <a:solidFill>
                  <a:srgbClr val="00B050"/>
                </a:solidFill>
              </a:rPr>
              <a:t> (int x, int y, int color)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A0797-AEC3-4972-9C53-DEEAF5C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B969-F152-4F19-B5FB-9D549FA3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8</a:t>
            </a:fld>
            <a:endParaRPr lang="en-IN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EB584009-7432-4DC5-A169-6BCF6DA95F80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Study of Graphic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3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225F-4D4D-4C33-A843-C5C2051E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EXPERIMENT 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 of fundamental Graphic functions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BC5F-1DEA-4AB2-8A2C-E20432C3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IN" sz="2400" dirty="0"/>
              <a:t>3. </a:t>
            </a:r>
            <a:r>
              <a:rPr lang="en-US" sz="2400" u="sng" dirty="0">
                <a:highlight>
                  <a:srgbClr val="FF0000"/>
                </a:highlight>
              </a:rPr>
              <a:t>line() and circle() functions:-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Line()</a:t>
            </a: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draws a line between two specified points x and y.</a:t>
            </a:r>
          </a:p>
          <a:p>
            <a:pPr marL="0" indent="0">
              <a:buNone/>
            </a:pPr>
            <a:r>
              <a:rPr lang="en-US" sz="2400" b="1" dirty="0"/>
              <a:t>line() function does not return any value.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Declaration of the line():-</a:t>
            </a:r>
            <a:endParaRPr lang="en-I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line (int x1, int y1, int x2, int y2);</a:t>
            </a:r>
          </a:p>
          <a:p>
            <a:pPr marL="0" indent="0">
              <a:buNone/>
            </a:pPr>
            <a:r>
              <a:rPr lang="en-US" sz="2400" dirty="0"/>
              <a:t>It draws a line from the point x1,y1 to the point x2,y2 by using the current color, line style and thickness.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F949A-580F-4432-B25C-FFAE8B60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CGM Lab MAIT : Experiment 1 Introduction to Graphic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9719-B6CE-4183-9A79-3BFDEBAB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4F7-C332-489A-83C1-50C795273DAC}" type="slidenum">
              <a:rPr lang="en-IN" smtClean="0"/>
              <a:t>9</a:t>
            </a:fld>
            <a:endParaRPr lang="en-IN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12A77C48-FCF7-4C8D-A4EF-C4709B45AA99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Study of Graphic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22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1005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Maharaja Agrasen Institute of Technology ETCS 211 Computer Graphics &amp; Multimedia </vt:lpstr>
      <vt:lpstr>Introduction to the lab</vt:lpstr>
      <vt:lpstr>List of Programs</vt:lpstr>
      <vt:lpstr>Study of Graphic Functions</vt:lpstr>
      <vt:lpstr>Study of Graphic Functions</vt:lpstr>
      <vt:lpstr>EXPERIMENT 1 Study of fundamental Graphic functions</vt:lpstr>
      <vt:lpstr>EXPERIMENT 1 Study of fundamental Graphic functions</vt:lpstr>
      <vt:lpstr>EXPERIMENT 1 Study of fundamental Graphic functions</vt:lpstr>
      <vt:lpstr>EXPERIMENT 1 Study of fundamental Graphic functions</vt:lpstr>
      <vt:lpstr>EXPERIMENT 1 Study of fundamental Graphic functions</vt:lpstr>
      <vt:lpstr>SAMPLE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ETCS - 257</dc:title>
  <dc:creator>Kavita Saxena</dc:creator>
  <cp:lastModifiedBy>Kavita Saxena</cp:lastModifiedBy>
  <cp:revision>8</cp:revision>
  <dcterms:created xsi:type="dcterms:W3CDTF">2020-07-04T15:13:29Z</dcterms:created>
  <dcterms:modified xsi:type="dcterms:W3CDTF">2020-07-29T18:27:56Z</dcterms:modified>
</cp:coreProperties>
</file>