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7315200" cy="9601200"/>
  <p:embeddedFontLst>
    <p:embeddedFont>
      <p:font typeface="Arial Narrow" panose="020B0606020202030204" pitchFamily="3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Impact" panose="020B0806030902050204" pitchFamily="3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320CC-DF22-42FF-8A28-B4160CBBFA05}">
  <a:tblStyle styleId="{940320CC-DF22-42FF-8A28-B4160CBBFA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5A36E9-776E-4347-86B5-268DDEBD964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body" idx="1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0" y="58489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Vertical Text">
  <p:cSld name="2_Title and Vertical 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533400" y="132078"/>
            <a:ext cx="7543800" cy="70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865562" y="2411026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Google Shape;55;p7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2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ctrTitle"/>
          </p:nvPr>
        </p:nvSpPr>
        <p:spPr>
          <a:xfrm>
            <a:off x="980902" y="838200"/>
            <a:ext cx="7387936" cy="229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Calibri"/>
              <a:buNone/>
            </a:pPr>
            <a:r>
              <a:rPr lang="en-US" sz="3300" b="1">
                <a:latin typeface="Calibri"/>
                <a:ea typeface="Calibri"/>
                <a:cs typeface="Calibri"/>
                <a:sym typeface="Calibri"/>
              </a:rPr>
              <a:t>Maharaja Agrasen Institute of Technology</a:t>
            </a:r>
            <a:br>
              <a:rPr lang="en-US" sz="3300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3300" b="1">
                <a:latin typeface="Calibri"/>
                <a:ea typeface="Calibri"/>
                <a:cs typeface="Calibri"/>
                <a:sym typeface="Calibri"/>
              </a:rPr>
              <a:t>ETCS 211</a:t>
            </a:r>
            <a:br>
              <a:rPr lang="en-US" sz="3300" b="1">
                <a:latin typeface="Calibri"/>
                <a:ea typeface="Calibri"/>
                <a:cs typeface="Calibri"/>
                <a:sym typeface="Calibri"/>
              </a:rPr>
            </a:br>
            <a:br>
              <a:rPr lang="en-US" sz="3300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3300" b="1">
                <a:latin typeface="Calibri"/>
                <a:ea typeface="Calibri"/>
                <a:cs typeface="Calibri"/>
                <a:sym typeface="Calibri"/>
              </a:rPr>
              <a:t>Computer Graphics &amp; Multimedia</a:t>
            </a:r>
            <a:br>
              <a:rPr lang="en-US" sz="3000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/>
              <a:t>UNIT 1</a:t>
            </a:r>
            <a:endParaRPr sz="300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0" i="0" u="none" strike="noStrike">
                <a:latin typeface="Arial"/>
                <a:ea typeface="Arial"/>
                <a:cs typeface="Arial"/>
                <a:sym typeface="Arial"/>
              </a:rPr>
              <a:t>BRESENHAM’S LINE DRAWING ALGORITHMS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1809750" y="322579"/>
            <a:ext cx="551624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0000"/>
              </a:buClr>
              <a:buSzPts val="4400"/>
              <a:buFont typeface="Arial"/>
              <a:buNone/>
            </a:pPr>
            <a:r>
              <a:rPr lang="en-US" sz="4400" b="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Some more Examples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1903450" y="1905000"/>
            <a:ext cx="5279755" cy="4038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1212981" y="158628"/>
            <a:ext cx="6606072" cy="138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Reducing	Aliasing</a:t>
            </a:r>
            <a:endParaRPr dirty="0"/>
          </a:p>
        </p:txBody>
      </p:sp>
      <p:sp>
        <p:nvSpPr>
          <p:cNvPr id="231" name="Google Shape;231;p28"/>
          <p:cNvSpPr txBox="1"/>
          <p:nvPr/>
        </p:nvSpPr>
        <p:spPr>
          <a:xfrm>
            <a:off x="1963526" y="1743632"/>
            <a:ext cx="484505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increasing Resolution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4751023" y="2453146"/>
            <a:ext cx="2247440" cy="21136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233264" y="4710485"/>
            <a:ext cx="8733453" cy="153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	aliasing	effect	can	be	minimized	by  increasing resolution of the raster display.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1594826" y="2470863"/>
            <a:ext cx="2053980" cy="212489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764540" y="543559"/>
            <a:ext cx="7322184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Disadvantage of improving resolution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535940" y="2172970"/>
            <a:ext cx="106045" cy="68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8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878839" y="2186940"/>
            <a:ext cx="681164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2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More memory requirement (Size of frame buffer will become Large)  More scan conversion time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1884679" y="497840"/>
            <a:ext cx="536765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Anti-aliasing Methods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609600" y="1981200"/>
            <a:ext cx="7470775" cy="169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Super-sampling method or post filtering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</a:pPr>
            <a:endParaRPr sz="4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sampling or Pre filtering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1744979" y="163829"/>
            <a:ext cx="5957570" cy="136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noAutofit/>
          </a:bodyPr>
          <a:lstStyle/>
          <a:p>
            <a:pPr marL="1692275" marR="5080" lvl="0" indent="-16802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Super-sampling Method  (Cont….)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537845" y="1828800"/>
            <a:ext cx="8068309" cy="402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noAutofit/>
          </a:bodyPr>
          <a:lstStyle/>
          <a:p>
            <a:pPr marL="355600" marR="14604" lvl="0" indent="-342900" algn="just" rtl="0">
              <a:lnSpc>
                <a:spcPct val="144166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In this method every individual pixel is  subdivided in to sub-pixel.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15875" lvl="0" indent="-342900" algn="just" rtl="0">
              <a:lnSpc>
                <a:spcPct val="143750"/>
              </a:lnSpc>
              <a:spcBef>
                <a:spcPts val="8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In this method we count the number of  pixel which are overlapped by the object.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The intensity value of a pixel is the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average of the intensity values </a:t>
            </a:r>
            <a:r>
              <a:rPr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of all the  sampled sub-pixels with in that pixel.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17780" lvl="0" indent="-342900" algn="just" rtl="0">
              <a:lnSpc>
                <a:spcPct val="143750"/>
              </a:lnSpc>
              <a:spcBef>
                <a:spcPts val="85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In this method every pixel on the screen  have different intensity.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822960" y="370320"/>
            <a:ext cx="7543800" cy="136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noAutofit/>
          </a:bodyPr>
          <a:lstStyle/>
          <a:p>
            <a:pPr marL="897255" marR="5080" lvl="0" indent="-8851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Super-sampling for a line object  having Non-Zero width</a:t>
            </a:r>
            <a:r>
              <a:rPr lang="en-US" sz="4400">
                <a:solidFill>
                  <a:srgbClr val="000000"/>
                </a:solidFill>
              </a:rPr>
              <a:t>.</a:t>
            </a:r>
            <a:endParaRPr/>
          </a:p>
        </p:txBody>
      </p:sp>
      <p:sp>
        <p:nvSpPr>
          <p:cNvPr id="267" name="Google Shape;267;p32"/>
          <p:cNvSpPr/>
          <p:nvPr/>
        </p:nvSpPr>
        <p:spPr>
          <a:xfrm>
            <a:off x="1275155" y="1983509"/>
            <a:ext cx="6885274" cy="37488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1511300" y="337820"/>
            <a:ext cx="6111875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Super-sampling Method (Cont….)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535136" y="2172548"/>
            <a:ext cx="9271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914401" y="2117303"/>
            <a:ext cx="4322445" cy="61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noAutofit/>
          </a:bodyPr>
          <a:lstStyle/>
          <a:p>
            <a:pPr marL="12700" marR="5080" lvl="0" indent="0" algn="l" rtl="0">
              <a:lnSpc>
                <a:spcPct val="7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Pixel at upper right corner is assigned 7/9 because  seven of its nine-sub pixels are inside the object  area.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564089" y="2850373"/>
            <a:ext cx="9271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914401" y="2886569"/>
            <a:ext cx="4290060" cy="43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675" rIns="0" bIns="0" anchor="t" anchorCtr="0">
            <a:noAutofit/>
          </a:bodyPr>
          <a:lstStyle/>
          <a:p>
            <a:pPr marL="12700" marR="5080" lvl="0" indent="0" algn="l" rtl="0">
              <a:lnSpc>
                <a:spcPct val="7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Suppose the color of object is RED(1,0,0), and the  background color is light yellow (.5,.5,.5).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3"/>
          <p:cNvSpPr txBox="1"/>
          <p:nvPr/>
        </p:nvSpPr>
        <p:spPr>
          <a:xfrm>
            <a:off x="519198" y="3475664"/>
            <a:ext cx="4764405" cy="278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what intensity the pixel will glow?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33144" marR="119379" lvl="0" indent="-967739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(1 X  7/9 +.5 X 2/9,	0X7/9+ 0.5 X 2/9, 0X7/9+.5X2/9)  </a:t>
            </a:r>
            <a:r>
              <a:rPr lang="en-US" sz="15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R		</a:t>
            </a:r>
            <a:r>
              <a:rPr lang="en-US" sz="1500">
                <a:solidFill>
                  <a:srgbClr val="91CF4F"/>
                </a:solidFill>
                <a:latin typeface="Arial"/>
                <a:ea typeface="Arial"/>
                <a:cs typeface="Arial"/>
                <a:sym typeface="Arial"/>
              </a:rPr>
              <a:t>G	</a:t>
            </a:r>
            <a:r>
              <a:rPr lang="en-US" sz="15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905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Blending of background color and object color will occur  only in area of pixel where object overlaps.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016000" lvl="0" indent="-95250" algn="l" rtl="0">
              <a:lnSpc>
                <a:spcPct val="1006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will be the intensity of center pixel? </a:t>
            </a:r>
            <a:r>
              <a:rPr lang="en-US" sz="15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 Answer- (1 X 1+.5X0, 0X1+.5X0, 0X1+.5X0)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-9525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will be the intensity of lower right side pixel? </a:t>
            </a:r>
            <a:r>
              <a:rPr lang="en-US" sz="15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 Answer- (1X1/9 + .5X8/9, 0X1/9+.5X8/9, 0X1/9+.5X8/9)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5616111" y="2029810"/>
            <a:ext cx="2613488" cy="25277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282" name="Google Shape;282;p3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/>
          <p:nvPr/>
        </p:nvSpPr>
        <p:spPr>
          <a:xfrm>
            <a:off x="2895600" y="3714749"/>
            <a:ext cx="2343150" cy="1562100"/>
          </a:xfrm>
          <a:custGeom>
            <a:avLst/>
            <a:gdLst/>
            <a:ahLst/>
            <a:cxnLst/>
            <a:rect l="l" t="t" r="r" b="b"/>
            <a:pathLst>
              <a:path w="2343150" h="1562100" extrusionOk="0">
                <a:moveTo>
                  <a:pt x="195580" y="389889"/>
                </a:moveTo>
                <a:lnTo>
                  <a:pt x="0" y="389889"/>
                </a:lnTo>
                <a:lnTo>
                  <a:pt x="0" y="0"/>
                </a:lnTo>
                <a:lnTo>
                  <a:pt x="389889" y="0"/>
                </a:lnTo>
                <a:lnTo>
                  <a:pt x="389889" y="389889"/>
                </a:lnTo>
                <a:lnTo>
                  <a:pt x="195580" y="389889"/>
                </a:lnTo>
                <a:close/>
              </a:path>
              <a:path w="2343150" h="1562100" extrusionOk="0">
                <a:moveTo>
                  <a:pt x="585470" y="389889"/>
                </a:moveTo>
                <a:lnTo>
                  <a:pt x="389889" y="389889"/>
                </a:lnTo>
                <a:lnTo>
                  <a:pt x="389889" y="0"/>
                </a:lnTo>
                <a:lnTo>
                  <a:pt x="781050" y="0"/>
                </a:lnTo>
                <a:lnTo>
                  <a:pt x="781050" y="389889"/>
                </a:lnTo>
                <a:lnTo>
                  <a:pt x="585470" y="389889"/>
                </a:lnTo>
                <a:close/>
              </a:path>
              <a:path w="2343150" h="1562100" extrusionOk="0">
                <a:moveTo>
                  <a:pt x="976629" y="389889"/>
                </a:moveTo>
                <a:lnTo>
                  <a:pt x="781050" y="389889"/>
                </a:lnTo>
                <a:lnTo>
                  <a:pt x="781050" y="0"/>
                </a:lnTo>
                <a:lnTo>
                  <a:pt x="1170939" y="0"/>
                </a:lnTo>
                <a:lnTo>
                  <a:pt x="1170939" y="389889"/>
                </a:lnTo>
                <a:lnTo>
                  <a:pt x="976629" y="389889"/>
                </a:lnTo>
                <a:close/>
              </a:path>
              <a:path w="2343150" h="1562100" extrusionOk="0">
                <a:moveTo>
                  <a:pt x="1366520" y="389889"/>
                </a:moveTo>
                <a:lnTo>
                  <a:pt x="1170939" y="389889"/>
                </a:lnTo>
                <a:lnTo>
                  <a:pt x="1170939" y="0"/>
                </a:lnTo>
                <a:lnTo>
                  <a:pt x="1562100" y="0"/>
                </a:lnTo>
                <a:lnTo>
                  <a:pt x="1562100" y="389889"/>
                </a:lnTo>
                <a:lnTo>
                  <a:pt x="1366520" y="389889"/>
                </a:lnTo>
                <a:close/>
              </a:path>
              <a:path w="2343150" h="1562100" extrusionOk="0">
                <a:moveTo>
                  <a:pt x="1757679" y="389889"/>
                </a:moveTo>
                <a:lnTo>
                  <a:pt x="1562100" y="389889"/>
                </a:lnTo>
                <a:lnTo>
                  <a:pt x="1562100" y="0"/>
                </a:lnTo>
                <a:lnTo>
                  <a:pt x="1951989" y="0"/>
                </a:lnTo>
                <a:lnTo>
                  <a:pt x="1951989" y="389889"/>
                </a:lnTo>
                <a:lnTo>
                  <a:pt x="1757679" y="389889"/>
                </a:lnTo>
                <a:close/>
              </a:path>
              <a:path w="2343150" h="1562100" extrusionOk="0">
                <a:moveTo>
                  <a:pt x="2147570" y="389889"/>
                </a:moveTo>
                <a:lnTo>
                  <a:pt x="1951989" y="389889"/>
                </a:lnTo>
                <a:lnTo>
                  <a:pt x="1951989" y="0"/>
                </a:lnTo>
                <a:lnTo>
                  <a:pt x="2343150" y="0"/>
                </a:lnTo>
                <a:lnTo>
                  <a:pt x="2343150" y="389889"/>
                </a:lnTo>
                <a:lnTo>
                  <a:pt x="2147570" y="389889"/>
                </a:lnTo>
                <a:close/>
              </a:path>
              <a:path w="2343150" h="1562100" extrusionOk="0">
                <a:moveTo>
                  <a:pt x="195580" y="781050"/>
                </a:moveTo>
                <a:lnTo>
                  <a:pt x="0" y="781050"/>
                </a:lnTo>
                <a:lnTo>
                  <a:pt x="0" y="391160"/>
                </a:lnTo>
                <a:lnTo>
                  <a:pt x="389889" y="391160"/>
                </a:lnTo>
                <a:lnTo>
                  <a:pt x="389889" y="781050"/>
                </a:lnTo>
                <a:lnTo>
                  <a:pt x="195580" y="781050"/>
                </a:lnTo>
                <a:close/>
              </a:path>
              <a:path w="2343150" h="1562100" extrusionOk="0">
                <a:moveTo>
                  <a:pt x="976629" y="781050"/>
                </a:moveTo>
                <a:lnTo>
                  <a:pt x="781050" y="781050"/>
                </a:lnTo>
                <a:lnTo>
                  <a:pt x="781050" y="391160"/>
                </a:lnTo>
                <a:lnTo>
                  <a:pt x="1170939" y="391160"/>
                </a:lnTo>
                <a:lnTo>
                  <a:pt x="1170939" y="781050"/>
                </a:lnTo>
                <a:lnTo>
                  <a:pt x="976629" y="781050"/>
                </a:lnTo>
                <a:close/>
              </a:path>
              <a:path w="2343150" h="1562100" extrusionOk="0">
                <a:moveTo>
                  <a:pt x="1366520" y="781050"/>
                </a:moveTo>
                <a:lnTo>
                  <a:pt x="1170939" y="781050"/>
                </a:lnTo>
                <a:lnTo>
                  <a:pt x="1170939" y="391160"/>
                </a:lnTo>
                <a:lnTo>
                  <a:pt x="1562100" y="391160"/>
                </a:lnTo>
                <a:lnTo>
                  <a:pt x="1562100" y="781050"/>
                </a:lnTo>
                <a:lnTo>
                  <a:pt x="1366520" y="781050"/>
                </a:lnTo>
                <a:close/>
              </a:path>
              <a:path w="2343150" h="1562100" extrusionOk="0">
                <a:moveTo>
                  <a:pt x="585470" y="781050"/>
                </a:moveTo>
                <a:lnTo>
                  <a:pt x="389889" y="781050"/>
                </a:lnTo>
                <a:lnTo>
                  <a:pt x="389889" y="391160"/>
                </a:lnTo>
                <a:lnTo>
                  <a:pt x="781050" y="391160"/>
                </a:lnTo>
                <a:lnTo>
                  <a:pt x="781050" y="781050"/>
                </a:lnTo>
                <a:lnTo>
                  <a:pt x="585470" y="781050"/>
                </a:lnTo>
                <a:close/>
              </a:path>
              <a:path w="2343150" h="1562100" extrusionOk="0">
                <a:moveTo>
                  <a:pt x="1757679" y="781050"/>
                </a:moveTo>
                <a:lnTo>
                  <a:pt x="1562100" y="781050"/>
                </a:lnTo>
                <a:lnTo>
                  <a:pt x="1562100" y="391160"/>
                </a:lnTo>
                <a:lnTo>
                  <a:pt x="1951989" y="391160"/>
                </a:lnTo>
                <a:lnTo>
                  <a:pt x="1951989" y="781050"/>
                </a:lnTo>
                <a:lnTo>
                  <a:pt x="1757679" y="781050"/>
                </a:lnTo>
                <a:close/>
              </a:path>
              <a:path w="2343150" h="1562100" extrusionOk="0">
                <a:moveTo>
                  <a:pt x="2147570" y="781050"/>
                </a:moveTo>
                <a:lnTo>
                  <a:pt x="1951989" y="781050"/>
                </a:lnTo>
                <a:lnTo>
                  <a:pt x="1951989" y="391160"/>
                </a:lnTo>
                <a:lnTo>
                  <a:pt x="2343150" y="391160"/>
                </a:lnTo>
                <a:lnTo>
                  <a:pt x="2343150" y="781050"/>
                </a:lnTo>
                <a:lnTo>
                  <a:pt x="2147570" y="781050"/>
                </a:lnTo>
                <a:close/>
              </a:path>
              <a:path w="2343150" h="1562100" extrusionOk="0">
                <a:moveTo>
                  <a:pt x="195580" y="1170940"/>
                </a:moveTo>
                <a:lnTo>
                  <a:pt x="0" y="1170940"/>
                </a:lnTo>
                <a:lnTo>
                  <a:pt x="0" y="781050"/>
                </a:lnTo>
                <a:lnTo>
                  <a:pt x="389889" y="781050"/>
                </a:lnTo>
                <a:lnTo>
                  <a:pt x="389889" y="1170940"/>
                </a:lnTo>
                <a:lnTo>
                  <a:pt x="195580" y="1170940"/>
                </a:lnTo>
                <a:close/>
              </a:path>
              <a:path w="2343150" h="1562100" extrusionOk="0">
                <a:moveTo>
                  <a:pt x="585470" y="1170940"/>
                </a:moveTo>
                <a:lnTo>
                  <a:pt x="389889" y="1170940"/>
                </a:lnTo>
                <a:lnTo>
                  <a:pt x="389889" y="781050"/>
                </a:lnTo>
                <a:lnTo>
                  <a:pt x="781050" y="781050"/>
                </a:lnTo>
                <a:lnTo>
                  <a:pt x="781050" y="1170940"/>
                </a:lnTo>
                <a:lnTo>
                  <a:pt x="585470" y="1170940"/>
                </a:lnTo>
                <a:close/>
              </a:path>
              <a:path w="2343150" h="1562100" extrusionOk="0">
                <a:moveTo>
                  <a:pt x="976629" y="1170940"/>
                </a:moveTo>
                <a:lnTo>
                  <a:pt x="781050" y="1170940"/>
                </a:lnTo>
                <a:lnTo>
                  <a:pt x="781050" y="781050"/>
                </a:lnTo>
                <a:lnTo>
                  <a:pt x="1170939" y="781050"/>
                </a:lnTo>
                <a:lnTo>
                  <a:pt x="1170939" y="1170940"/>
                </a:lnTo>
                <a:lnTo>
                  <a:pt x="976629" y="1170940"/>
                </a:lnTo>
                <a:close/>
              </a:path>
              <a:path w="2343150" h="1562100" extrusionOk="0">
                <a:moveTo>
                  <a:pt x="1366520" y="1170940"/>
                </a:moveTo>
                <a:lnTo>
                  <a:pt x="1170939" y="1170940"/>
                </a:lnTo>
                <a:lnTo>
                  <a:pt x="1170939" y="781050"/>
                </a:lnTo>
                <a:lnTo>
                  <a:pt x="1562100" y="781050"/>
                </a:lnTo>
                <a:lnTo>
                  <a:pt x="1562100" y="1170940"/>
                </a:lnTo>
                <a:lnTo>
                  <a:pt x="1366520" y="1170940"/>
                </a:lnTo>
                <a:close/>
              </a:path>
              <a:path w="2343150" h="1562100" extrusionOk="0">
                <a:moveTo>
                  <a:pt x="1757679" y="1170940"/>
                </a:moveTo>
                <a:lnTo>
                  <a:pt x="1562100" y="1170940"/>
                </a:lnTo>
                <a:lnTo>
                  <a:pt x="1562100" y="781050"/>
                </a:lnTo>
                <a:lnTo>
                  <a:pt x="1951989" y="781050"/>
                </a:lnTo>
                <a:lnTo>
                  <a:pt x="1951989" y="1170940"/>
                </a:lnTo>
                <a:lnTo>
                  <a:pt x="1757679" y="1170940"/>
                </a:lnTo>
                <a:close/>
              </a:path>
              <a:path w="2343150" h="1562100" extrusionOk="0">
                <a:moveTo>
                  <a:pt x="2147570" y="1170940"/>
                </a:moveTo>
                <a:lnTo>
                  <a:pt x="1951989" y="1170940"/>
                </a:lnTo>
                <a:lnTo>
                  <a:pt x="1951989" y="781050"/>
                </a:lnTo>
                <a:lnTo>
                  <a:pt x="2343150" y="781050"/>
                </a:lnTo>
                <a:lnTo>
                  <a:pt x="2343150" y="1170940"/>
                </a:lnTo>
                <a:lnTo>
                  <a:pt x="2147570" y="1170940"/>
                </a:lnTo>
                <a:close/>
              </a:path>
              <a:path w="2343150" h="1562100" extrusionOk="0">
                <a:moveTo>
                  <a:pt x="195580" y="1562100"/>
                </a:moveTo>
                <a:lnTo>
                  <a:pt x="0" y="1562100"/>
                </a:lnTo>
                <a:lnTo>
                  <a:pt x="0" y="1170940"/>
                </a:lnTo>
                <a:lnTo>
                  <a:pt x="389889" y="1170940"/>
                </a:lnTo>
                <a:lnTo>
                  <a:pt x="389889" y="1562100"/>
                </a:lnTo>
                <a:lnTo>
                  <a:pt x="195580" y="1562100"/>
                </a:lnTo>
                <a:close/>
              </a:path>
              <a:path w="2343150" h="1562100" extrusionOk="0">
                <a:moveTo>
                  <a:pt x="976629" y="1562100"/>
                </a:moveTo>
                <a:lnTo>
                  <a:pt x="781050" y="1562100"/>
                </a:lnTo>
                <a:lnTo>
                  <a:pt x="781050" y="1170940"/>
                </a:lnTo>
                <a:lnTo>
                  <a:pt x="1170939" y="1170940"/>
                </a:lnTo>
                <a:lnTo>
                  <a:pt x="1170939" y="1562100"/>
                </a:lnTo>
                <a:lnTo>
                  <a:pt x="976629" y="1562100"/>
                </a:lnTo>
                <a:close/>
              </a:path>
              <a:path w="2343150" h="1562100" extrusionOk="0">
                <a:moveTo>
                  <a:pt x="1366520" y="1562100"/>
                </a:moveTo>
                <a:lnTo>
                  <a:pt x="1170939" y="1562100"/>
                </a:lnTo>
                <a:lnTo>
                  <a:pt x="1170939" y="1170940"/>
                </a:lnTo>
                <a:lnTo>
                  <a:pt x="1562100" y="1170940"/>
                </a:lnTo>
                <a:lnTo>
                  <a:pt x="1562100" y="1562100"/>
                </a:lnTo>
                <a:lnTo>
                  <a:pt x="1366520" y="1562100"/>
                </a:lnTo>
                <a:close/>
              </a:path>
              <a:path w="2343150" h="1562100" extrusionOk="0">
                <a:moveTo>
                  <a:pt x="585470" y="1562100"/>
                </a:moveTo>
                <a:lnTo>
                  <a:pt x="389889" y="1562100"/>
                </a:lnTo>
                <a:lnTo>
                  <a:pt x="389889" y="1170940"/>
                </a:lnTo>
                <a:lnTo>
                  <a:pt x="781050" y="1170940"/>
                </a:lnTo>
                <a:lnTo>
                  <a:pt x="781050" y="1562100"/>
                </a:lnTo>
                <a:lnTo>
                  <a:pt x="585470" y="1562100"/>
                </a:lnTo>
                <a:close/>
              </a:path>
              <a:path w="2343150" h="1562100" extrusionOk="0">
                <a:moveTo>
                  <a:pt x="1757679" y="1562100"/>
                </a:moveTo>
                <a:lnTo>
                  <a:pt x="1562100" y="1562100"/>
                </a:lnTo>
                <a:lnTo>
                  <a:pt x="1562100" y="1170940"/>
                </a:lnTo>
                <a:lnTo>
                  <a:pt x="1951989" y="1170940"/>
                </a:lnTo>
                <a:lnTo>
                  <a:pt x="1951989" y="1562100"/>
                </a:lnTo>
                <a:lnTo>
                  <a:pt x="1757679" y="1562100"/>
                </a:lnTo>
                <a:close/>
              </a:path>
              <a:path w="2343150" h="1562100" extrusionOk="0">
                <a:moveTo>
                  <a:pt x="2147570" y="1562100"/>
                </a:moveTo>
                <a:lnTo>
                  <a:pt x="1951989" y="1562100"/>
                </a:lnTo>
                <a:lnTo>
                  <a:pt x="1951989" y="1170940"/>
                </a:lnTo>
                <a:lnTo>
                  <a:pt x="2343150" y="1170940"/>
                </a:lnTo>
                <a:lnTo>
                  <a:pt x="2343150" y="1562100"/>
                </a:lnTo>
                <a:lnTo>
                  <a:pt x="2147570" y="15621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4"/>
          <p:cNvSpPr/>
          <p:nvPr/>
        </p:nvSpPr>
        <p:spPr>
          <a:xfrm>
            <a:off x="2895600" y="2933699"/>
            <a:ext cx="2343150" cy="781050"/>
          </a:xfrm>
          <a:custGeom>
            <a:avLst/>
            <a:gdLst/>
            <a:ahLst/>
            <a:cxnLst/>
            <a:rect l="l" t="t" r="r" b="b"/>
            <a:pathLst>
              <a:path w="2343150" h="781050" extrusionOk="0">
                <a:moveTo>
                  <a:pt x="195580" y="389889"/>
                </a:moveTo>
                <a:lnTo>
                  <a:pt x="0" y="389889"/>
                </a:lnTo>
                <a:lnTo>
                  <a:pt x="0" y="0"/>
                </a:lnTo>
                <a:lnTo>
                  <a:pt x="389889" y="0"/>
                </a:lnTo>
                <a:lnTo>
                  <a:pt x="389889" y="389889"/>
                </a:lnTo>
                <a:lnTo>
                  <a:pt x="195580" y="389889"/>
                </a:lnTo>
                <a:close/>
              </a:path>
              <a:path w="2343150" h="781050" extrusionOk="0">
                <a:moveTo>
                  <a:pt x="585470" y="389889"/>
                </a:moveTo>
                <a:lnTo>
                  <a:pt x="389889" y="389889"/>
                </a:lnTo>
                <a:lnTo>
                  <a:pt x="389889" y="0"/>
                </a:lnTo>
                <a:lnTo>
                  <a:pt x="781050" y="0"/>
                </a:lnTo>
                <a:lnTo>
                  <a:pt x="781050" y="389889"/>
                </a:lnTo>
                <a:lnTo>
                  <a:pt x="585470" y="389889"/>
                </a:lnTo>
                <a:close/>
              </a:path>
              <a:path w="2343150" h="781050" extrusionOk="0">
                <a:moveTo>
                  <a:pt x="976629" y="389889"/>
                </a:moveTo>
                <a:lnTo>
                  <a:pt x="781050" y="389889"/>
                </a:lnTo>
                <a:lnTo>
                  <a:pt x="781050" y="0"/>
                </a:lnTo>
                <a:lnTo>
                  <a:pt x="1170939" y="0"/>
                </a:lnTo>
                <a:lnTo>
                  <a:pt x="1170939" y="389889"/>
                </a:lnTo>
                <a:lnTo>
                  <a:pt x="976629" y="389889"/>
                </a:lnTo>
                <a:close/>
              </a:path>
              <a:path w="2343150" h="781050" extrusionOk="0">
                <a:moveTo>
                  <a:pt x="1366520" y="389889"/>
                </a:moveTo>
                <a:lnTo>
                  <a:pt x="1170939" y="389889"/>
                </a:lnTo>
                <a:lnTo>
                  <a:pt x="1170939" y="0"/>
                </a:lnTo>
                <a:lnTo>
                  <a:pt x="1562100" y="0"/>
                </a:lnTo>
                <a:lnTo>
                  <a:pt x="1562100" y="389889"/>
                </a:lnTo>
                <a:lnTo>
                  <a:pt x="1366520" y="389889"/>
                </a:lnTo>
                <a:close/>
              </a:path>
              <a:path w="2343150" h="781050" extrusionOk="0">
                <a:moveTo>
                  <a:pt x="1757679" y="389889"/>
                </a:moveTo>
                <a:lnTo>
                  <a:pt x="1562100" y="389889"/>
                </a:lnTo>
                <a:lnTo>
                  <a:pt x="1562100" y="0"/>
                </a:lnTo>
                <a:lnTo>
                  <a:pt x="1951989" y="0"/>
                </a:lnTo>
                <a:lnTo>
                  <a:pt x="1951989" y="389889"/>
                </a:lnTo>
                <a:lnTo>
                  <a:pt x="1757679" y="389889"/>
                </a:lnTo>
                <a:close/>
              </a:path>
              <a:path w="2343150" h="781050" extrusionOk="0">
                <a:moveTo>
                  <a:pt x="2147570" y="389889"/>
                </a:moveTo>
                <a:lnTo>
                  <a:pt x="1951989" y="389889"/>
                </a:lnTo>
                <a:lnTo>
                  <a:pt x="1951989" y="0"/>
                </a:lnTo>
                <a:lnTo>
                  <a:pt x="2343150" y="0"/>
                </a:lnTo>
                <a:lnTo>
                  <a:pt x="2343150" y="389889"/>
                </a:lnTo>
                <a:lnTo>
                  <a:pt x="2147570" y="389889"/>
                </a:lnTo>
                <a:close/>
              </a:path>
              <a:path w="2343150" h="781050" extrusionOk="0">
                <a:moveTo>
                  <a:pt x="195580" y="781050"/>
                </a:moveTo>
                <a:lnTo>
                  <a:pt x="0" y="781050"/>
                </a:lnTo>
                <a:lnTo>
                  <a:pt x="0" y="389889"/>
                </a:lnTo>
                <a:lnTo>
                  <a:pt x="389889" y="389889"/>
                </a:lnTo>
                <a:lnTo>
                  <a:pt x="389889" y="781050"/>
                </a:lnTo>
                <a:lnTo>
                  <a:pt x="195580" y="781050"/>
                </a:lnTo>
                <a:close/>
              </a:path>
              <a:path w="2343150" h="781050" extrusionOk="0">
                <a:moveTo>
                  <a:pt x="976629" y="781050"/>
                </a:moveTo>
                <a:lnTo>
                  <a:pt x="781050" y="781050"/>
                </a:lnTo>
                <a:lnTo>
                  <a:pt x="781050" y="389889"/>
                </a:lnTo>
                <a:lnTo>
                  <a:pt x="1170939" y="389889"/>
                </a:lnTo>
                <a:lnTo>
                  <a:pt x="1170939" y="781050"/>
                </a:lnTo>
                <a:lnTo>
                  <a:pt x="976629" y="781050"/>
                </a:lnTo>
                <a:close/>
              </a:path>
              <a:path w="2343150" h="781050" extrusionOk="0">
                <a:moveTo>
                  <a:pt x="1366520" y="781050"/>
                </a:moveTo>
                <a:lnTo>
                  <a:pt x="1170939" y="781050"/>
                </a:lnTo>
                <a:lnTo>
                  <a:pt x="1170939" y="389889"/>
                </a:lnTo>
                <a:lnTo>
                  <a:pt x="1562100" y="389889"/>
                </a:lnTo>
                <a:lnTo>
                  <a:pt x="1562100" y="781050"/>
                </a:lnTo>
                <a:lnTo>
                  <a:pt x="1366520" y="781050"/>
                </a:lnTo>
                <a:close/>
              </a:path>
              <a:path w="2343150" h="781050" extrusionOk="0">
                <a:moveTo>
                  <a:pt x="585470" y="781050"/>
                </a:moveTo>
                <a:lnTo>
                  <a:pt x="389889" y="781050"/>
                </a:lnTo>
                <a:lnTo>
                  <a:pt x="389889" y="389889"/>
                </a:lnTo>
                <a:lnTo>
                  <a:pt x="781050" y="389889"/>
                </a:lnTo>
                <a:lnTo>
                  <a:pt x="781050" y="781050"/>
                </a:lnTo>
                <a:lnTo>
                  <a:pt x="585470" y="781050"/>
                </a:lnTo>
                <a:close/>
              </a:path>
              <a:path w="2343150" h="781050" extrusionOk="0">
                <a:moveTo>
                  <a:pt x="1757679" y="781050"/>
                </a:moveTo>
                <a:lnTo>
                  <a:pt x="1562100" y="781050"/>
                </a:lnTo>
                <a:lnTo>
                  <a:pt x="1562100" y="389889"/>
                </a:lnTo>
                <a:lnTo>
                  <a:pt x="1951989" y="389889"/>
                </a:lnTo>
                <a:lnTo>
                  <a:pt x="1951989" y="781050"/>
                </a:lnTo>
                <a:lnTo>
                  <a:pt x="1757679" y="781050"/>
                </a:lnTo>
                <a:close/>
              </a:path>
              <a:path w="2343150" h="781050" extrusionOk="0">
                <a:moveTo>
                  <a:pt x="2147570" y="781050"/>
                </a:moveTo>
                <a:lnTo>
                  <a:pt x="1951989" y="781050"/>
                </a:lnTo>
                <a:lnTo>
                  <a:pt x="1951989" y="389889"/>
                </a:lnTo>
                <a:lnTo>
                  <a:pt x="2343150" y="389889"/>
                </a:lnTo>
                <a:lnTo>
                  <a:pt x="2343150" y="781050"/>
                </a:lnTo>
                <a:lnTo>
                  <a:pt x="2147570" y="78105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4"/>
          <p:cNvSpPr/>
          <p:nvPr/>
        </p:nvSpPr>
        <p:spPr>
          <a:xfrm>
            <a:off x="2895600" y="2152649"/>
            <a:ext cx="2343150" cy="781050"/>
          </a:xfrm>
          <a:custGeom>
            <a:avLst/>
            <a:gdLst/>
            <a:ahLst/>
            <a:cxnLst/>
            <a:rect l="l" t="t" r="r" b="b"/>
            <a:pathLst>
              <a:path w="2343150" h="781050" extrusionOk="0">
                <a:moveTo>
                  <a:pt x="195580" y="389889"/>
                </a:moveTo>
                <a:lnTo>
                  <a:pt x="0" y="389889"/>
                </a:lnTo>
                <a:lnTo>
                  <a:pt x="0" y="0"/>
                </a:lnTo>
                <a:lnTo>
                  <a:pt x="389889" y="0"/>
                </a:lnTo>
                <a:lnTo>
                  <a:pt x="389889" y="389889"/>
                </a:lnTo>
                <a:lnTo>
                  <a:pt x="195580" y="389889"/>
                </a:lnTo>
                <a:close/>
              </a:path>
              <a:path w="2343150" h="781050" extrusionOk="0">
                <a:moveTo>
                  <a:pt x="585470" y="389889"/>
                </a:moveTo>
                <a:lnTo>
                  <a:pt x="389889" y="389889"/>
                </a:lnTo>
                <a:lnTo>
                  <a:pt x="389889" y="0"/>
                </a:lnTo>
                <a:lnTo>
                  <a:pt x="781050" y="0"/>
                </a:lnTo>
                <a:lnTo>
                  <a:pt x="781050" y="389889"/>
                </a:lnTo>
                <a:lnTo>
                  <a:pt x="585470" y="389889"/>
                </a:lnTo>
                <a:close/>
              </a:path>
              <a:path w="2343150" h="781050" extrusionOk="0">
                <a:moveTo>
                  <a:pt x="976629" y="389889"/>
                </a:moveTo>
                <a:lnTo>
                  <a:pt x="781050" y="389889"/>
                </a:lnTo>
                <a:lnTo>
                  <a:pt x="781050" y="0"/>
                </a:lnTo>
                <a:lnTo>
                  <a:pt x="1170939" y="0"/>
                </a:lnTo>
                <a:lnTo>
                  <a:pt x="1170939" y="389889"/>
                </a:lnTo>
                <a:lnTo>
                  <a:pt x="976629" y="389889"/>
                </a:lnTo>
                <a:close/>
              </a:path>
              <a:path w="2343150" h="781050" extrusionOk="0">
                <a:moveTo>
                  <a:pt x="1366520" y="389889"/>
                </a:moveTo>
                <a:lnTo>
                  <a:pt x="1170939" y="389889"/>
                </a:lnTo>
                <a:lnTo>
                  <a:pt x="1170939" y="0"/>
                </a:lnTo>
                <a:lnTo>
                  <a:pt x="1562100" y="0"/>
                </a:lnTo>
                <a:lnTo>
                  <a:pt x="1562100" y="389889"/>
                </a:lnTo>
                <a:lnTo>
                  <a:pt x="1366520" y="389889"/>
                </a:lnTo>
                <a:close/>
              </a:path>
              <a:path w="2343150" h="781050" extrusionOk="0">
                <a:moveTo>
                  <a:pt x="1757679" y="389889"/>
                </a:moveTo>
                <a:lnTo>
                  <a:pt x="1562100" y="389889"/>
                </a:lnTo>
                <a:lnTo>
                  <a:pt x="1562100" y="0"/>
                </a:lnTo>
                <a:lnTo>
                  <a:pt x="1951989" y="0"/>
                </a:lnTo>
                <a:lnTo>
                  <a:pt x="1951989" y="389889"/>
                </a:lnTo>
                <a:lnTo>
                  <a:pt x="1757679" y="389889"/>
                </a:lnTo>
                <a:close/>
              </a:path>
              <a:path w="2343150" h="781050" extrusionOk="0">
                <a:moveTo>
                  <a:pt x="2147570" y="389889"/>
                </a:moveTo>
                <a:lnTo>
                  <a:pt x="1951989" y="389889"/>
                </a:lnTo>
                <a:lnTo>
                  <a:pt x="1951989" y="0"/>
                </a:lnTo>
                <a:lnTo>
                  <a:pt x="2343150" y="0"/>
                </a:lnTo>
                <a:lnTo>
                  <a:pt x="2343150" y="389889"/>
                </a:lnTo>
                <a:lnTo>
                  <a:pt x="2147570" y="389889"/>
                </a:lnTo>
                <a:close/>
              </a:path>
              <a:path w="2343150" h="781050" extrusionOk="0">
                <a:moveTo>
                  <a:pt x="195580" y="781050"/>
                </a:moveTo>
                <a:lnTo>
                  <a:pt x="0" y="781050"/>
                </a:lnTo>
                <a:lnTo>
                  <a:pt x="0" y="389889"/>
                </a:lnTo>
                <a:lnTo>
                  <a:pt x="389889" y="389889"/>
                </a:lnTo>
                <a:lnTo>
                  <a:pt x="389889" y="781050"/>
                </a:lnTo>
                <a:lnTo>
                  <a:pt x="195580" y="781050"/>
                </a:lnTo>
                <a:close/>
              </a:path>
              <a:path w="2343150" h="781050" extrusionOk="0">
                <a:moveTo>
                  <a:pt x="976629" y="781050"/>
                </a:moveTo>
                <a:lnTo>
                  <a:pt x="781050" y="781050"/>
                </a:lnTo>
                <a:lnTo>
                  <a:pt x="781050" y="389889"/>
                </a:lnTo>
                <a:lnTo>
                  <a:pt x="1170939" y="389889"/>
                </a:lnTo>
                <a:lnTo>
                  <a:pt x="1170939" y="781050"/>
                </a:lnTo>
                <a:lnTo>
                  <a:pt x="976629" y="781050"/>
                </a:lnTo>
                <a:close/>
              </a:path>
              <a:path w="2343150" h="781050" extrusionOk="0">
                <a:moveTo>
                  <a:pt x="1366520" y="781050"/>
                </a:moveTo>
                <a:lnTo>
                  <a:pt x="1170939" y="781050"/>
                </a:lnTo>
                <a:lnTo>
                  <a:pt x="1170939" y="389889"/>
                </a:lnTo>
                <a:lnTo>
                  <a:pt x="1562100" y="389889"/>
                </a:lnTo>
                <a:lnTo>
                  <a:pt x="1562100" y="781050"/>
                </a:lnTo>
                <a:lnTo>
                  <a:pt x="1366520" y="781050"/>
                </a:lnTo>
                <a:close/>
              </a:path>
              <a:path w="2343150" h="781050" extrusionOk="0">
                <a:moveTo>
                  <a:pt x="585470" y="781050"/>
                </a:moveTo>
                <a:lnTo>
                  <a:pt x="389889" y="781050"/>
                </a:lnTo>
                <a:lnTo>
                  <a:pt x="389889" y="389889"/>
                </a:lnTo>
                <a:lnTo>
                  <a:pt x="781050" y="389889"/>
                </a:lnTo>
                <a:lnTo>
                  <a:pt x="781050" y="781050"/>
                </a:lnTo>
                <a:lnTo>
                  <a:pt x="585470" y="781050"/>
                </a:lnTo>
                <a:close/>
              </a:path>
              <a:path w="2343150" h="781050" extrusionOk="0">
                <a:moveTo>
                  <a:pt x="1757679" y="781050"/>
                </a:moveTo>
                <a:lnTo>
                  <a:pt x="1562100" y="781050"/>
                </a:lnTo>
                <a:lnTo>
                  <a:pt x="1562100" y="389889"/>
                </a:lnTo>
                <a:lnTo>
                  <a:pt x="1951989" y="389889"/>
                </a:lnTo>
                <a:lnTo>
                  <a:pt x="1951989" y="781050"/>
                </a:lnTo>
                <a:lnTo>
                  <a:pt x="1757679" y="781050"/>
                </a:lnTo>
                <a:close/>
              </a:path>
              <a:path w="2343150" h="781050" extrusionOk="0">
                <a:moveTo>
                  <a:pt x="2147570" y="781050"/>
                </a:moveTo>
                <a:lnTo>
                  <a:pt x="1951989" y="781050"/>
                </a:lnTo>
                <a:lnTo>
                  <a:pt x="1951989" y="389889"/>
                </a:lnTo>
                <a:lnTo>
                  <a:pt x="2343150" y="389889"/>
                </a:lnTo>
                <a:lnTo>
                  <a:pt x="2343150" y="781050"/>
                </a:lnTo>
                <a:lnTo>
                  <a:pt x="2147570" y="78105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5238750" y="3714749"/>
            <a:ext cx="781050" cy="1562100"/>
          </a:xfrm>
          <a:custGeom>
            <a:avLst/>
            <a:gdLst/>
            <a:ahLst/>
            <a:cxnLst/>
            <a:rect l="l" t="t" r="r" b="b"/>
            <a:pathLst>
              <a:path w="781050" h="1562100" extrusionOk="0">
                <a:moveTo>
                  <a:pt x="195579" y="389889"/>
                </a:moveTo>
                <a:lnTo>
                  <a:pt x="0" y="389889"/>
                </a:lnTo>
                <a:lnTo>
                  <a:pt x="0" y="0"/>
                </a:lnTo>
                <a:lnTo>
                  <a:pt x="389889" y="0"/>
                </a:lnTo>
                <a:lnTo>
                  <a:pt x="389889" y="389889"/>
                </a:lnTo>
                <a:lnTo>
                  <a:pt x="195579" y="389889"/>
                </a:lnTo>
                <a:close/>
              </a:path>
              <a:path w="781050" h="1562100" extrusionOk="0">
                <a:moveTo>
                  <a:pt x="585470" y="389889"/>
                </a:moveTo>
                <a:lnTo>
                  <a:pt x="389889" y="389889"/>
                </a:lnTo>
                <a:lnTo>
                  <a:pt x="389889" y="0"/>
                </a:lnTo>
                <a:lnTo>
                  <a:pt x="781050" y="0"/>
                </a:lnTo>
                <a:lnTo>
                  <a:pt x="781050" y="389889"/>
                </a:lnTo>
                <a:lnTo>
                  <a:pt x="585470" y="389889"/>
                </a:lnTo>
                <a:close/>
              </a:path>
              <a:path w="781050" h="1562100" extrusionOk="0">
                <a:moveTo>
                  <a:pt x="195579" y="781050"/>
                </a:moveTo>
                <a:lnTo>
                  <a:pt x="0" y="781050"/>
                </a:lnTo>
                <a:lnTo>
                  <a:pt x="0" y="391160"/>
                </a:lnTo>
                <a:lnTo>
                  <a:pt x="389889" y="391160"/>
                </a:lnTo>
                <a:lnTo>
                  <a:pt x="389889" y="781050"/>
                </a:lnTo>
                <a:lnTo>
                  <a:pt x="195579" y="781050"/>
                </a:lnTo>
                <a:close/>
              </a:path>
              <a:path w="781050" h="1562100" extrusionOk="0">
                <a:moveTo>
                  <a:pt x="585470" y="781050"/>
                </a:moveTo>
                <a:lnTo>
                  <a:pt x="389889" y="781050"/>
                </a:lnTo>
                <a:lnTo>
                  <a:pt x="389889" y="391160"/>
                </a:lnTo>
                <a:lnTo>
                  <a:pt x="781050" y="391160"/>
                </a:lnTo>
                <a:lnTo>
                  <a:pt x="781050" y="781050"/>
                </a:lnTo>
                <a:lnTo>
                  <a:pt x="585470" y="781050"/>
                </a:lnTo>
                <a:close/>
              </a:path>
              <a:path w="781050" h="1562100" extrusionOk="0">
                <a:moveTo>
                  <a:pt x="195579" y="1170940"/>
                </a:moveTo>
                <a:lnTo>
                  <a:pt x="0" y="1170940"/>
                </a:lnTo>
                <a:lnTo>
                  <a:pt x="0" y="781050"/>
                </a:lnTo>
                <a:lnTo>
                  <a:pt x="389889" y="781050"/>
                </a:lnTo>
                <a:lnTo>
                  <a:pt x="389889" y="1170940"/>
                </a:lnTo>
                <a:lnTo>
                  <a:pt x="195579" y="1170940"/>
                </a:lnTo>
                <a:close/>
              </a:path>
              <a:path w="781050" h="1562100" extrusionOk="0">
                <a:moveTo>
                  <a:pt x="585470" y="1170940"/>
                </a:moveTo>
                <a:lnTo>
                  <a:pt x="389889" y="1170940"/>
                </a:lnTo>
                <a:lnTo>
                  <a:pt x="389889" y="781050"/>
                </a:lnTo>
                <a:lnTo>
                  <a:pt x="781050" y="781050"/>
                </a:lnTo>
                <a:lnTo>
                  <a:pt x="781050" y="1170940"/>
                </a:lnTo>
                <a:lnTo>
                  <a:pt x="585470" y="1170940"/>
                </a:lnTo>
                <a:close/>
              </a:path>
              <a:path w="781050" h="1562100" extrusionOk="0">
                <a:moveTo>
                  <a:pt x="195579" y="1562100"/>
                </a:moveTo>
                <a:lnTo>
                  <a:pt x="0" y="1562100"/>
                </a:lnTo>
                <a:lnTo>
                  <a:pt x="0" y="1170940"/>
                </a:lnTo>
                <a:lnTo>
                  <a:pt x="389889" y="1170940"/>
                </a:lnTo>
                <a:lnTo>
                  <a:pt x="389889" y="1562100"/>
                </a:lnTo>
                <a:lnTo>
                  <a:pt x="195579" y="1562100"/>
                </a:lnTo>
                <a:close/>
              </a:path>
              <a:path w="781050" h="1562100" extrusionOk="0">
                <a:moveTo>
                  <a:pt x="585470" y="1562100"/>
                </a:moveTo>
                <a:lnTo>
                  <a:pt x="389889" y="1562100"/>
                </a:lnTo>
                <a:lnTo>
                  <a:pt x="389889" y="1170940"/>
                </a:lnTo>
                <a:lnTo>
                  <a:pt x="781050" y="1170940"/>
                </a:lnTo>
                <a:lnTo>
                  <a:pt x="781050" y="1562100"/>
                </a:lnTo>
                <a:lnTo>
                  <a:pt x="585470" y="15621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4"/>
          <p:cNvSpPr/>
          <p:nvPr/>
        </p:nvSpPr>
        <p:spPr>
          <a:xfrm>
            <a:off x="5238750" y="2933699"/>
            <a:ext cx="781050" cy="781050"/>
          </a:xfrm>
          <a:custGeom>
            <a:avLst/>
            <a:gdLst/>
            <a:ahLst/>
            <a:cxnLst/>
            <a:rect l="l" t="t" r="r" b="b"/>
            <a:pathLst>
              <a:path w="781050" h="781050" extrusionOk="0">
                <a:moveTo>
                  <a:pt x="195579" y="389889"/>
                </a:moveTo>
                <a:lnTo>
                  <a:pt x="0" y="389889"/>
                </a:lnTo>
                <a:lnTo>
                  <a:pt x="0" y="0"/>
                </a:lnTo>
                <a:lnTo>
                  <a:pt x="389889" y="0"/>
                </a:lnTo>
                <a:lnTo>
                  <a:pt x="389889" y="389889"/>
                </a:lnTo>
                <a:lnTo>
                  <a:pt x="195579" y="389889"/>
                </a:lnTo>
                <a:close/>
              </a:path>
              <a:path w="781050" h="781050" extrusionOk="0">
                <a:moveTo>
                  <a:pt x="585470" y="389889"/>
                </a:moveTo>
                <a:lnTo>
                  <a:pt x="389889" y="389889"/>
                </a:lnTo>
                <a:lnTo>
                  <a:pt x="389889" y="0"/>
                </a:lnTo>
                <a:lnTo>
                  <a:pt x="781050" y="0"/>
                </a:lnTo>
                <a:lnTo>
                  <a:pt x="781050" y="389889"/>
                </a:lnTo>
                <a:lnTo>
                  <a:pt x="585470" y="389889"/>
                </a:lnTo>
                <a:close/>
              </a:path>
              <a:path w="781050" h="781050" extrusionOk="0">
                <a:moveTo>
                  <a:pt x="195579" y="781050"/>
                </a:moveTo>
                <a:lnTo>
                  <a:pt x="0" y="781050"/>
                </a:lnTo>
                <a:lnTo>
                  <a:pt x="0" y="389889"/>
                </a:lnTo>
                <a:lnTo>
                  <a:pt x="389889" y="389889"/>
                </a:lnTo>
                <a:lnTo>
                  <a:pt x="389889" y="781050"/>
                </a:lnTo>
                <a:lnTo>
                  <a:pt x="195579" y="781050"/>
                </a:lnTo>
                <a:close/>
              </a:path>
              <a:path w="781050" h="781050" extrusionOk="0">
                <a:moveTo>
                  <a:pt x="585470" y="781050"/>
                </a:moveTo>
                <a:lnTo>
                  <a:pt x="389889" y="781050"/>
                </a:lnTo>
                <a:lnTo>
                  <a:pt x="389889" y="389889"/>
                </a:lnTo>
                <a:lnTo>
                  <a:pt x="781050" y="389889"/>
                </a:lnTo>
                <a:lnTo>
                  <a:pt x="781050" y="781050"/>
                </a:lnTo>
                <a:lnTo>
                  <a:pt x="585470" y="78105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34"/>
          <p:cNvGrpSpPr/>
          <p:nvPr/>
        </p:nvGrpSpPr>
        <p:grpSpPr>
          <a:xfrm>
            <a:off x="2895600" y="2152648"/>
            <a:ext cx="3124200" cy="2343150"/>
            <a:chOff x="2895600" y="3276599"/>
            <a:chExt cx="3124200" cy="2343150"/>
          </a:xfrm>
        </p:grpSpPr>
        <p:sp>
          <p:nvSpPr>
            <p:cNvPr id="293" name="Google Shape;293;p34"/>
            <p:cNvSpPr/>
            <p:nvPr/>
          </p:nvSpPr>
          <p:spPr>
            <a:xfrm>
              <a:off x="5238750" y="3276599"/>
              <a:ext cx="781050" cy="781050"/>
            </a:xfrm>
            <a:custGeom>
              <a:avLst/>
              <a:gdLst/>
              <a:ahLst/>
              <a:cxnLst/>
              <a:rect l="l" t="t" r="r" b="b"/>
              <a:pathLst>
                <a:path w="781050" h="781050" extrusionOk="0">
                  <a:moveTo>
                    <a:pt x="195579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89889"/>
                  </a:lnTo>
                  <a:lnTo>
                    <a:pt x="195579" y="389889"/>
                  </a:lnTo>
                  <a:close/>
                </a:path>
                <a:path w="781050" h="781050" extrusionOk="0">
                  <a:moveTo>
                    <a:pt x="585470" y="389889"/>
                  </a:moveTo>
                  <a:lnTo>
                    <a:pt x="389889" y="389889"/>
                  </a:lnTo>
                  <a:lnTo>
                    <a:pt x="389889" y="0"/>
                  </a:lnTo>
                  <a:lnTo>
                    <a:pt x="781050" y="0"/>
                  </a:lnTo>
                  <a:lnTo>
                    <a:pt x="781050" y="389889"/>
                  </a:lnTo>
                  <a:lnTo>
                    <a:pt x="585470" y="389889"/>
                  </a:lnTo>
                  <a:close/>
                </a:path>
                <a:path w="781050" h="781050" extrusionOk="0">
                  <a:moveTo>
                    <a:pt x="195579" y="781050"/>
                  </a:moveTo>
                  <a:lnTo>
                    <a:pt x="0" y="781050"/>
                  </a:lnTo>
                  <a:lnTo>
                    <a:pt x="0" y="389889"/>
                  </a:lnTo>
                  <a:lnTo>
                    <a:pt x="389889" y="389889"/>
                  </a:lnTo>
                  <a:lnTo>
                    <a:pt x="389889" y="781050"/>
                  </a:lnTo>
                  <a:lnTo>
                    <a:pt x="195579" y="781050"/>
                  </a:lnTo>
                  <a:close/>
                </a:path>
                <a:path w="781050" h="781050" extrusionOk="0">
                  <a:moveTo>
                    <a:pt x="585470" y="781050"/>
                  </a:moveTo>
                  <a:lnTo>
                    <a:pt x="389889" y="781050"/>
                  </a:lnTo>
                  <a:lnTo>
                    <a:pt x="389889" y="389889"/>
                  </a:lnTo>
                  <a:lnTo>
                    <a:pt x="781050" y="389889"/>
                  </a:lnTo>
                  <a:lnTo>
                    <a:pt x="781050" y="781050"/>
                  </a:lnTo>
                  <a:lnTo>
                    <a:pt x="585470" y="78105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2895600" y="3276599"/>
              <a:ext cx="3124200" cy="2096770"/>
            </a:xfrm>
            <a:custGeom>
              <a:avLst/>
              <a:gdLst/>
              <a:ahLst/>
              <a:cxnLst/>
              <a:rect l="l" t="t" r="r" b="b"/>
              <a:pathLst>
                <a:path w="3124200" h="2096770" extrusionOk="0">
                  <a:moveTo>
                    <a:pt x="293369" y="0"/>
                  </a:moveTo>
                  <a:lnTo>
                    <a:pt x="3124200" y="1619250"/>
                  </a:lnTo>
                </a:path>
                <a:path w="3124200" h="2096770" extrusionOk="0">
                  <a:moveTo>
                    <a:pt x="0" y="293370"/>
                  </a:moveTo>
                  <a:lnTo>
                    <a:pt x="3124200" y="2096770"/>
                  </a:lnTo>
                </a:path>
              </a:pathLst>
            </a:custGeom>
            <a:noFill/>
            <a:ln w="380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2895600" y="3276599"/>
              <a:ext cx="381000" cy="389890"/>
            </a:xfrm>
            <a:custGeom>
              <a:avLst/>
              <a:gdLst/>
              <a:ahLst/>
              <a:cxnLst/>
              <a:rect l="l" t="t" r="r" b="b"/>
              <a:pathLst>
                <a:path w="381000" h="389889" extrusionOk="0">
                  <a:moveTo>
                    <a:pt x="0" y="389889"/>
                  </a:moveTo>
                  <a:lnTo>
                    <a:pt x="381000" y="389889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8988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2895600" y="327659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195580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89889"/>
                  </a:lnTo>
                  <a:lnTo>
                    <a:pt x="195580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2895600" y="3666489"/>
              <a:ext cx="389890" cy="391160"/>
            </a:xfrm>
            <a:custGeom>
              <a:avLst/>
              <a:gdLst/>
              <a:ahLst/>
              <a:cxnLst/>
              <a:rect l="l" t="t" r="r" b="b"/>
              <a:pathLst>
                <a:path w="389889" h="391160" extrusionOk="0">
                  <a:moveTo>
                    <a:pt x="389889" y="0"/>
                  </a:moveTo>
                  <a:lnTo>
                    <a:pt x="0" y="0"/>
                  </a:lnTo>
                  <a:lnTo>
                    <a:pt x="0" y="391160"/>
                  </a:lnTo>
                  <a:lnTo>
                    <a:pt x="389889" y="391160"/>
                  </a:lnTo>
                  <a:close/>
                </a:path>
              </a:pathLst>
            </a:custGeom>
            <a:solidFill>
              <a:srgbClr val="FFA4A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2895600" y="3666489"/>
              <a:ext cx="389890" cy="391160"/>
            </a:xfrm>
            <a:custGeom>
              <a:avLst/>
              <a:gdLst/>
              <a:ahLst/>
              <a:cxnLst/>
              <a:rect l="l" t="t" r="r" b="b"/>
              <a:pathLst>
                <a:path w="389889" h="391160" extrusionOk="0">
                  <a:moveTo>
                    <a:pt x="195580" y="391160"/>
                  </a:moveTo>
                  <a:lnTo>
                    <a:pt x="0" y="391160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91160"/>
                  </a:lnTo>
                  <a:lnTo>
                    <a:pt x="195580" y="39116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3276600" y="327659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389889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89889" y="389889"/>
                  </a:lnTo>
                  <a:close/>
                </a:path>
              </a:pathLst>
            </a:custGeom>
            <a:solidFill>
              <a:srgbClr val="FF3A3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3276600" y="327659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195579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89889"/>
                  </a:lnTo>
                  <a:lnTo>
                    <a:pt x="195579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3285490" y="366648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91160"/>
                  </a:lnTo>
                  <a:lnTo>
                    <a:pt x="391160" y="391160"/>
                  </a:lnTo>
                  <a:close/>
                </a:path>
              </a:pathLst>
            </a:custGeom>
            <a:solidFill>
              <a:srgbClr val="FF5A5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3285490" y="366648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 extrusionOk="0">
                  <a:moveTo>
                    <a:pt x="195580" y="391160"/>
                  </a:moveTo>
                  <a:lnTo>
                    <a:pt x="0" y="391160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91160"/>
                  </a:lnTo>
                  <a:lnTo>
                    <a:pt x="195580" y="39116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3676650" y="405764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389889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89889" y="389889"/>
                  </a:ln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3676650" y="405764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195579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89889"/>
                  </a:lnTo>
                  <a:lnTo>
                    <a:pt x="195579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4066540" y="405764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91160" y="389889"/>
                  </a:lnTo>
                  <a:close/>
                </a:path>
              </a:pathLst>
            </a:custGeom>
            <a:solidFill>
              <a:srgbClr val="FF3A3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4066540" y="405764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195580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89889"/>
                  </a:lnTo>
                  <a:lnTo>
                    <a:pt x="195580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4457700" y="405764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389889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89889" y="38988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4457700" y="405764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195579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89889"/>
                  </a:lnTo>
                  <a:lnTo>
                    <a:pt x="195579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4847590" y="405764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91160" y="389889"/>
                  </a:lnTo>
                  <a:close/>
                </a:path>
              </a:pathLst>
            </a:custGeom>
            <a:solidFill>
              <a:srgbClr val="FF5A5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4847590" y="405764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195580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89889"/>
                  </a:lnTo>
                  <a:lnTo>
                    <a:pt x="195580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4457700" y="4447539"/>
              <a:ext cx="389890" cy="391160"/>
            </a:xfrm>
            <a:custGeom>
              <a:avLst/>
              <a:gdLst/>
              <a:ahLst/>
              <a:cxnLst/>
              <a:rect l="l" t="t" r="r" b="b"/>
              <a:pathLst>
                <a:path w="389889" h="391160" extrusionOk="0">
                  <a:moveTo>
                    <a:pt x="389889" y="0"/>
                  </a:moveTo>
                  <a:lnTo>
                    <a:pt x="0" y="0"/>
                  </a:lnTo>
                  <a:lnTo>
                    <a:pt x="0" y="391160"/>
                  </a:lnTo>
                  <a:lnTo>
                    <a:pt x="389889" y="391160"/>
                  </a:lnTo>
                  <a:close/>
                </a:path>
              </a:pathLst>
            </a:custGeom>
            <a:solidFill>
              <a:srgbClr val="FF5A5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4457700" y="4447539"/>
              <a:ext cx="389890" cy="391160"/>
            </a:xfrm>
            <a:custGeom>
              <a:avLst/>
              <a:gdLst/>
              <a:ahLst/>
              <a:cxnLst/>
              <a:rect l="l" t="t" r="r" b="b"/>
              <a:pathLst>
                <a:path w="389889" h="391160" extrusionOk="0">
                  <a:moveTo>
                    <a:pt x="195579" y="391160"/>
                  </a:moveTo>
                  <a:lnTo>
                    <a:pt x="0" y="391160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91160"/>
                  </a:lnTo>
                  <a:lnTo>
                    <a:pt x="195579" y="39116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4847590" y="444753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91160"/>
                  </a:lnTo>
                  <a:lnTo>
                    <a:pt x="391160" y="39116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4847590" y="444753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 extrusionOk="0">
                  <a:moveTo>
                    <a:pt x="195580" y="391160"/>
                  </a:moveTo>
                  <a:lnTo>
                    <a:pt x="0" y="391160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91160"/>
                  </a:lnTo>
                  <a:lnTo>
                    <a:pt x="195580" y="39116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3676650" y="327659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389889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89889" y="389889"/>
                  </a:lnTo>
                  <a:close/>
                </a:path>
              </a:pathLst>
            </a:custGeom>
            <a:solidFill>
              <a:srgbClr val="FFD6D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3676650" y="327659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195579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89889"/>
                  </a:lnTo>
                  <a:lnTo>
                    <a:pt x="195579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3676650" y="3666489"/>
              <a:ext cx="389890" cy="391160"/>
            </a:xfrm>
            <a:custGeom>
              <a:avLst/>
              <a:gdLst/>
              <a:ahLst/>
              <a:cxnLst/>
              <a:rect l="l" t="t" r="r" b="b"/>
              <a:pathLst>
                <a:path w="389889" h="391160" extrusionOk="0">
                  <a:moveTo>
                    <a:pt x="389889" y="0"/>
                  </a:moveTo>
                  <a:lnTo>
                    <a:pt x="0" y="0"/>
                  </a:lnTo>
                  <a:lnTo>
                    <a:pt x="0" y="391160"/>
                  </a:lnTo>
                  <a:lnTo>
                    <a:pt x="389889" y="39116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3676650" y="3666489"/>
              <a:ext cx="389890" cy="391160"/>
            </a:xfrm>
            <a:custGeom>
              <a:avLst/>
              <a:gdLst/>
              <a:ahLst/>
              <a:cxnLst/>
              <a:rect l="l" t="t" r="r" b="b"/>
              <a:pathLst>
                <a:path w="389889" h="391160" extrusionOk="0">
                  <a:moveTo>
                    <a:pt x="195579" y="391160"/>
                  </a:moveTo>
                  <a:lnTo>
                    <a:pt x="0" y="391160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91160"/>
                  </a:lnTo>
                  <a:lnTo>
                    <a:pt x="195579" y="39116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4066540" y="366648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91160"/>
                  </a:lnTo>
                  <a:lnTo>
                    <a:pt x="391160" y="391160"/>
                  </a:ln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4066540" y="366648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 extrusionOk="0">
                  <a:moveTo>
                    <a:pt x="195580" y="391160"/>
                  </a:moveTo>
                  <a:lnTo>
                    <a:pt x="0" y="391160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91160"/>
                  </a:lnTo>
                  <a:lnTo>
                    <a:pt x="195580" y="39116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4457700" y="3666489"/>
              <a:ext cx="389890" cy="391160"/>
            </a:xfrm>
            <a:custGeom>
              <a:avLst/>
              <a:gdLst/>
              <a:ahLst/>
              <a:cxnLst/>
              <a:rect l="l" t="t" r="r" b="b"/>
              <a:pathLst>
                <a:path w="389889" h="391160" extrusionOk="0">
                  <a:moveTo>
                    <a:pt x="389889" y="0"/>
                  </a:moveTo>
                  <a:lnTo>
                    <a:pt x="0" y="0"/>
                  </a:lnTo>
                  <a:lnTo>
                    <a:pt x="0" y="391160"/>
                  </a:lnTo>
                  <a:lnTo>
                    <a:pt x="389889" y="391160"/>
                  </a:lnTo>
                  <a:close/>
                </a:path>
              </a:pathLst>
            </a:custGeom>
            <a:solidFill>
              <a:srgbClr val="FFEAE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4457700" y="3666489"/>
              <a:ext cx="389890" cy="391160"/>
            </a:xfrm>
            <a:custGeom>
              <a:avLst/>
              <a:gdLst/>
              <a:ahLst/>
              <a:cxnLst/>
              <a:rect l="l" t="t" r="r" b="b"/>
              <a:pathLst>
                <a:path w="389889" h="391160" extrusionOk="0">
                  <a:moveTo>
                    <a:pt x="195579" y="391160"/>
                  </a:moveTo>
                  <a:lnTo>
                    <a:pt x="0" y="391160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91160"/>
                  </a:lnTo>
                  <a:lnTo>
                    <a:pt x="195579" y="39116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5238750" y="483869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389889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89889" y="389889"/>
                  </a:ln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5238750" y="483869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195579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89889"/>
                  </a:lnTo>
                  <a:lnTo>
                    <a:pt x="195579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5628640" y="483869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91160" y="38988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5628640" y="483869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195580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89889"/>
                  </a:lnTo>
                  <a:lnTo>
                    <a:pt x="195580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5628640" y="522985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91160" y="389889"/>
                  </a:ln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5628640" y="522985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195580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89889"/>
                  </a:lnTo>
                  <a:lnTo>
                    <a:pt x="195580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5238750" y="4447539"/>
              <a:ext cx="389890" cy="391160"/>
            </a:xfrm>
            <a:custGeom>
              <a:avLst/>
              <a:gdLst/>
              <a:ahLst/>
              <a:cxnLst/>
              <a:rect l="l" t="t" r="r" b="b"/>
              <a:pathLst>
                <a:path w="389889" h="391160" extrusionOk="0">
                  <a:moveTo>
                    <a:pt x="389889" y="0"/>
                  </a:moveTo>
                  <a:lnTo>
                    <a:pt x="0" y="0"/>
                  </a:lnTo>
                  <a:lnTo>
                    <a:pt x="0" y="391160"/>
                  </a:lnTo>
                  <a:lnTo>
                    <a:pt x="389889" y="391160"/>
                  </a:ln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5238750" y="4447539"/>
              <a:ext cx="389890" cy="391160"/>
            </a:xfrm>
            <a:custGeom>
              <a:avLst/>
              <a:gdLst/>
              <a:ahLst/>
              <a:cxnLst/>
              <a:rect l="l" t="t" r="r" b="b"/>
              <a:pathLst>
                <a:path w="389889" h="391160" extrusionOk="0">
                  <a:moveTo>
                    <a:pt x="195579" y="391160"/>
                  </a:moveTo>
                  <a:lnTo>
                    <a:pt x="0" y="391160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91160"/>
                  </a:lnTo>
                  <a:lnTo>
                    <a:pt x="195579" y="39116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5628640" y="444753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91160"/>
                  </a:lnTo>
                  <a:lnTo>
                    <a:pt x="391160" y="391160"/>
                  </a:ln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5628640" y="444753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 extrusionOk="0">
                  <a:moveTo>
                    <a:pt x="195580" y="391160"/>
                  </a:moveTo>
                  <a:lnTo>
                    <a:pt x="0" y="391160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91160"/>
                  </a:lnTo>
                  <a:lnTo>
                    <a:pt x="195580" y="39116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4847590" y="483869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91160" y="389889"/>
                  </a:ln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4847590" y="483869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195580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89889"/>
                  </a:lnTo>
                  <a:lnTo>
                    <a:pt x="195580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4066540" y="444753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91160"/>
                  </a:lnTo>
                  <a:lnTo>
                    <a:pt x="391160" y="391160"/>
                  </a:lnTo>
                  <a:close/>
                </a:path>
              </a:pathLst>
            </a:custGeom>
            <a:solidFill>
              <a:srgbClr val="FFD6D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4066540" y="444753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 extrusionOk="0">
                  <a:moveTo>
                    <a:pt x="195580" y="391160"/>
                  </a:moveTo>
                  <a:lnTo>
                    <a:pt x="0" y="391160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91160"/>
                  </a:lnTo>
                  <a:lnTo>
                    <a:pt x="195580" y="39116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p34"/>
          <p:cNvSpPr txBox="1">
            <a:spLocks noGrp="1"/>
          </p:cNvSpPr>
          <p:nvPr>
            <p:ph type="title"/>
          </p:nvPr>
        </p:nvSpPr>
        <p:spPr>
          <a:xfrm>
            <a:off x="610869" y="643890"/>
            <a:ext cx="760539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00000"/>
                </a:solidFill>
              </a:rPr>
              <a:t>Intensity Variation on pixels after Super sampling method</a:t>
            </a:r>
            <a:endParaRPr sz="2400"/>
          </a:p>
        </p:txBody>
      </p:sp>
      <p:sp>
        <p:nvSpPr>
          <p:cNvPr id="338" name="Google Shape;338;p3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339" name="Google Shape;339;p3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/>
          <p:nvPr/>
        </p:nvSpPr>
        <p:spPr>
          <a:xfrm>
            <a:off x="457200" y="4384399"/>
            <a:ext cx="5252720" cy="182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Formula for Blending of Colors for following Conditions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Background is (.5,.5,.5)</a:t>
            </a:r>
            <a:endParaRPr/>
          </a:p>
          <a:p>
            <a:pPr marL="12700" marR="3152775" lvl="0" indent="-88900" algn="l" rtl="0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Color is (1,1,0)  Ans: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Formula for Blending of Colors for following Conditions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Background is (.5,.5,.5)</a:t>
            </a:r>
            <a:endParaRPr/>
          </a:p>
          <a:p>
            <a:pPr marL="355600" marR="0" lvl="0" indent="-3429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Color is (1,1,1)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5"/>
          <p:cNvSpPr/>
          <p:nvPr/>
        </p:nvSpPr>
        <p:spPr>
          <a:xfrm>
            <a:off x="152400" y="284518"/>
            <a:ext cx="8458200" cy="38302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347" name="Google Shape;347;p3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>
            <a:spLocks noGrp="1"/>
          </p:cNvSpPr>
          <p:nvPr>
            <p:ph type="title"/>
          </p:nvPr>
        </p:nvSpPr>
        <p:spPr>
          <a:xfrm>
            <a:off x="1637029" y="497840"/>
            <a:ext cx="57092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Area Sampling Method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6"/>
          <p:cNvSpPr txBox="1"/>
          <p:nvPr/>
        </p:nvSpPr>
        <p:spPr>
          <a:xfrm>
            <a:off x="774349" y="1831088"/>
            <a:ext cx="128270" cy="3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354" name="Google Shape;354;p36"/>
          <p:cNvSpPr txBox="1"/>
          <p:nvPr/>
        </p:nvSpPr>
        <p:spPr>
          <a:xfrm>
            <a:off x="1107439" y="1918468"/>
            <a:ext cx="7262495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3800" rIns="0" bIns="0" anchor="t" anchorCtr="0">
            <a:noAutofit/>
          </a:bodyPr>
          <a:lstStyle/>
          <a:p>
            <a:pPr marL="12700" marR="5080" lvl="0" indent="0" algn="l" rtl="0">
              <a:lnSpc>
                <a:spcPct val="7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figure shows how line with a non-Zero width have  different intensity value at each pixel on the screen</a:t>
            </a:r>
            <a:endParaRPr/>
          </a:p>
        </p:txBody>
      </p:sp>
      <p:sp>
        <p:nvSpPr>
          <p:cNvPr id="355" name="Google Shape;355;p36"/>
          <p:cNvSpPr txBox="1"/>
          <p:nvPr/>
        </p:nvSpPr>
        <p:spPr>
          <a:xfrm>
            <a:off x="807332" y="2562802"/>
            <a:ext cx="128270" cy="3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356" name="Google Shape;356;p36"/>
          <p:cNvSpPr txBox="1"/>
          <p:nvPr/>
        </p:nvSpPr>
        <p:spPr>
          <a:xfrm>
            <a:off x="1107439" y="2564353"/>
            <a:ext cx="7263130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3800" rIns="0" bIns="0" anchor="t" anchorCtr="0">
            <a:noAutofit/>
          </a:bodyPr>
          <a:lstStyle/>
          <a:p>
            <a:pPr marL="12700" marR="5080" lvl="0" indent="0" algn="l" rtl="0">
              <a:lnSpc>
                <a:spcPct val="7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	this	Area	sampling	method	intensity	value	is  determined according to area covered by the object.</a:t>
            </a:r>
            <a:endParaRPr/>
          </a:p>
        </p:txBody>
      </p:sp>
      <p:grpSp>
        <p:nvGrpSpPr>
          <p:cNvPr id="357" name="Google Shape;357;p36"/>
          <p:cNvGrpSpPr/>
          <p:nvPr/>
        </p:nvGrpSpPr>
        <p:grpSpPr>
          <a:xfrm>
            <a:off x="2057400" y="3276599"/>
            <a:ext cx="4724400" cy="3124200"/>
            <a:chOff x="2057400" y="3276599"/>
            <a:chExt cx="4724400" cy="3124200"/>
          </a:xfrm>
        </p:grpSpPr>
        <p:sp>
          <p:nvSpPr>
            <p:cNvPr id="358" name="Google Shape;358;p36"/>
            <p:cNvSpPr/>
            <p:nvPr/>
          </p:nvSpPr>
          <p:spPr>
            <a:xfrm>
              <a:off x="2895600" y="3276599"/>
              <a:ext cx="3124200" cy="3124200"/>
            </a:xfrm>
            <a:custGeom>
              <a:avLst/>
              <a:gdLst/>
              <a:ahLst/>
              <a:cxnLst/>
              <a:rect l="l" t="t" r="r" b="b"/>
              <a:pathLst>
                <a:path w="3124200" h="3124200" extrusionOk="0">
                  <a:moveTo>
                    <a:pt x="195580" y="1951989"/>
                  </a:moveTo>
                  <a:lnTo>
                    <a:pt x="0" y="1951989"/>
                  </a:lnTo>
                  <a:lnTo>
                    <a:pt x="0" y="1562100"/>
                  </a:lnTo>
                  <a:lnTo>
                    <a:pt x="389889" y="1562100"/>
                  </a:lnTo>
                  <a:lnTo>
                    <a:pt x="389889" y="1951989"/>
                  </a:lnTo>
                  <a:lnTo>
                    <a:pt x="195580" y="1951989"/>
                  </a:lnTo>
                  <a:close/>
                </a:path>
                <a:path w="3124200" h="3124200" extrusionOk="0">
                  <a:moveTo>
                    <a:pt x="585470" y="1951989"/>
                  </a:moveTo>
                  <a:lnTo>
                    <a:pt x="389889" y="1951989"/>
                  </a:lnTo>
                  <a:lnTo>
                    <a:pt x="389889" y="1562100"/>
                  </a:lnTo>
                  <a:lnTo>
                    <a:pt x="781050" y="1562100"/>
                  </a:lnTo>
                  <a:lnTo>
                    <a:pt x="781050" y="1951989"/>
                  </a:lnTo>
                  <a:lnTo>
                    <a:pt x="585470" y="1951989"/>
                  </a:lnTo>
                  <a:close/>
                </a:path>
                <a:path w="3124200" h="3124200" extrusionOk="0">
                  <a:moveTo>
                    <a:pt x="976629" y="1951989"/>
                  </a:moveTo>
                  <a:lnTo>
                    <a:pt x="781050" y="1951989"/>
                  </a:lnTo>
                  <a:lnTo>
                    <a:pt x="781050" y="1562100"/>
                  </a:lnTo>
                  <a:lnTo>
                    <a:pt x="1170939" y="1562100"/>
                  </a:lnTo>
                  <a:lnTo>
                    <a:pt x="1170939" y="1951989"/>
                  </a:lnTo>
                  <a:lnTo>
                    <a:pt x="976629" y="1951989"/>
                  </a:lnTo>
                  <a:close/>
                </a:path>
                <a:path w="3124200" h="3124200" extrusionOk="0">
                  <a:moveTo>
                    <a:pt x="1366520" y="1951989"/>
                  </a:moveTo>
                  <a:lnTo>
                    <a:pt x="1170939" y="1951989"/>
                  </a:lnTo>
                  <a:lnTo>
                    <a:pt x="1170939" y="1562100"/>
                  </a:lnTo>
                  <a:lnTo>
                    <a:pt x="1562100" y="1562100"/>
                  </a:lnTo>
                  <a:lnTo>
                    <a:pt x="1562100" y="1951989"/>
                  </a:lnTo>
                  <a:lnTo>
                    <a:pt x="1366520" y="1951989"/>
                  </a:lnTo>
                  <a:close/>
                </a:path>
                <a:path w="3124200" h="3124200" extrusionOk="0">
                  <a:moveTo>
                    <a:pt x="1757679" y="1951989"/>
                  </a:moveTo>
                  <a:lnTo>
                    <a:pt x="1562100" y="1951989"/>
                  </a:lnTo>
                  <a:lnTo>
                    <a:pt x="1562100" y="1562100"/>
                  </a:lnTo>
                  <a:lnTo>
                    <a:pt x="1951989" y="1562100"/>
                  </a:lnTo>
                  <a:lnTo>
                    <a:pt x="1951989" y="1951989"/>
                  </a:lnTo>
                  <a:lnTo>
                    <a:pt x="1757679" y="1951989"/>
                  </a:lnTo>
                  <a:close/>
                </a:path>
                <a:path w="3124200" h="3124200" extrusionOk="0">
                  <a:moveTo>
                    <a:pt x="2147570" y="1951989"/>
                  </a:moveTo>
                  <a:lnTo>
                    <a:pt x="1951989" y="1951989"/>
                  </a:lnTo>
                  <a:lnTo>
                    <a:pt x="1951989" y="1562100"/>
                  </a:lnTo>
                  <a:lnTo>
                    <a:pt x="2343150" y="1562100"/>
                  </a:lnTo>
                  <a:lnTo>
                    <a:pt x="2343150" y="1951989"/>
                  </a:lnTo>
                  <a:lnTo>
                    <a:pt x="2147570" y="1951989"/>
                  </a:lnTo>
                  <a:close/>
                </a:path>
                <a:path w="3124200" h="3124200" extrusionOk="0">
                  <a:moveTo>
                    <a:pt x="195580" y="2343150"/>
                  </a:moveTo>
                  <a:lnTo>
                    <a:pt x="0" y="2343150"/>
                  </a:lnTo>
                  <a:lnTo>
                    <a:pt x="0" y="1953260"/>
                  </a:lnTo>
                  <a:lnTo>
                    <a:pt x="389889" y="1953260"/>
                  </a:lnTo>
                  <a:lnTo>
                    <a:pt x="389889" y="2343150"/>
                  </a:lnTo>
                  <a:lnTo>
                    <a:pt x="195580" y="2343150"/>
                  </a:lnTo>
                  <a:close/>
                </a:path>
                <a:path w="3124200" h="3124200" extrusionOk="0">
                  <a:moveTo>
                    <a:pt x="976629" y="2343150"/>
                  </a:moveTo>
                  <a:lnTo>
                    <a:pt x="781050" y="2343150"/>
                  </a:lnTo>
                  <a:lnTo>
                    <a:pt x="781050" y="1953260"/>
                  </a:lnTo>
                  <a:lnTo>
                    <a:pt x="1170939" y="1953260"/>
                  </a:lnTo>
                  <a:lnTo>
                    <a:pt x="1170939" y="2343150"/>
                  </a:lnTo>
                  <a:lnTo>
                    <a:pt x="976629" y="2343150"/>
                  </a:lnTo>
                  <a:close/>
                </a:path>
                <a:path w="3124200" h="3124200" extrusionOk="0">
                  <a:moveTo>
                    <a:pt x="1366520" y="2343150"/>
                  </a:moveTo>
                  <a:lnTo>
                    <a:pt x="1170939" y="2343150"/>
                  </a:lnTo>
                  <a:lnTo>
                    <a:pt x="1170939" y="1953260"/>
                  </a:lnTo>
                  <a:lnTo>
                    <a:pt x="1562100" y="1953260"/>
                  </a:lnTo>
                  <a:lnTo>
                    <a:pt x="1562100" y="2343150"/>
                  </a:lnTo>
                  <a:lnTo>
                    <a:pt x="1366520" y="2343150"/>
                  </a:lnTo>
                  <a:close/>
                </a:path>
                <a:path w="3124200" h="3124200" extrusionOk="0">
                  <a:moveTo>
                    <a:pt x="585470" y="2343150"/>
                  </a:moveTo>
                  <a:lnTo>
                    <a:pt x="389889" y="2343150"/>
                  </a:lnTo>
                  <a:lnTo>
                    <a:pt x="389889" y="1953260"/>
                  </a:lnTo>
                  <a:lnTo>
                    <a:pt x="781050" y="1953260"/>
                  </a:lnTo>
                  <a:lnTo>
                    <a:pt x="781050" y="2343150"/>
                  </a:lnTo>
                  <a:lnTo>
                    <a:pt x="585470" y="2343150"/>
                  </a:lnTo>
                  <a:close/>
                </a:path>
                <a:path w="3124200" h="3124200" extrusionOk="0">
                  <a:moveTo>
                    <a:pt x="1757679" y="2343150"/>
                  </a:moveTo>
                  <a:lnTo>
                    <a:pt x="1562100" y="2343150"/>
                  </a:lnTo>
                  <a:lnTo>
                    <a:pt x="1562100" y="1953260"/>
                  </a:lnTo>
                  <a:lnTo>
                    <a:pt x="1951989" y="1953260"/>
                  </a:lnTo>
                  <a:lnTo>
                    <a:pt x="1951989" y="2343150"/>
                  </a:lnTo>
                  <a:lnTo>
                    <a:pt x="1757679" y="2343150"/>
                  </a:lnTo>
                  <a:close/>
                </a:path>
                <a:path w="3124200" h="3124200" extrusionOk="0">
                  <a:moveTo>
                    <a:pt x="2147570" y="2343150"/>
                  </a:moveTo>
                  <a:lnTo>
                    <a:pt x="1951989" y="2343150"/>
                  </a:lnTo>
                  <a:lnTo>
                    <a:pt x="1951989" y="1953260"/>
                  </a:lnTo>
                  <a:lnTo>
                    <a:pt x="2343150" y="1953260"/>
                  </a:lnTo>
                  <a:lnTo>
                    <a:pt x="2343150" y="2343150"/>
                  </a:lnTo>
                  <a:lnTo>
                    <a:pt x="2147570" y="2343150"/>
                  </a:lnTo>
                  <a:close/>
                </a:path>
                <a:path w="3124200" h="3124200" extrusionOk="0">
                  <a:moveTo>
                    <a:pt x="195580" y="2733040"/>
                  </a:moveTo>
                  <a:lnTo>
                    <a:pt x="0" y="2733040"/>
                  </a:lnTo>
                  <a:lnTo>
                    <a:pt x="0" y="2343150"/>
                  </a:lnTo>
                  <a:lnTo>
                    <a:pt x="389889" y="2343150"/>
                  </a:lnTo>
                  <a:lnTo>
                    <a:pt x="389889" y="2733040"/>
                  </a:lnTo>
                  <a:lnTo>
                    <a:pt x="195580" y="2733040"/>
                  </a:lnTo>
                  <a:close/>
                </a:path>
                <a:path w="3124200" h="3124200" extrusionOk="0">
                  <a:moveTo>
                    <a:pt x="585470" y="2733040"/>
                  </a:moveTo>
                  <a:lnTo>
                    <a:pt x="389889" y="2733040"/>
                  </a:lnTo>
                  <a:lnTo>
                    <a:pt x="389889" y="2343150"/>
                  </a:lnTo>
                  <a:lnTo>
                    <a:pt x="781050" y="2343150"/>
                  </a:lnTo>
                  <a:lnTo>
                    <a:pt x="781050" y="2733040"/>
                  </a:lnTo>
                  <a:lnTo>
                    <a:pt x="585470" y="2733040"/>
                  </a:lnTo>
                  <a:close/>
                </a:path>
                <a:path w="3124200" h="3124200" extrusionOk="0">
                  <a:moveTo>
                    <a:pt x="976629" y="2733040"/>
                  </a:moveTo>
                  <a:lnTo>
                    <a:pt x="781050" y="2733040"/>
                  </a:lnTo>
                  <a:lnTo>
                    <a:pt x="781050" y="2343150"/>
                  </a:lnTo>
                  <a:lnTo>
                    <a:pt x="1170939" y="2343150"/>
                  </a:lnTo>
                  <a:lnTo>
                    <a:pt x="1170939" y="2733040"/>
                  </a:lnTo>
                  <a:lnTo>
                    <a:pt x="976629" y="2733040"/>
                  </a:lnTo>
                  <a:close/>
                </a:path>
                <a:path w="3124200" h="3124200" extrusionOk="0">
                  <a:moveTo>
                    <a:pt x="1366520" y="2733040"/>
                  </a:moveTo>
                  <a:lnTo>
                    <a:pt x="1170939" y="2733040"/>
                  </a:lnTo>
                  <a:lnTo>
                    <a:pt x="1170939" y="2343150"/>
                  </a:lnTo>
                  <a:lnTo>
                    <a:pt x="1562100" y="2343150"/>
                  </a:lnTo>
                  <a:lnTo>
                    <a:pt x="1562100" y="2733040"/>
                  </a:lnTo>
                  <a:lnTo>
                    <a:pt x="1366520" y="2733040"/>
                  </a:lnTo>
                  <a:close/>
                </a:path>
                <a:path w="3124200" h="3124200" extrusionOk="0">
                  <a:moveTo>
                    <a:pt x="1757679" y="2733040"/>
                  </a:moveTo>
                  <a:lnTo>
                    <a:pt x="1562100" y="2733040"/>
                  </a:lnTo>
                  <a:lnTo>
                    <a:pt x="1562100" y="2343150"/>
                  </a:lnTo>
                  <a:lnTo>
                    <a:pt x="1951989" y="2343150"/>
                  </a:lnTo>
                  <a:lnTo>
                    <a:pt x="1951989" y="2733040"/>
                  </a:lnTo>
                  <a:lnTo>
                    <a:pt x="1757679" y="2733040"/>
                  </a:lnTo>
                  <a:close/>
                </a:path>
                <a:path w="3124200" h="3124200" extrusionOk="0">
                  <a:moveTo>
                    <a:pt x="2147570" y="2733040"/>
                  </a:moveTo>
                  <a:lnTo>
                    <a:pt x="1951989" y="2733040"/>
                  </a:lnTo>
                  <a:lnTo>
                    <a:pt x="1951989" y="2343150"/>
                  </a:lnTo>
                  <a:lnTo>
                    <a:pt x="2343150" y="2343150"/>
                  </a:lnTo>
                  <a:lnTo>
                    <a:pt x="2343150" y="2733040"/>
                  </a:lnTo>
                  <a:lnTo>
                    <a:pt x="2147570" y="2733040"/>
                  </a:lnTo>
                  <a:close/>
                </a:path>
                <a:path w="3124200" h="3124200" extrusionOk="0">
                  <a:moveTo>
                    <a:pt x="195580" y="3124200"/>
                  </a:moveTo>
                  <a:lnTo>
                    <a:pt x="0" y="3124200"/>
                  </a:lnTo>
                  <a:lnTo>
                    <a:pt x="0" y="2733040"/>
                  </a:lnTo>
                  <a:lnTo>
                    <a:pt x="389889" y="2733040"/>
                  </a:lnTo>
                  <a:lnTo>
                    <a:pt x="389889" y="3124200"/>
                  </a:lnTo>
                  <a:lnTo>
                    <a:pt x="195580" y="3124200"/>
                  </a:lnTo>
                  <a:close/>
                </a:path>
                <a:path w="3124200" h="3124200" extrusionOk="0">
                  <a:moveTo>
                    <a:pt x="976629" y="3124200"/>
                  </a:moveTo>
                  <a:lnTo>
                    <a:pt x="781050" y="3124200"/>
                  </a:lnTo>
                  <a:lnTo>
                    <a:pt x="781050" y="2733040"/>
                  </a:lnTo>
                  <a:lnTo>
                    <a:pt x="1170939" y="2733040"/>
                  </a:lnTo>
                  <a:lnTo>
                    <a:pt x="1170939" y="3124200"/>
                  </a:lnTo>
                  <a:lnTo>
                    <a:pt x="976629" y="3124200"/>
                  </a:lnTo>
                  <a:close/>
                </a:path>
                <a:path w="3124200" h="3124200" extrusionOk="0">
                  <a:moveTo>
                    <a:pt x="1366520" y="3124200"/>
                  </a:moveTo>
                  <a:lnTo>
                    <a:pt x="1170939" y="3124200"/>
                  </a:lnTo>
                  <a:lnTo>
                    <a:pt x="1170939" y="2733040"/>
                  </a:lnTo>
                  <a:lnTo>
                    <a:pt x="1562100" y="2733040"/>
                  </a:lnTo>
                  <a:lnTo>
                    <a:pt x="1562100" y="3124200"/>
                  </a:lnTo>
                  <a:lnTo>
                    <a:pt x="1366520" y="3124200"/>
                  </a:lnTo>
                  <a:close/>
                </a:path>
                <a:path w="3124200" h="3124200" extrusionOk="0">
                  <a:moveTo>
                    <a:pt x="585470" y="3124200"/>
                  </a:moveTo>
                  <a:lnTo>
                    <a:pt x="389889" y="3124200"/>
                  </a:lnTo>
                  <a:lnTo>
                    <a:pt x="389889" y="2733040"/>
                  </a:lnTo>
                  <a:lnTo>
                    <a:pt x="781050" y="2733040"/>
                  </a:lnTo>
                  <a:lnTo>
                    <a:pt x="781050" y="3124200"/>
                  </a:lnTo>
                  <a:lnTo>
                    <a:pt x="585470" y="3124200"/>
                  </a:lnTo>
                  <a:close/>
                </a:path>
                <a:path w="3124200" h="3124200" extrusionOk="0">
                  <a:moveTo>
                    <a:pt x="1757679" y="3124200"/>
                  </a:moveTo>
                  <a:lnTo>
                    <a:pt x="1562100" y="3124200"/>
                  </a:lnTo>
                  <a:lnTo>
                    <a:pt x="1562100" y="2733040"/>
                  </a:lnTo>
                  <a:lnTo>
                    <a:pt x="1951989" y="2733040"/>
                  </a:lnTo>
                  <a:lnTo>
                    <a:pt x="1951989" y="3124200"/>
                  </a:lnTo>
                  <a:lnTo>
                    <a:pt x="1757679" y="3124200"/>
                  </a:lnTo>
                  <a:close/>
                </a:path>
                <a:path w="3124200" h="3124200" extrusionOk="0">
                  <a:moveTo>
                    <a:pt x="2147570" y="3124200"/>
                  </a:moveTo>
                  <a:lnTo>
                    <a:pt x="1951989" y="3124200"/>
                  </a:lnTo>
                  <a:lnTo>
                    <a:pt x="1951989" y="2733040"/>
                  </a:lnTo>
                  <a:lnTo>
                    <a:pt x="2343150" y="2733040"/>
                  </a:lnTo>
                  <a:lnTo>
                    <a:pt x="2343150" y="3124200"/>
                  </a:lnTo>
                  <a:lnTo>
                    <a:pt x="2147570" y="3124200"/>
                  </a:lnTo>
                  <a:close/>
                </a:path>
                <a:path w="3124200" h="3124200" extrusionOk="0">
                  <a:moveTo>
                    <a:pt x="195580" y="1170939"/>
                  </a:moveTo>
                  <a:lnTo>
                    <a:pt x="0" y="1170939"/>
                  </a:lnTo>
                  <a:lnTo>
                    <a:pt x="0" y="781050"/>
                  </a:lnTo>
                  <a:lnTo>
                    <a:pt x="389889" y="781050"/>
                  </a:lnTo>
                  <a:lnTo>
                    <a:pt x="389889" y="1170939"/>
                  </a:lnTo>
                  <a:lnTo>
                    <a:pt x="195580" y="1170939"/>
                  </a:lnTo>
                  <a:close/>
                </a:path>
                <a:path w="3124200" h="3124200" extrusionOk="0">
                  <a:moveTo>
                    <a:pt x="585470" y="1170939"/>
                  </a:moveTo>
                  <a:lnTo>
                    <a:pt x="389889" y="1170939"/>
                  </a:lnTo>
                  <a:lnTo>
                    <a:pt x="389889" y="781050"/>
                  </a:lnTo>
                  <a:lnTo>
                    <a:pt x="781050" y="781050"/>
                  </a:lnTo>
                  <a:lnTo>
                    <a:pt x="781050" y="1170939"/>
                  </a:lnTo>
                  <a:lnTo>
                    <a:pt x="585470" y="1170939"/>
                  </a:lnTo>
                  <a:close/>
                </a:path>
                <a:path w="3124200" h="3124200" extrusionOk="0">
                  <a:moveTo>
                    <a:pt x="976629" y="1170939"/>
                  </a:moveTo>
                  <a:lnTo>
                    <a:pt x="781050" y="1170939"/>
                  </a:lnTo>
                  <a:lnTo>
                    <a:pt x="781050" y="781050"/>
                  </a:lnTo>
                  <a:lnTo>
                    <a:pt x="1170939" y="781050"/>
                  </a:lnTo>
                  <a:lnTo>
                    <a:pt x="1170939" y="1170939"/>
                  </a:lnTo>
                  <a:lnTo>
                    <a:pt x="976629" y="1170939"/>
                  </a:lnTo>
                  <a:close/>
                </a:path>
                <a:path w="3124200" h="3124200" extrusionOk="0">
                  <a:moveTo>
                    <a:pt x="1366520" y="1170939"/>
                  </a:moveTo>
                  <a:lnTo>
                    <a:pt x="1170939" y="1170939"/>
                  </a:lnTo>
                  <a:lnTo>
                    <a:pt x="1170939" y="781050"/>
                  </a:lnTo>
                  <a:lnTo>
                    <a:pt x="1562100" y="781050"/>
                  </a:lnTo>
                  <a:lnTo>
                    <a:pt x="1562100" y="1170939"/>
                  </a:lnTo>
                  <a:lnTo>
                    <a:pt x="1366520" y="1170939"/>
                  </a:lnTo>
                  <a:close/>
                </a:path>
                <a:path w="3124200" h="3124200" extrusionOk="0">
                  <a:moveTo>
                    <a:pt x="1757679" y="1170939"/>
                  </a:moveTo>
                  <a:lnTo>
                    <a:pt x="1562100" y="1170939"/>
                  </a:lnTo>
                  <a:lnTo>
                    <a:pt x="1562100" y="781050"/>
                  </a:lnTo>
                  <a:lnTo>
                    <a:pt x="1951989" y="781050"/>
                  </a:lnTo>
                  <a:lnTo>
                    <a:pt x="1951989" y="1170939"/>
                  </a:lnTo>
                  <a:lnTo>
                    <a:pt x="1757679" y="1170939"/>
                  </a:lnTo>
                  <a:close/>
                </a:path>
                <a:path w="3124200" h="3124200" extrusionOk="0">
                  <a:moveTo>
                    <a:pt x="2147570" y="1170939"/>
                  </a:moveTo>
                  <a:lnTo>
                    <a:pt x="1951989" y="1170939"/>
                  </a:lnTo>
                  <a:lnTo>
                    <a:pt x="1951989" y="781050"/>
                  </a:lnTo>
                  <a:lnTo>
                    <a:pt x="2343150" y="781050"/>
                  </a:lnTo>
                  <a:lnTo>
                    <a:pt x="2343150" y="1170939"/>
                  </a:lnTo>
                  <a:lnTo>
                    <a:pt x="2147570" y="1170939"/>
                  </a:lnTo>
                  <a:close/>
                </a:path>
                <a:path w="3124200" h="3124200" extrusionOk="0">
                  <a:moveTo>
                    <a:pt x="195580" y="1562100"/>
                  </a:moveTo>
                  <a:lnTo>
                    <a:pt x="0" y="1562100"/>
                  </a:lnTo>
                  <a:lnTo>
                    <a:pt x="0" y="1170939"/>
                  </a:lnTo>
                  <a:lnTo>
                    <a:pt x="389889" y="1170939"/>
                  </a:lnTo>
                  <a:lnTo>
                    <a:pt x="389889" y="1562100"/>
                  </a:lnTo>
                  <a:lnTo>
                    <a:pt x="195580" y="1562100"/>
                  </a:lnTo>
                  <a:close/>
                </a:path>
                <a:path w="3124200" h="3124200" extrusionOk="0">
                  <a:moveTo>
                    <a:pt x="976629" y="1562100"/>
                  </a:moveTo>
                  <a:lnTo>
                    <a:pt x="781050" y="1562100"/>
                  </a:lnTo>
                  <a:lnTo>
                    <a:pt x="781050" y="1170939"/>
                  </a:lnTo>
                  <a:lnTo>
                    <a:pt x="1170939" y="1170939"/>
                  </a:lnTo>
                  <a:lnTo>
                    <a:pt x="1170939" y="1562100"/>
                  </a:lnTo>
                  <a:lnTo>
                    <a:pt x="976629" y="1562100"/>
                  </a:lnTo>
                  <a:close/>
                </a:path>
                <a:path w="3124200" h="3124200" extrusionOk="0">
                  <a:moveTo>
                    <a:pt x="1366520" y="1562100"/>
                  </a:moveTo>
                  <a:lnTo>
                    <a:pt x="1170939" y="1562100"/>
                  </a:lnTo>
                  <a:lnTo>
                    <a:pt x="1170939" y="1170939"/>
                  </a:lnTo>
                  <a:lnTo>
                    <a:pt x="1562100" y="1170939"/>
                  </a:lnTo>
                  <a:lnTo>
                    <a:pt x="1562100" y="1562100"/>
                  </a:lnTo>
                  <a:lnTo>
                    <a:pt x="1366520" y="1562100"/>
                  </a:lnTo>
                  <a:close/>
                </a:path>
                <a:path w="3124200" h="3124200" extrusionOk="0">
                  <a:moveTo>
                    <a:pt x="585470" y="1562100"/>
                  </a:moveTo>
                  <a:lnTo>
                    <a:pt x="389889" y="1562100"/>
                  </a:lnTo>
                  <a:lnTo>
                    <a:pt x="389889" y="1170939"/>
                  </a:lnTo>
                  <a:lnTo>
                    <a:pt x="781050" y="1170939"/>
                  </a:lnTo>
                  <a:lnTo>
                    <a:pt x="781050" y="1562100"/>
                  </a:lnTo>
                  <a:lnTo>
                    <a:pt x="585470" y="1562100"/>
                  </a:lnTo>
                  <a:close/>
                </a:path>
                <a:path w="3124200" h="3124200" extrusionOk="0">
                  <a:moveTo>
                    <a:pt x="1757679" y="1562100"/>
                  </a:moveTo>
                  <a:lnTo>
                    <a:pt x="1562100" y="1562100"/>
                  </a:lnTo>
                  <a:lnTo>
                    <a:pt x="1562100" y="1170939"/>
                  </a:lnTo>
                  <a:lnTo>
                    <a:pt x="1951989" y="1170939"/>
                  </a:lnTo>
                  <a:lnTo>
                    <a:pt x="1951989" y="1562100"/>
                  </a:lnTo>
                  <a:lnTo>
                    <a:pt x="1757679" y="1562100"/>
                  </a:lnTo>
                  <a:close/>
                </a:path>
                <a:path w="3124200" h="3124200" extrusionOk="0">
                  <a:moveTo>
                    <a:pt x="2147570" y="1562100"/>
                  </a:moveTo>
                  <a:lnTo>
                    <a:pt x="1951989" y="1562100"/>
                  </a:lnTo>
                  <a:lnTo>
                    <a:pt x="1951989" y="1170939"/>
                  </a:lnTo>
                  <a:lnTo>
                    <a:pt x="2343150" y="1170939"/>
                  </a:lnTo>
                  <a:lnTo>
                    <a:pt x="2343150" y="1562100"/>
                  </a:lnTo>
                  <a:lnTo>
                    <a:pt x="2147570" y="1562100"/>
                  </a:lnTo>
                  <a:close/>
                </a:path>
                <a:path w="3124200" h="3124200" extrusionOk="0">
                  <a:moveTo>
                    <a:pt x="195580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89889"/>
                  </a:lnTo>
                  <a:lnTo>
                    <a:pt x="195580" y="389889"/>
                  </a:lnTo>
                  <a:close/>
                </a:path>
                <a:path w="3124200" h="3124200" extrusionOk="0">
                  <a:moveTo>
                    <a:pt x="585470" y="389889"/>
                  </a:moveTo>
                  <a:lnTo>
                    <a:pt x="389889" y="389889"/>
                  </a:lnTo>
                  <a:lnTo>
                    <a:pt x="389889" y="0"/>
                  </a:lnTo>
                  <a:lnTo>
                    <a:pt x="781050" y="0"/>
                  </a:lnTo>
                  <a:lnTo>
                    <a:pt x="781050" y="389889"/>
                  </a:lnTo>
                  <a:lnTo>
                    <a:pt x="585470" y="389889"/>
                  </a:lnTo>
                  <a:close/>
                </a:path>
                <a:path w="3124200" h="3124200" extrusionOk="0">
                  <a:moveTo>
                    <a:pt x="976629" y="389889"/>
                  </a:moveTo>
                  <a:lnTo>
                    <a:pt x="781050" y="389889"/>
                  </a:lnTo>
                  <a:lnTo>
                    <a:pt x="781050" y="0"/>
                  </a:lnTo>
                  <a:lnTo>
                    <a:pt x="1170939" y="0"/>
                  </a:lnTo>
                  <a:lnTo>
                    <a:pt x="1170939" y="389889"/>
                  </a:lnTo>
                  <a:lnTo>
                    <a:pt x="976629" y="389889"/>
                  </a:lnTo>
                  <a:close/>
                </a:path>
                <a:path w="3124200" h="3124200" extrusionOk="0">
                  <a:moveTo>
                    <a:pt x="1366520" y="389889"/>
                  </a:moveTo>
                  <a:lnTo>
                    <a:pt x="1170939" y="389889"/>
                  </a:lnTo>
                  <a:lnTo>
                    <a:pt x="1170939" y="0"/>
                  </a:lnTo>
                  <a:lnTo>
                    <a:pt x="1562100" y="0"/>
                  </a:lnTo>
                  <a:lnTo>
                    <a:pt x="1562100" y="389889"/>
                  </a:lnTo>
                  <a:lnTo>
                    <a:pt x="1366520" y="389889"/>
                  </a:lnTo>
                  <a:close/>
                </a:path>
                <a:path w="3124200" h="3124200" extrusionOk="0">
                  <a:moveTo>
                    <a:pt x="1757679" y="389889"/>
                  </a:moveTo>
                  <a:lnTo>
                    <a:pt x="1562100" y="389889"/>
                  </a:lnTo>
                  <a:lnTo>
                    <a:pt x="1562100" y="0"/>
                  </a:lnTo>
                  <a:lnTo>
                    <a:pt x="1951989" y="0"/>
                  </a:lnTo>
                  <a:lnTo>
                    <a:pt x="1951989" y="389889"/>
                  </a:lnTo>
                  <a:lnTo>
                    <a:pt x="1757679" y="389889"/>
                  </a:lnTo>
                  <a:close/>
                </a:path>
                <a:path w="3124200" h="3124200" extrusionOk="0">
                  <a:moveTo>
                    <a:pt x="2147570" y="389889"/>
                  </a:moveTo>
                  <a:lnTo>
                    <a:pt x="1951989" y="389889"/>
                  </a:lnTo>
                  <a:lnTo>
                    <a:pt x="1951989" y="0"/>
                  </a:lnTo>
                  <a:lnTo>
                    <a:pt x="2343150" y="0"/>
                  </a:lnTo>
                  <a:lnTo>
                    <a:pt x="2343150" y="389889"/>
                  </a:lnTo>
                  <a:lnTo>
                    <a:pt x="2147570" y="389889"/>
                  </a:lnTo>
                  <a:close/>
                </a:path>
                <a:path w="3124200" h="3124200" extrusionOk="0">
                  <a:moveTo>
                    <a:pt x="195580" y="781050"/>
                  </a:moveTo>
                  <a:lnTo>
                    <a:pt x="0" y="781050"/>
                  </a:lnTo>
                  <a:lnTo>
                    <a:pt x="0" y="389889"/>
                  </a:lnTo>
                  <a:lnTo>
                    <a:pt x="389889" y="389889"/>
                  </a:lnTo>
                  <a:lnTo>
                    <a:pt x="389889" y="781050"/>
                  </a:lnTo>
                  <a:lnTo>
                    <a:pt x="195580" y="781050"/>
                  </a:lnTo>
                  <a:close/>
                </a:path>
                <a:path w="3124200" h="3124200" extrusionOk="0">
                  <a:moveTo>
                    <a:pt x="976629" y="781050"/>
                  </a:moveTo>
                  <a:lnTo>
                    <a:pt x="781050" y="781050"/>
                  </a:lnTo>
                  <a:lnTo>
                    <a:pt x="781050" y="389889"/>
                  </a:lnTo>
                  <a:lnTo>
                    <a:pt x="1170939" y="389889"/>
                  </a:lnTo>
                  <a:lnTo>
                    <a:pt x="1170939" y="781050"/>
                  </a:lnTo>
                  <a:lnTo>
                    <a:pt x="976629" y="781050"/>
                  </a:lnTo>
                  <a:close/>
                </a:path>
                <a:path w="3124200" h="3124200" extrusionOk="0">
                  <a:moveTo>
                    <a:pt x="1366520" y="781050"/>
                  </a:moveTo>
                  <a:lnTo>
                    <a:pt x="1170939" y="781050"/>
                  </a:lnTo>
                  <a:lnTo>
                    <a:pt x="1170939" y="389889"/>
                  </a:lnTo>
                  <a:lnTo>
                    <a:pt x="1562100" y="389889"/>
                  </a:lnTo>
                  <a:lnTo>
                    <a:pt x="1562100" y="781050"/>
                  </a:lnTo>
                  <a:lnTo>
                    <a:pt x="1366520" y="781050"/>
                  </a:lnTo>
                  <a:close/>
                </a:path>
                <a:path w="3124200" h="3124200" extrusionOk="0">
                  <a:moveTo>
                    <a:pt x="585470" y="781050"/>
                  </a:moveTo>
                  <a:lnTo>
                    <a:pt x="389889" y="781050"/>
                  </a:lnTo>
                  <a:lnTo>
                    <a:pt x="389889" y="389889"/>
                  </a:lnTo>
                  <a:lnTo>
                    <a:pt x="781050" y="389889"/>
                  </a:lnTo>
                  <a:lnTo>
                    <a:pt x="781050" y="781050"/>
                  </a:lnTo>
                  <a:lnTo>
                    <a:pt x="585470" y="781050"/>
                  </a:lnTo>
                  <a:close/>
                </a:path>
                <a:path w="3124200" h="3124200" extrusionOk="0">
                  <a:moveTo>
                    <a:pt x="1757679" y="781050"/>
                  </a:moveTo>
                  <a:lnTo>
                    <a:pt x="1562100" y="781050"/>
                  </a:lnTo>
                  <a:lnTo>
                    <a:pt x="1562100" y="389889"/>
                  </a:lnTo>
                  <a:lnTo>
                    <a:pt x="1951989" y="389889"/>
                  </a:lnTo>
                  <a:lnTo>
                    <a:pt x="1951989" y="781050"/>
                  </a:lnTo>
                  <a:lnTo>
                    <a:pt x="1757679" y="781050"/>
                  </a:lnTo>
                  <a:close/>
                </a:path>
                <a:path w="3124200" h="3124200" extrusionOk="0">
                  <a:moveTo>
                    <a:pt x="2147570" y="781050"/>
                  </a:moveTo>
                  <a:lnTo>
                    <a:pt x="1951989" y="781050"/>
                  </a:lnTo>
                  <a:lnTo>
                    <a:pt x="1951989" y="389889"/>
                  </a:lnTo>
                  <a:lnTo>
                    <a:pt x="2343150" y="389889"/>
                  </a:lnTo>
                  <a:lnTo>
                    <a:pt x="2343150" y="781050"/>
                  </a:lnTo>
                  <a:lnTo>
                    <a:pt x="2147570" y="781050"/>
                  </a:lnTo>
                  <a:close/>
                </a:path>
                <a:path w="3124200" h="3124200" extrusionOk="0">
                  <a:moveTo>
                    <a:pt x="2538729" y="1951989"/>
                  </a:moveTo>
                  <a:lnTo>
                    <a:pt x="2343150" y="1951989"/>
                  </a:lnTo>
                  <a:lnTo>
                    <a:pt x="2343150" y="1562100"/>
                  </a:lnTo>
                  <a:lnTo>
                    <a:pt x="2733040" y="1562100"/>
                  </a:lnTo>
                  <a:lnTo>
                    <a:pt x="2733040" y="1951989"/>
                  </a:lnTo>
                  <a:lnTo>
                    <a:pt x="2538729" y="1951989"/>
                  </a:lnTo>
                  <a:close/>
                </a:path>
                <a:path w="3124200" h="3124200" extrusionOk="0">
                  <a:moveTo>
                    <a:pt x="2928620" y="1951989"/>
                  </a:moveTo>
                  <a:lnTo>
                    <a:pt x="2733040" y="1951989"/>
                  </a:lnTo>
                  <a:lnTo>
                    <a:pt x="2733040" y="1562100"/>
                  </a:lnTo>
                  <a:lnTo>
                    <a:pt x="3124200" y="1562100"/>
                  </a:lnTo>
                  <a:lnTo>
                    <a:pt x="3124200" y="1951989"/>
                  </a:lnTo>
                  <a:lnTo>
                    <a:pt x="2928620" y="1951989"/>
                  </a:lnTo>
                  <a:close/>
                </a:path>
                <a:path w="3124200" h="3124200" extrusionOk="0">
                  <a:moveTo>
                    <a:pt x="2538729" y="2343150"/>
                  </a:moveTo>
                  <a:lnTo>
                    <a:pt x="2343150" y="2343150"/>
                  </a:lnTo>
                  <a:lnTo>
                    <a:pt x="2343150" y="1953260"/>
                  </a:lnTo>
                  <a:lnTo>
                    <a:pt x="2733040" y="1953260"/>
                  </a:lnTo>
                  <a:lnTo>
                    <a:pt x="2733040" y="2343150"/>
                  </a:lnTo>
                  <a:lnTo>
                    <a:pt x="2538729" y="2343150"/>
                  </a:lnTo>
                  <a:close/>
                </a:path>
                <a:path w="3124200" h="3124200" extrusionOk="0">
                  <a:moveTo>
                    <a:pt x="2928620" y="2343150"/>
                  </a:moveTo>
                  <a:lnTo>
                    <a:pt x="2733040" y="2343150"/>
                  </a:lnTo>
                  <a:lnTo>
                    <a:pt x="2733040" y="1953260"/>
                  </a:lnTo>
                  <a:lnTo>
                    <a:pt x="3124200" y="1953260"/>
                  </a:lnTo>
                  <a:lnTo>
                    <a:pt x="3124200" y="2343150"/>
                  </a:lnTo>
                  <a:lnTo>
                    <a:pt x="2928620" y="2343150"/>
                  </a:lnTo>
                  <a:close/>
                </a:path>
                <a:path w="3124200" h="3124200" extrusionOk="0">
                  <a:moveTo>
                    <a:pt x="2538729" y="2733040"/>
                  </a:moveTo>
                  <a:lnTo>
                    <a:pt x="2343150" y="2733040"/>
                  </a:lnTo>
                  <a:lnTo>
                    <a:pt x="2343150" y="2343150"/>
                  </a:lnTo>
                  <a:lnTo>
                    <a:pt x="2733040" y="2343150"/>
                  </a:lnTo>
                  <a:lnTo>
                    <a:pt x="2733040" y="2733040"/>
                  </a:lnTo>
                  <a:lnTo>
                    <a:pt x="2538729" y="2733040"/>
                  </a:lnTo>
                  <a:close/>
                </a:path>
                <a:path w="3124200" h="3124200" extrusionOk="0">
                  <a:moveTo>
                    <a:pt x="2928620" y="2733040"/>
                  </a:moveTo>
                  <a:lnTo>
                    <a:pt x="2733040" y="2733040"/>
                  </a:lnTo>
                  <a:lnTo>
                    <a:pt x="2733040" y="2343150"/>
                  </a:lnTo>
                  <a:lnTo>
                    <a:pt x="3124200" y="2343150"/>
                  </a:lnTo>
                  <a:lnTo>
                    <a:pt x="3124200" y="2733040"/>
                  </a:lnTo>
                  <a:lnTo>
                    <a:pt x="2928620" y="2733040"/>
                  </a:lnTo>
                  <a:close/>
                </a:path>
                <a:path w="3124200" h="3124200" extrusionOk="0">
                  <a:moveTo>
                    <a:pt x="2538729" y="3124200"/>
                  </a:moveTo>
                  <a:lnTo>
                    <a:pt x="2343150" y="3124200"/>
                  </a:lnTo>
                  <a:lnTo>
                    <a:pt x="2343150" y="2733040"/>
                  </a:lnTo>
                  <a:lnTo>
                    <a:pt x="2733040" y="2733040"/>
                  </a:lnTo>
                  <a:lnTo>
                    <a:pt x="2733040" y="3124200"/>
                  </a:lnTo>
                  <a:lnTo>
                    <a:pt x="2538729" y="3124200"/>
                  </a:lnTo>
                  <a:close/>
                </a:path>
                <a:path w="3124200" h="3124200" extrusionOk="0">
                  <a:moveTo>
                    <a:pt x="2928620" y="3124200"/>
                  </a:moveTo>
                  <a:lnTo>
                    <a:pt x="2733040" y="3124200"/>
                  </a:lnTo>
                  <a:lnTo>
                    <a:pt x="2733040" y="2733040"/>
                  </a:lnTo>
                  <a:lnTo>
                    <a:pt x="3124200" y="2733040"/>
                  </a:lnTo>
                  <a:lnTo>
                    <a:pt x="3124200" y="3124200"/>
                  </a:lnTo>
                  <a:lnTo>
                    <a:pt x="2928620" y="3124200"/>
                  </a:lnTo>
                  <a:close/>
                </a:path>
                <a:path w="3124200" h="3124200" extrusionOk="0">
                  <a:moveTo>
                    <a:pt x="2538729" y="1170939"/>
                  </a:moveTo>
                  <a:lnTo>
                    <a:pt x="2343150" y="1170939"/>
                  </a:lnTo>
                  <a:lnTo>
                    <a:pt x="2343150" y="781050"/>
                  </a:lnTo>
                  <a:lnTo>
                    <a:pt x="2733040" y="781050"/>
                  </a:lnTo>
                  <a:lnTo>
                    <a:pt x="2733040" y="1170939"/>
                  </a:lnTo>
                  <a:lnTo>
                    <a:pt x="2538729" y="1170939"/>
                  </a:lnTo>
                  <a:close/>
                </a:path>
                <a:path w="3124200" h="3124200" extrusionOk="0">
                  <a:moveTo>
                    <a:pt x="2928620" y="1170939"/>
                  </a:moveTo>
                  <a:lnTo>
                    <a:pt x="2733040" y="1170939"/>
                  </a:lnTo>
                  <a:lnTo>
                    <a:pt x="2733040" y="781050"/>
                  </a:lnTo>
                  <a:lnTo>
                    <a:pt x="3124200" y="781050"/>
                  </a:lnTo>
                  <a:lnTo>
                    <a:pt x="3124200" y="1170939"/>
                  </a:lnTo>
                  <a:lnTo>
                    <a:pt x="2928620" y="1170939"/>
                  </a:lnTo>
                  <a:close/>
                </a:path>
                <a:path w="3124200" h="3124200" extrusionOk="0">
                  <a:moveTo>
                    <a:pt x="2538729" y="1562100"/>
                  </a:moveTo>
                  <a:lnTo>
                    <a:pt x="2343150" y="1562100"/>
                  </a:lnTo>
                  <a:lnTo>
                    <a:pt x="2343150" y="1170939"/>
                  </a:lnTo>
                  <a:lnTo>
                    <a:pt x="2733040" y="1170939"/>
                  </a:lnTo>
                  <a:lnTo>
                    <a:pt x="2733040" y="1562100"/>
                  </a:lnTo>
                  <a:lnTo>
                    <a:pt x="2538729" y="1562100"/>
                  </a:lnTo>
                  <a:close/>
                </a:path>
                <a:path w="3124200" h="3124200" extrusionOk="0">
                  <a:moveTo>
                    <a:pt x="2928620" y="1562100"/>
                  </a:moveTo>
                  <a:lnTo>
                    <a:pt x="2733040" y="1562100"/>
                  </a:lnTo>
                  <a:lnTo>
                    <a:pt x="2733040" y="1170939"/>
                  </a:lnTo>
                  <a:lnTo>
                    <a:pt x="3124200" y="1170939"/>
                  </a:lnTo>
                  <a:lnTo>
                    <a:pt x="3124200" y="1562100"/>
                  </a:lnTo>
                  <a:lnTo>
                    <a:pt x="2928620" y="1562100"/>
                  </a:lnTo>
                  <a:close/>
                </a:path>
                <a:path w="3124200" h="3124200" extrusionOk="0">
                  <a:moveTo>
                    <a:pt x="2538729" y="389889"/>
                  </a:moveTo>
                  <a:lnTo>
                    <a:pt x="2343150" y="389889"/>
                  </a:lnTo>
                  <a:lnTo>
                    <a:pt x="2343150" y="0"/>
                  </a:lnTo>
                  <a:lnTo>
                    <a:pt x="2733040" y="0"/>
                  </a:lnTo>
                  <a:lnTo>
                    <a:pt x="2733040" y="389889"/>
                  </a:lnTo>
                  <a:lnTo>
                    <a:pt x="2538729" y="389889"/>
                  </a:lnTo>
                  <a:close/>
                </a:path>
                <a:path w="3124200" h="3124200" extrusionOk="0">
                  <a:moveTo>
                    <a:pt x="2928620" y="389889"/>
                  </a:moveTo>
                  <a:lnTo>
                    <a:pt x="2733040" y="389889"/>
                  </a:lnTo>
                  <a:lnTo>
                    <a:pt x="2733040" y="0"/>
                  </a:lnTo>
                  <a:lnTo>
                    <a:pt x="3124200" y="0"/>
                  </a:lnTo>
                  <a:lnTo>
                    <a:pt x="3124200" y="389889"/>
                  </a:lnTo>
                  <a:lnTo>
                    <a:pt x="2928620" y="389889"/>
                  </a:lnTo>
                  <a:close/>
                </a:path>
                <a:path w="3124200" h="3124200" extrusionOk="0">
                  <a:moveTo>
                    <a:pt x="2538729" y="781050"/>
                  </a:moveTo>
                  <a:lnTo>
                    <a:pt x="2343150" y="781050"/>
                  </a:lnTo>
                  <a:lnTo>
                    <a:pt x="2343150" y="389889"/>
                  </a:lnTo>
                  <a:lnTo>
                    <a:pt x="2733040" y="389889"/>
                  </a:lnTo>
                  <a:lnTo>
                    <a:pt x="2733040" y="781050"/>
                  </a:lnTo>
                  <a:lnTo>
                    <a:pt x="2538729" y="781050"/>
                  </a:lnTo>
                  <a:close/>
                </a:path>
                <a:path w="3124200" h="3124200" extrusionOk="0">
                  <a:moveTo>
                    <a:pt x="2928620" y="781050"/>
                  </a:moveTo>
                  <a:lnTo>
                    <a:pt x="2733040" y="781050"/>
                  </a:lnTo>
                  <a:lnTo>
                    <a:pt x="2733040" y="389889"/>
                  </a:lnTo>
                  <a:lnTo>
                    <a:pt x="3124200" y="389889"/>
                  </a:lnTo>
                  <a:lnTo>
                    <a:pt x="3124200" y="781050"/>
                  </a:lnTo>
                  <a:lnTo>
                    <a:pt x="2928620" y="78105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2895600" y="3276599"/>
              <a:ext cx="3124200" cy="2096770"/>
            </a:xfrm>
            <a:custGeom>
              <a:avLst/>
              <a:gdLst/>
              <a:ahLst/>
              <a:cxnLst/>
              <a:rect l="l" t="t" r="r" b="b"/>
              <a:pathLst>
                <a:path w="3124200" h="2096770" extrusionOk="0">
                  <a:moveTo>
                    <a:pt x="293369" y="0"/>
                  </a:moveTo>
                  <a:lnTo>
                    <a:pt x="3124200" y="1619250"/>
                  </a:lnTo>
                </a:path>
                <a:path w="3124200" h="2096770" extrusionOk="0">
                  <a:moveTo>
                    <a:pt x="0" y="293370"/>
                  </a:moveTo>
                  <a:lnTo>
                    <a:pt x="3124200" y="2096770"/>
                  </a:lnTo>
                </a:path>
              </a:pathLst>
            </a:custGeom>
            <a:noFill/>
            <a:ln w="380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2057400" y="3428999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80" h="120000" extrusionOk="0">
                  <a:moveTo>
                    <a:pt x="0" y="0"/>
                  </a:moveTo>
                  <a:lnTo>
                    <a:pt x="76708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2819400" y="33908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2895600" y="327659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389889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89889" y="38988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2895600" y="327659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195580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89889"/>
                  </a:lnTo>
                  <a:lnTo>
                    <a:pt x="195580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2057400" y="3809999"/>
              <a:ext cx="767080" cy="0"/>
            </a:xfrm>
            <a:custGeom>
              <a:avLst/>
              <a:gdLst/>
              <a:ahLst/>
              <a:cxnLst/>
              <a:rect l="l" t="t" r="r" b="b"/>
              <a:pathLst>
                <a:path w="767080" h="120000" extrusionOk="0">
                  <a:moveTo>
                    <a:pt x="0" y="0"/>
                  </a:moveTo>
                  <a:lnTo>
                    <a:pt x="76708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2819400" y="37718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2895600" y="3666489"/>
              <a:ext cx="389890" cy="391160"/>
            </a:xfrm>
            <a:custGeom>
              <a:avLst/>
              <a:gdLst/>
              <a:ahLst/>
              <a:cxnLst/>
              <a:rect l="l" t="t" r="r" b="b"/>
              <a:pathLst>
                <a:path w="389889" h="391160" extrusionOk="0">
                  <a:moveTo>
                    <a:pt x="389889" y="0"/>
                  </a:moveTo>
                  <a:lnTo>
                    <a:pt x="0" y="0"/>
                  </a:lnTo>
                  <a:lnTo>
                    <a:pt x="0" y="391160"/>
                  </a:lnTo>
                  <a:lnTo>
                    <a:pt x="389889" y="391160"/>
                  </a:lnTo>
                  <a:close/>
                </a:path>
              </a:pathLst>
            </a:custGeom>
            <a:solidFill>
              <a:srgbClr val="FFA4A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2895600" y="3666489"/>
              <a:ext cx="389890" cy="391160"/>
            </a:xfrm>
            <a:custGeom>
              <a:avLst/>
              <a:gdLst/>
              <a:ahLst/>
              <a:cxnLst/>
              <a:rect l="l" t="t" r="r" b="b"/>
              <a:pathLst>
                <a:path w="389889" h="391160" extrusionOk="0">
                  <a:moveTo>
                    <a:pt x="195580" y="391160"/>
                  </a:moveTo>
                  <a:lnTo>
                    <a:pt x="0" y="391160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91160"/>
                  </a:lnTo>
                  <a:lnTo>
                    <a:pt x="195580" y="39116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3728720" y="3428999"/>
              <a:ext cx="3053080" cy="0"/>
            </a:xfrm>
            <a:custGeom>
              <a:avLst/>
              <a:gdLst/>
              <a:ahLst/>
              <a:cxnLst/>
              <a:rect l="l" t="t" r="r" b="b"/>
              <a:pathLst>
                <a:path w="3053079" h="120000" extrusionOk="0">
                  <a:moveTo>
                    <a:pt x="305307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3657600" y="33908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3285489" y="327659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91160" y="389889"/>
                  </a:lnTo>
                  <a:close/>
                </a:path>
              </a:pathLst>
            </a:custGeom>
            <a:solidFill>
              <a:srgbClr val="FF3A3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3285489" y="327659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195580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89889"/>
                  </a:lnTo>
                  <a:lnTo>
                    <a:pt x="195580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3728720" y="3809999"/>
              <a:ext cx="3053080" cy="0"/>
            </a:xfrm>
            <a:custGeom>
              <a:avLst/>
              <a:gdLst/>
              <a:ahLst/>
              <a:cxnLst/>
              <a:rect l="l" t="t" r="r" b="b"/>
              <a:pathLst>
                <a:path w="3053079" h="120000" extrusionOk="0">
                  <a:moveTo>
                    <a:pt x="0" y="0"/>
                  </a:moveTo>
                  <a:lnTo>
                    <a:pt x="337819" y="0"/>
                  </a:lnTo>
                </a:path>
                <a:path w="3053079" h="120000" extrusionOk="0">
                  <a:moveTo>
                    <a:pt x="1118869" y="0"/>
                  </a:moveTo>
                  <a:lnTo>
                    <a:pt x="305307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3657600" y="37718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3285489" y="366648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91160"/>
                  </a:lnTo>
                  <a:lnTo>
                    <a:pt x="391160" y="391160"/>
                  </a:lnTo>
                  <a:close/>
                </a:path>
              </a:pathLst>
            </a:custGeom>
            <a:solidFill>
              <a:srgbClr val="FF5A5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3285489" y="366648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 extrusionOk="0">
                  <a:moveTo>
                    <a:pt x="195580" y="391160"/>
                  </a:moveTo>
                  <a:lnTo>
                    <a:pt x="0" y="391160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91160"/>
                  </a:lnTo>
                  <a:lnTo>
                    <a:pt x="195580" y="39116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3676650" y="405764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389889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89889" y="389889"/>
                  </a:ln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3676650" y="405764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195579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89889"/>
                  </a:lnTo>
                  <a:lnTo>
                    <a:pt x="195579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4066539" y="405764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91160" y="389889"/>
                  </a:lnTo>
                  <a:close/>
                </a:path>
              </a:pathLst>
            </a:custGeom>
            <a:solidFill>
              <a:srgbClr val="FF3A3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4066539" y="405764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195580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89889"/>
                  </a:lnTo>
                  <a:lnTo>
                    <a:pt x="195580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4457700" y="405764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389889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89889" y="38988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4457700" y="405764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195579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89889"/>
                  </a:lnTo>
                  <a:lnTo>
                    <a:pt x="195579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4847589" y="405764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91160" y="389889"/>
                  </a:lnTo>
                  <a:close/>
                </a:path>
              </a:pathLst>
            </a:custGeom>
            <a:solidFill>
              <a:srgbClr val="FF5A5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4847589" y="405764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195580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89889"/>
                  </a:lnTo>
                  <a:lnTo>
                    <a:pt x="195580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4457700" y="4447539"/>
              <a:ext cx="389890" cy="391160"/>
            </a:xfrm>
            <a:custGeom>
              <a:avLst/>
              <a:gdLst/>
              <a:ahLst/>
              <a:cxnLst/>
              <a:rect l="l" t="t" r="r" b="b"/>
              <a:pathLst>
                <a:path w="389889" h="391160" extrusionOk="0">
                  <a:moveTo>
                    <a:pt x="389889" y="0"/>
                  </a:moveTo>
                  <a:lnTo>
                    <a:pt x="0" y="0"/>
                  </a:lnTo>
                  <a:lnTo>
                    <a:pt x="0" y="391160"/>
                  </a:lnTo>
                  <a:lnTo>
                    <a:pt x="389889" y="391160"/>
                  </a:lnTo>
                  <a:close/>
                </a:path>
              </a:pathLst>
            </a:custGeom>
            <a:solidFill>
              <a:srgbClr val="FF5A5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4457700" y="4447539"/>
              <a:ext cx="389890" cy="391160"/>
            </a:xfrm>
            <a:custGeom>
              <a:avLst/>
              <a:gdLst/>
              <a:ahLst/>
              <a:cxnLst/>
              <a:rect l="l" t="t" r="r" b="b"/>
              <a:pathLst>
                <a:path w="389889" h="391160" extrusionOk="0">
                  <a:moveTo>
                    <a:pt x="195579" y="391160"/>
                  </a:moveTo>
                  <a:lnTo>
                    <a:pt x="0" y="391160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91160"/>
                  </a:lnTo>
                  <a:lnTo>
                    <a:pt x="195579" y="39116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4847589" y="444753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91160"/>
                  </a:lnTo>
                  <a:lnTo>
                    <a:pt x="391160" y="39116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4847589" y="444753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 extrusionOk="0">
                  <a:moveTo>
                    <a:pt x="195580" y="391160"/>
                  </a:moveTo>
                  <a:lnTo>
                    <a:pt x="0" y="391160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91160"/>
                  </a:lnTo>
                  <a:lnTo>
                    <a:pt x="195580" y="39116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3676650" y="327659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389889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89889" y="389889"/>
                  </a:lnTo>
                  <a:close/>
                </a:path>
              </a:pathLst>
            </a:custGeom>
            <a:solidFill>
              <a:srgbClr val="FFD6D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3676650" y="327659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195579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89889"/>
                  </a:lnTo>
                  <a:lnTo>
                    <a:pt x="195579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3676650" y="3666489"/>
              <a:ext cx="389890" cy="391160"/>
            </a:xfrm>
            <a:custGeom>
              <a:avLst/>
              <a:gdLst/>
              <a:ahLst/>
              <a:cxnLst/>
              <a:rect l="l" t="t" r="r" b="b"/>
              <a:pathLst>
                <a:path w="389889" h="391160" extrusionOk="0">
                  <a:moveTo>
                    <a:pt x="389889" y="0"/>
                  </a:moveTo>
                  <a:lnTo>
                    <a:pt x="0" y="0"/>
                  </a:lnTo>
                  <a:lnTo>
                    <a:pt x="0" y="391160"/>
                  </a:lnTo>
                  <a:lnTo>
                    <a:pt x="389889" y="39116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3676650" y="3666489"/>
              <a:ext cx="389890" cy="391160"/>
            </a:xfrm>
            <a:custGeom>
              <a:avLst/>
              <a:gdLst/>
              <a:ahLst/>
              <a:cxnLst/>
              <a:rect l="l" t="t" r="r" b="b"/>
              <a:pathLst>
                <a:path w="389889" h="391160" extrusionOk="0">
                  <a:moveTo>
                    <a:pt x="195579" y="391160"/>
                  </a:moveTo>
                  <a:lnTo>
                    <a:pt x="0" y="391160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91160"/>
                  </a:lnTo>
                  <a:lnTo>
                    <a:pt x="195579" y="39116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4066539" y="366648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91160"/>
                  </a:lnTo>
                  <a:lnTo>
                    <a:pt x="391160" y="391160"/>
                  </a:ln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4066539" y="366648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 extrusionOk="0">
                  <a:moveTo>
                    <a:pt x="195580" y="391160"/>
                  </a:moveTo>
                  <a:lnTo>
                    <a:pt x="0" y="391160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91160"/>
                  </a:lnTo>
                  <a:lnTo>
                    <a:pt x="195580" y="39116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4457700" y="3666489"/>
              <a:ext cx="389890" cy="391160"/>
            </a:xfrm>
            <a:custGeom>
              <a:avLst/>
              <a:gdLst/>
              <a:ahLst/>
              <a:cxnLst/>
              <a:rect l="l" t="t" r="r" b="b"/>
              <a:pathLst>
                <a:path w="389889" h="391160" extrusionOk="0">
                  <a:moveTo>
                    <a:pt x="389889" y="0"/>
                  </a:moveTo>
                  <a:lnTo>
                    <a:pt x="0" y="0"/>
                  </a:lnTo>
                  <a:lnTo>
                    <a:pt x="0" y="391160"/>
                  </a:lnTo>
                  <a:lnTo>
                    <a:pt x="389889" y="391160"/>
                  </a:lnTo>
                  <a:close/>
                </a:path>
              </a:pathLst>
            </a:custGeom>
            <a:solidFill>
              <a:srgbClr val="FFEAE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4457700" y="3666489"/>
              <a:ext cx="389890" cy="391160"/>
            </a:xfrm>
            <a:custGeom>
              <a:avLst/>
              <a:gdLst/>
              <a:ahLst/>
              <a:cxnLst/>
              <a:rect l="l" t="t" r="r" b="b"/>
              <a:pathLst>
                <a:path w="389889" h="391160" extrusionOk="0">
                  <a:moveTo>
                    <a:pt x="195579" y="391160"/>
                  </a:moveTo>
                  <a:lnTo>
                    <a:pt x="0" y="391160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91160"/>
                  </a:lnTo>
                  <a:lnTo>
                    <a:pt x="195579" y="39116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5238750" y="483869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389889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89889" y="389889"/>
                  </a:ln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5238750" y="4838699"/>
              <a:ext cx="389890" cy="389890"/>
            </a:xfrm>
            <a:custGeom>
              <a:avLst/>
              <a:gdLst/>
              <a:ahLst/>
              <a:cxnLst/>
              <a:rect l="l" t="t" r="r" b="b"/>
              <a:pathLst>
                <a:path w="389889" h="389889" extrusionOk="0">
                  <a:moveTo>
                    <a:pt x="195579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89889"/>
                  </a:lnTo>
                  <a:lnTo>
                    <a:pt x="195579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5628640" y="483869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91160" y="38988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5628640" y="483869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195580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89889"/>
                  </a:lnTo>
                  <a:lnTo>
                    <a:pt x="195580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5628640" y="522985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91160" y="389889"/>
                  </a:ln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5628640" y="522985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195580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89889"/>
                  </a:lnTo>
                  <a:lnTo>
                    <a:pt x="195580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5238750" y="4447539"/>
              <a:ext cx="389890" cy="391160"/>
            </a:xfrm>
            <a:custGeom>
              <a:avLst/>
              <a:gdLst/>
              <a:ahLst/>
              <a:cxnLst/>
              <a:rect l="l" t="t" r="r" b="b"/>
              <a:pathLst>
                <a:path w="389889" h="391160" extrusionOk="0">
                  <a:moveTo>
                    <a:pt x="389889" y="0"/>
                  </a:moveTo>
                  <a:lnTo>
                    <a:pt x="0" y="0"/>
                  </a:lnTo>
                  <a:lnTo>
                    <a:pt x="0" y="391160"/>
                  </a:lnTo>
                  <a:lnTo>
                    <a:pt x="389889" y="391160"/>
                  </a:ln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5238750" y="4447539"/>
              <a:ext cx="389890" cy="391160"/>
            </a:xfrm>
            <a:custGeom>
              <a:avLst/>
              <a:gdLst/>
              <a:ahLst/>
              <a:cxnLst/>
              <a:rect l="l" t="t" r="r" b="b"/>
              <a:pathLst>
                <a:path w="389889" h="391160" extrusionOk="0">
                  <a:moveTo>
                    <a:pt x="195579" y="391160"/>
                  </a:moveTo>
                  <a:lnTo>
                    <a:pt x="0" y="391160"/>
                  </a:lnTo>
                  <a:lnTo>
                    <a:pt x="0" y="0"/>
                  </a:lnTo>
                  <a:lnTo>
                    <a:pt x="389889" y="0"/>
                  </a:lnTo>
                  <a:lnTo>
                    <a:pt x="389889" y="391160"/>
                  </a:lnTo>
                  <a:lnTo>
                    <a:pt x="195579" y="39116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5628640" y="444753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91160"/>
                  </a:lnTo>
                  <a:lnTo>
                    <a:pt x="391160" y="391160"/>
                  </a:ln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5628640" y="444753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 extrusionOk="0">
                  <a:moveTo>
                    <a:pt x="195580" y="391160"/>
                  </a:moveTo>
                  <a:lnTo>
                    <a:pt x="0" y="391160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91160"/>
                  </a:lnTo>
                  <a:lnTo>
                    <a:pt x="195580" y="39116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4847589" y="483869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89889"/>
                  </a:lnTo>
                  <a:lnTo>
                    <a:pt x="391160" y="389889"/>
                  </a:ln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4847589" y="4838699"/>
              <a:ext cx="391160" cy="389890"/>
            </a:xfrm>
            <a:custGeom>
              <a:avLst/>
              <a:gdLst/>
              <a:ahLst/>
              <a:cxnLst/>
              <a:rect l="l" t="t" r="r" b="b"/>
              <a:pathLst>
                <a:path w="391160" h="389889" extrusionOk="0">
                  <a:moveTo>
                    <a:pt x="195580" y="389889"/>
                  </a:moveTo>
                  <a:lnTo>
                    <a:pt x="0" y="389889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89889"/>
                  </a:lnTo>
                  <a:lnTo>
                    <a:pt x="195580" y="389889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4066539" y="444753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 extrusionOk="0">
                  <a:moveTo>
                    <a:pt x="391160" y="0"/>
                  </a:moveTo>
                  <a:lnTo>
                    <a:pt x="0" y="0"/>
                  </a:lnTo>
                  <a:lnTo>
                    <a:pt x="0" y="391160"/>
                  </a:lnTo>
                  <a:lnTo>
                    <a:pt x="391160" y="391160"/>
                  </a:lnTo>
                  <a:close/>
                </a:path>
              </a:pathLst>
            </a:custGeom>
            <a:solidFill>
              <a:srgbClr val="FFD6D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4066539" y="444753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 extrusionOk="0">
                  <a:moveTo>
                    <a:pt x="195580" y="391160"/>
                  </a:moveTo>
                  <a:lnTo>
                    <a:pt x="0" y="391160"/>
                  </a:lnTo>
                  <a:lnTo>
                    <a:pt x="0" y="0"/>
                  </a:lnTo>
                  <a:lnTo>
                    <a:pt x="391160" y="0"/>
                  </a:lnTo>
                  <a:lnTo>
                    <a:pt x="391160" y="391160"/>
                  </a:lnTo>
                  <a:lnTo>
                    <a:pt x="195580" y="39116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Google Shape;410;p36"/>
          <p:cNvSpPr txBox="1"/>
          <p:nvPr/>
        </p:nvSpPr>
        <p:spPr>
          <a:xfrm>
            <a:off x="1502410" y="3129280"/>
            <a:ext cx="481965" cy="78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81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90%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6"/>
          <p:cNvSpPr txBox="1"/>
          <p:nvPr/>
        </p:nvSpPr>
        <p:spPr>
          <a:xfrm>
            <a:off x="6912609" y="3129280"/>
            <a:ext cx="481965" cy="78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81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65%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413" name="Google Shape;413;p3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subTitle" idx="4294967295"/>
          </p:nvPr>
        </p:nvSpPr>
        <p:spPr>
          <a:xfrm>
            <a:off x="838200" y="2201732"/>
            <a:ext cx="6629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Bresenham’s algorithm is another incremental scan conversion algorithm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big advantage of this algorithm is that it uses only integer calculations</a:t>
            </a: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228600" y="454646"/>
            <a:ext cx="84582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Bresenham’s Line Algorithm</a:t>
            </a:r>
            <a:endParaRPr sz="4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/>
          <p:nvPr/>
        </p:nvSpPr>
        <p:spPr>
          <a:xfrm>
            <a:off x="685800" y="1814564"/>
            <a:ext cx="66294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The Cartesian slope-intercept equation for a straight line is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y = m.x + b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y = b.x + m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y = x.x + m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y = b + m.m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708546" y="3350231"/>
            <a:ext cx="61722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For lines with slope magnitude |m|&lt;1, ?x can be_________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A set corresponding vertical deflection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A set proportional to a small horizontal deflection voltage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Only a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All of the mentioned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85800" y="4827896"/>
            <a:ext cx="61722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On raster system, lines are plotted with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Lines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Dots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Pixels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None of the mentioned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422" name="Google Shape;422;p3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23" name="Google Shape;423;p37"/>
          <p:cNvSpPr txBox="1">
            <a:spLocks noGrp="1"/>
          </p:cNvSpPr>
          <p:nvPr>
            <p:ph type="title"/>
          </p:nvPr>
        </p:nvSpPr>
        <p:spPr>
          <a:xfrm>
            <a:off x="1637029" y="497840"/>
            <a:ext cx="57092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/>
          <p:nvPr/>
        </p:nvSpPr>
        <p:spPr>
          <a:xfrm>
            <a:off x="685800" y="609600"/>
            <a:ext cx="61722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Expansion of line DDA algorithm is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Digital difference analyzer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Direct differential analyzer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Digital differential analyzer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Data differential analyzer</a:t>
            </a:r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762000" y="2209800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Which algorithm is a faster method for calculating pixel positions?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Bresenham’s line algorithm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Parallel line algorithm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Mid-point algorithm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DDA line algorithm</a:t>
            </a: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838200" y="4114800"/>
            <a:ext cx="60198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The disadvantage of lineDDA is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Time consuming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Faster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Neither a nor b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None of the mentioned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432" name="Google Shape;432;p3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/>
          <p:nvPr/>
        </p:nvSpPr>
        <p:spPr>
          <a:xfrm>
            <a:off x="762000" y="671759"/>
            <a:ext cx="60198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An accurate and efficient raster line-generating algorithm is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DDA algorithm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Mid-point algorithm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Parallel line algorithm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Bresenham’s line algorithm</a:t>
            </a:r>
            <a:endParaRPr/>
          </a:p>
        </p:txBody>
      </p:sp>
      <p:sp>
        <p:nvSpPr>
          <p:cNvPr id="438" name="Google Shape;438;p39"/>
          <p:cNvSpPr/>
          <p:nvPr/>
        </p:nvSpPr>
        <p:spPr>
          <a:xfrm>
            <a:off x="762000" y="2436673"/>
            <a:ext cx="57912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In Bresenham’s line algorithm, if the distances d1 &lt; d2 then decision parameter Pk is______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Positive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Equal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Negative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Option a or 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9"/>
          <p:cNvSpPr/>
          <p:nvPr/>
        </p:nvSpPr>
        <p:spPr>
          <a:xfrm>
            <a:off x="838200" y="4417874"/>
            <a:ext cx="56388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Which is the best line algorithm to balance the processing load among the processers?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Parallel line algorithm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DDA line algorithm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Bresenham’s line algorithm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Position Bresenham’s line algorithm</a:t>
            </a:r>
            <a:endParaRPr/>
          </a:p>
        </p:txBody>
      </p:sp>
      <p:sp>
        <p:nvSpPr>
          <p:cNvPr id="440" name="Google Shape;440;p3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441" name="Google Shape;441;p3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"/>
          <p:cNvSpPr/>
          <p:nvPr/>
        </p:nvSpPr>
        <p:spPr>
          <a:xfrm>
            <a:off x="1066800" y="609600"/>
            <a:ext cx="70104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The algorithm which uses multiple processors to calculate pixel positions is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Midpoint algorithm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Parallel line algorithm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Bresenham’s line algorithm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All of the mentioned</a:t>
            </a:r>
            <a:endParaRPr/>
          </a:p>
        </p:txBody>
      </p:sp>
      <p:sp>
        <p:nvSpPr>
          <p:cNvPr id="447" name="Google Shape;447;p40"/>
          <p:cNvSpPr/>
          <p:nvPr/>
        </p:nvSpPr>
        <p:spPr>
          <a:xfrm>
            <a:off x="1143000" y="2362200"/>
            <a:ext cx="5715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11. Coordinate references in the polyline function are stated as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Relative coordinate values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Absolute coordinate values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Current position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Real coordinate values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449" name="Google Shape;449;p4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1981200" y="0"/>
            <a:ext cx="7162800" cy="1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Bresenham’s Line Algorithm </a:t>
            </a: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cont..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304800" y="5105400"/>
            <a:ext cx="85344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given value of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pixel lies at distance </a:t>
            </a:r>
            <a:r>
              <a:rPr lang="en-US" sz="2400" b="0" i="1" u="none" strike="noStrike" cap="none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 b="0" i="1" u="none" strike="noStrike" cap="none" baseline="-25000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above the line, and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pixel lies at distance </a:t>
            </a:r>
            <a:r>
              <a:rPr lang="en-US" sz="2400" b="0" i="1" u="none" strike="noStrike" cap="none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0" i="1" u="none" strike="noStrike" cap="none" baseline="-25000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below the line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" name="Google Shape;140;p20"/>
          <p:cNvGraphicFramePr/>
          <p:nvPr/>
        </p:nvGraphicFramePr>
        <p:xfrm>
          <a:off x="21336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{940320CC-DF22-42FF-8A28-B4160CBBFA05}</a:tableStyleId>
              </a:tblPr>
              <a:tblGrid>
                <a:gridCol w="89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6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Noto Sans Symbols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1" name="Google Shape;141;p20"/>
          <p:cNvCxnSpPr/>
          <p:nvPr/>
        </p:nvCxnSpPr>
        <p:spPr>
          <a:xfrm rot="10800000" flipH="1">
            <a:off x="3051175" y="2608263"/>
            <a:ext cx="4483100" cy="1708150"/>
          </a:xfrm>
          <a:prstGeom prst="straightConnector1">
            <a:avLst/>
          </a:prstGeom>
          <a:noFill/>
          <a:ln w="25400" cap="sq" cmpd="sng">
            <a:solidFill>
              <a:srgbClr val="FD291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20"/>
          <p:cNvSpPr txBox="1"/>
          <p:nvPr/>
        </p:nvSpPr>
        <p:spPr>
          <a:xfrm>
            <a:off x="7015163" y="2217738"/>
            <a:ext cx="110331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D2919"/>
                </a:solidFill>
                <a:latin typeface="Impact"/>
                <a:ea typeface="Impact"/>
                <a:cs typeface="Impact"/>
                <a:sym typeface="Impact"/>
              </a:rPr>
              <a:t>True line</a:t>
            </a:r>
            <a:endParaRPr sz="2000" b="0" i="0" u="none" strike="noStrike" cap="none">
              <a:solidFill>
                <a:srgbClr val="FD291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294188" y="3816350"/>
            <a:ext cx="43338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1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1" u="none" strike="noStrike" cap="none" baseline="-25000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2800" b="0" i="0" u="none" strike="noStrike" cap="none">
              <a:solidFill>
                <a:srgbClr val="3817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3429000" y="3327400"/>
            <a:ext cx="414338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1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800" b="0" i="1" u="none" strike="noStrike" cap="none" baseline="-25000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2800" b="0" i="1" u="none" strike="noStrike" cap="none" baseline="-25000">
              <a:solidFill>
                <a:srgbClr val="3817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2925763" y="4192588"/>
            <a:ext cx="268287" cy="2540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20"/>
          <p:cNvCxnSpPr/>
          <p:nvPr/>
        </p:nvCxnSpPr>
        <p:spPr>
          <a:xfrm>
            <a:off x="3575050" y="3957638"/>
            <a:ext cx="863600" cy="0"/>
          </a:xfrm>
          <a:prstGeom prst="straightConnector1">
            <a:avLst/>
          </a:prstGeom>
          <a:noFill/>
          <a:ln w="12700" cap="sq" cmpd="sng">
            <a:solidFill>
              <a:srgbClr val="3D1EF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20"/>
          <p:cNvCxnSpPr/>
          <p:nvPr/>
        </p:nvCxnSpPr>
        <p:spPr>
          <a:xfrm>
            <a:off x="3717925" y="3400425"/>
            <a:ext cx="0" cy="576263"/>
          </a:xfrm>
          <a:prstGeom prst="straightConnector1">
            <a:avLst/>
          </a:prstGeom>
          <a:noFill/>
          <a:ln w="12700" cap="sq" cmpd="sng">
            <a:solidFill>
              <a:srgbClr val="3817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8" name="Google Shape;148;p20"/>
          <p:cNvCxnSpPr/>
          <p:nvPr/>
        </p:nvCxnSpPr>
        <p:spPr>
          <a:xfrm rot="10800000">
            <a:off x="4294188" y="3957638"/>
            <a:ext cx="0" cy="358775"/>
          </a:xfrm>
          <a:prstGeom prst="straightConnector1">
            <a:avLst/>
          </a:prstGeom>
          <a:noFill/>
          <a:ln w="12700" cap="sq" cmpd="sng">
            <a:solidFill>
              <a:srgbClr val="3817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" name="Google Shape;149;p20"/>
          <p:cNvSpPr/>
          <p:nvPr/>
        </p:nvSpPr>
        <p:spPr>
          <a:xfrm>
            <a:off x="3862388" y="4192588"/>
            <a:ext cx="268287" cy="2540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4797425" y="3275013"/>
            <a:ext cx="268288" cy="2540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5734050" y="3275013"/>
            <a:ext cx="268288" cy="2540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381000" y="1219200"/>
            <a:ext cx="8382000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817FF"/>
              </a:buClr>
              <a:buSzPts val="2400"/>
              <a:buFont typeface="Noto Sans Symbols"/>
              <a:buNone/>
            </a:pPr>
            <a:r>
              <a:rPr lang="en-US" sz="2400" b="0" i="0" u="sng" strike="noStrike" cap="none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Decision parameter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1" u="none" strike="noStrike" cap="none">
              <a:solidFill>
                <a:srgbClr val="3817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3817FF"/>
              </a:buClr>
              <a:buSzPts val="2400"/>
              <a:buFont typeface="Noto Sans Symbols"/>
              <a:buNone/>
            </a:pPr>
            <a:r>
              <a:rPr lang="en-US" sz="2400" b="0" i="1" u="none" strike="noStrike" cap="none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 b="0" i="1" u="none" strike="noStrike" cap="none" baseline="-25000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1" u="none" strike="noStrike" cap="none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400" b="0" i="0" u="none" strike="noStrike" cap="none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1" u="none" strike="noStrike" cap="none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0" i="1" u="none" strike="noStrike" cap="none" baseline="-25000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1" u="none" strike="noStrike" cap="none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 - t</a:t>
            </a:r>
            <a:r>
              <a:rPr lang="en-US" sz="2400" b="0" i="1" u="none" strike="noStrike" cap="none" baseline="-25000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0" u="none" strike="noStrike" cap="none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3817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400" b="0" i="1" u="none" strike="noStrike" cap="none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 b="0" i="1" u="none" strike="noStrike" cap="none" baseline="-25000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1" u="none" strike="noStrike" cap="none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&lt; 0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closest pixel is below </a:t>
            </a:r>
            <a:r>
              <a:rPr lang="en-US"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 line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smaller)</a:t>
            </a:r>
            <a:endParaRPr/>
          </a:p>
          <a:p>
            <a:pPr marL="0" marR="0" lvl="0" indent="-152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400" b="0" i="1" u="none" strike="noStrike" cap="none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 b="0" i="1" u="none" strike="noStrike" cap="none" baseline="-25000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1" u="none" strike="noStrike" cap="none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≥ 0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closest pixel is above </a:t>
            </a:r>
            <a:r>
              <a:rPr lang="en-US"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 line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</a:t>
            </a:r>
            <a:r>
              <a:rPr lang="en-US" sz="2400" b="0" i="1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ksmaller)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must calculate the new values for </a:t>
            </a:r>
            <a:r>
              <a:rPr lang="en-US" sz="2400" b="0" i="1" u="none" strike="noStrike" cap="none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 b="0" i="1" u="none" strike="noStrike" cap="none" baseline="-25000">
                <a:solidFill>
                  <a:srgbClr val="3817FF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we move along the line.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1981200" y="0"/>
            <a:ext cx="7162800" cy="1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Bresenham’s Line Algorithm </a:t>
            </a: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cont..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217487" y="1413136"/>
            <a:ext cx="8709025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5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AutoNum type="arabicPeriod"/>
            </a:pP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line end points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AutoNum type="arabicPeriod"/>
            </a:pP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(x</a:t>
            </a:r>
            <a:r>
              <a:rPr lang="en-US" sz="2405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lang="en-US" sz="2405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to plot the first point.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AutoNum type="arabicPeriod"/>
            </a:pP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dx,dy, 2dy and 2dy-2dx and obtain the starting value of the decision parameter as p</a:t>
            </a:r>
            <a:r>
              <a:rPr lang="en-US" sz="2405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=2dy-dx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AutoNum type="arabicPeriod"/>
            </a:pP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x</a:t>
            </a:r>
            <a:r>
              <a:rPr lang="en-US" sz="2405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along the line, starting at k=0, perform the following test 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None/>
            </a:pP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	if p</a:t>
            </a:r>
            <a:r>
              <a:rPr lang="en-US" sz="2405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&lt;0, the next point plot is (x</a:t>
            </a:r>
            <a:r>
              <a:rPr lang="en-US" sz="2405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+1, y</a:t>
            </a:r>
            <a:r>
              <a:rPr lang="en-US" sz="2405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None/>
            </a:pP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			p</a:t>
            </a:r>
            <a:r>
              <a:rPr lang="en-US" sz="2405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=p</a:t>
            </a:r>
            <a:r>
              <a:rPr lang="en-US" sz="2405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+2dy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None/>
            </a:pP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Other wise, the next point to plot is (x</a:t>
            </a:r>
            <a:r>
              <a:rPr lang="en-US" sz="2405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+1, y</a:t>
            </a:r>
            <a:r>
              <a:rPr lang="en-US" sz="2405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+1) and  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None/>
            </a:pP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p</a:t>
            </a:r>
            <a:r>
              <a:rPr lang="en-US" sz="2405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=p</a:t>
            </a:r>
            <a:r>
              <a:rPr lang="en-US" sz="2405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+2dy-2dx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None/>
            </a:pPr>
            <a:r>
              <a:rPr lang="en-US" sz="24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Repeat step-4 dx times.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1981200" y="0"/>
            <a:ext cx="7162800" cy="1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Bresenham’s Line Algorithm </a:t>
            </a: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cont..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2057400" y="0"/>
            <a:ext cx="7086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(Bresenham’s Line Algorithm )</a:t>
            </a: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4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3492500" y="254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{940320CC-DF22-42FF-8A28-B4160CBBFA05}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6" name="Google Shape;176;p23"/>
          <p:cNvSpPr txBox="1"/>
          <p:nvPr/>
        </p:nvSpPr>
        <p:spPr>
          <a:xfrm>
            <a:off x="261937" y="1728520"/>
            <a:ext cx="863123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Draw a line from (20,10) to (</a:t>
            </a:r>
            <a:r>
              <a:rPr lang="en-US" sz="1800" b="0" i="0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30,18</a:t>
            </a:r>
            <a:r>
              <a:rPr lang="en-US" sz="2000" b="0" i="0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b="0" i="1" u="none" strike="noStrike" cap="none">
              <a:solidFill>
                <a:srgbClr val="3817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dx</a:t>
            </a:r>
            <a:r>
              <a:rPr lang="en-US" sz="1800" b="0" i="0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 = 10	</a:t>
            </a:r>
            <a:r>
              <a:rPr lang="en-US" sz="1800" b="0" i="1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dy</a:t>
            </a:r>
            <a:r>
              <a:rPr lang="en-US" sz="1800" b="0" i="0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 = 8	initial decision </a:t>
            </a:r>
            <a:r>
              <a:rPr lang="en-US" sz="1800" b="0" i="1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800" b="0" i="0" u="none" strike="noStrike" cap="none" baseline="-25000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 b="0" i="0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 = 2</a:t>
            </a:r>
            <a:r>
              <a:rPr lang="en-US" sz="1800" b="0" i="1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dy</a:t>
            </a:r>
            <a:r>
              <a:rPr lang="en-US" sz="1800" b="0" i="0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1800" b="0" i="1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dx</a:t>
            </a:r>
            <a:r>
              <a:rPr lang="en-US" sz="1800" b="0" i="0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 = 6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Also 2</a:t>
            </a:r>
            <a:r>
              <a:rPr lang="en-US" sz="1800" b="0" i="1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dy</a:t>
            </a:r>
            <a:r>
              <a:rPr lang="en-US" sz="1800" b="0" i="0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 = 16,  2(</a:t>
            </a:r>
            <a:r>
              <a:rPr lang="en-US" sz="1800" b="0" i="1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dy</a:t>
            </a:r>
            <a:r>
              <a:rPr lang="en-US" sz="1800" b="0" i="0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1800" b="0" i="1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dx</a:t>
            </a:r>
            <a:r>
              <a:rPr lang="en-US" sz="1800" b="0" i="0" u="none" strike="noStrike" cap="none">
                <a:solidFill>
                  <a:srgbClr val="3817FF"/>
                </a:solidFill>
                <a:latin typeface="Calibri"/>
                <a:ea typeface="Calibri"/>
                <a:cs typeface="Calibri"/>
                <a:sym typeface="Calibri"/>
              </a:rPr>
              <a:t>) = -4</a:t>
            </a:r>
            <a:endParaRPr/>
          </a:p>
        </p:txBody>
      </p:sp>
      <p:grpSp>
        <p:nvGrpSpPr>
          <p:cNvPr id="177" name="Google Shape;177;p23"/>
          <p:cNvGrpSpPr/>
          <p:nvPr/>
        </p:nvGrpSpPr>
        <p:grpSpPr>
          <a:xfrm>
            <a:off x="990600" y="2538413"/>
            <a:ext cx="2000250" cy="3633787"/>
            <a:chOff x="793" y="1521"/>
            <a:chExt cx="1260" cy="2289"/>
          </a:xfrm>
        </p:grpSpPr>
        <p:cxnSp>
          <p:nvCxnSpPr>
            <p:cNvPr id="178" name="Google Shape;178;p23"/>
            <p:cNvCxnSpPr/>
            <p:nvPr/>
          </p:nvCxnSpPr>
          <p:spPr>
            <a:xfrm>
              <a:off x="793" y="1797"/>
              <a:ext cx="1225" cy="0"/>
            </a:xfrm>
            <a:prstGeom prst="straightConnector1">
              <a:avLst/>
            </a:prstGeom>
            <a:noFill/>
            <a:ln w="12700" cap="sq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9" name="Google Shape;179;p23"/>
            <p:cNvSpPr txBox="1"/>
            <p:nvPr/>
          </p:nvSpPr>
          <p:spPr>
            <a:xfrm>
              <a:off x="839" y="1521"/>
              <a:ext cx="1214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1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k</a:t>
              </a:r>
              <a:r>
                <a:rPr lang="en-US" sz="2000" b="0" i="0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    p</a:t>
              </a:r>
              <a:r>
                <a:rPr lang="en-US" sz="2000" b="0" i="1" u="none" strike="noStrike" cap="none" baseline="-25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k</a:t>
              </a:r>
              <a:r>
                <a:rPr lang="en-US" sz="2000" b="0" i="1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  <a:r>
                <a:rPr lang="en-US" sz="2000" b="0" i="0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   (</a:t>
              </a:r>
              <a:r>
                <a:rPr lang="en-US" sz="2000" b="0" i="1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x</a:t>
              </a:r>
              <a:r>
                <a:rPr lang="en-US" sz="2000" b="0" i="1" u="none" strike="noStrike" cap="none" baseline="-25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k</a:t>
              </a:r>
              <a:r>
                <a:rPr lang="en-US" sz="2000" b="0" i="0" u="none" strike="noStrike" cap="none" baseline="-25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+1</a:t>
              </a:r>
              <a:r>
                <a:rPr lang="en-US" sz="2000" b="0" i="0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,</a:t>
              </a:r>
              <a:r>
                <a:rPr lang="en-US" sz="2000" b="0" i="1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y</a:t>
              </a:r>
              <a:r>
                <a:rPr lang="en-US" sz="2000" b="0" i="1" u="none" strike="noStrike" cap="none" baseline="-25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k</a:t>
              </a:r>
              <a:r>
                <a:rPr lang="en-US" sz="2000" b="0" i="0" u="none" strike="noStrike" cap="none" baseline="-250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+1</a:t>
              </a:r>
              <a:r>
                <a:rPr lang="en-US" sz="2000" b="0" i="0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)</a:t>
              </a:r>
              <a:endParaRPr/>
            </a:p>
          </p:txBody>
        </p:sp>
        <p:sp>
          <p:nvSpPr>
            <p:cNvPr id="180" name="Google Shape;180;p23"/>
            <p:cNvSpPr txBox="1"/>
            <p:nvPr/>
          </p:nvSpPr>
          <p:spPr>
            <a:xfrm>
              <a:off x="839" y="1794"/>
              <a:ext cx="1154" cy="2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0     6       (21,11)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     2       (22,12)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2    -2       (23,12)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3    14      (24,13)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4    10      (25,14)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5     6       (26,15)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6     2       (27,16)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7    -2       (28,16)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8    14      (29,17)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9    10      (30,18)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  <a:endPara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aphicFrame>
        <p:nvGraphicFramePr>
          <p:cNvPr id="181" name="Google Shape;181;p23"/>
          <p:cNvGraphicFramePr/>
          <p:nvPr/>
        </p:nvGraphicFramePr>
        <p:xfrm>
          <a:off x="3492500" y="254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{940320CC-DF22-42FF-8A28-B4160CBBFA05}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9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6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1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182" name="Google Shape;182;p23"/>
          <p:cNvCxnSpPr/>
          <p:nvPr/>
        </p:nvCxnSpPr>
        <p:spPr>
          <a:xfrm rot="10800000" flipH="1">
            <a:off x="3851275" y="2286000"/>
            <a:ext cx="1588" cy="4249738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" name="Google Shape;183;p23"/>
          <p:cNvCxnSpPr/>
          <p:nvPr/>
        </p:nvCxnSpPr>
        <p:spPr>
          <a:xfrm>
            <a:off x="3348038" y="6030913"/>
            <a:ext cx="5545137" cy="0"/>
          </a:xfrm>
          <a:prstGeom prst="straightConnector1">
            <a:avLst/>
          </a:prstGeom>
          <a:noFill/>
          <a:ln w="31750" cap="sq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4" name="Google Shape;184;p2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/>
        </p:nvSpPr>
        <p:spPr>
          <a:xfrm>
            <a:off x="228600" y="1219200"/>
            <a:ext cx="86868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cases</a:t>
            </a:r>
            <a:endParaRPr/>
          </a:p>
          <a:p>
            <a:pPr marL="0" marR="0" lvl="0" indent="-152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cases can be handled separately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lines (Δy = 0)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Vertical lines (Δx = 0)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Diagonal lines (|Δx| = |Δy|)</a:t>
            </a:r>
            <a:endParaRPr/>
          </a:p>
          <a:p>
            <a:pPr marL="0" marR="0" lvl="0" indent="-1524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directly into the frame-buffer without processing them through the line-plotting algorithms.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1981200" y="0"/>
            <a:ext cx="7162800" cy="1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Bresenham’s Line Algorithm </a:t>
            </a: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cont..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382588" y="201358"/>
            <a:ext cx="8330406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noAutofit/>
          </a:bodyPr>
          <a:lstStyle/>
          <a:p>
            <a:pPr marL="2225675" lvl="0" indent="-221456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Bresenham’s Algorithm Example  Where	m&lt;=1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584994" y="768274"/>
            <a:ext cx="3459163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noAutofit/>
          </a:bodyPr>
          <a:lstStyle/>
          <a:p>
            <a:pPr marL="12700" marR="0" lvl="0" indent="0" algn="l" rtl="0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1D45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we want to draw a line starting at  pixel (2,3) and ending at pixel (12,8).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4304507" y="742796"/>
            <a:ext cx="1590675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19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252572"/>
                </a:solidFill>
                <a:latin typeface="Arial"/>
                <a:ea typeface="Arial"/>
                <a:cs typeface="Arial"/>
                <a:sym typeface="Arial"/>
              </a:rPr>
              <a:t>dx = 12 – 2 = 10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9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252572"/>
                </a:solidFill>
                <a:latin typeface="Arial"/>
                <a:ea typeface="Arial"/>
                <a:cs typeface="Arial"/>
                <a:sym typeface="Arial"/>
              </a:rPr>
              <a:t>dy = 8 – 3 = 5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252572"/>
                </a:solidFill>
                <a:latin typeface="Arial"/>
                <a:ea typeface="Arial"/>
                <a:cs typeface="Arial"/>
                <a:sym typeface="Arial"/>
              </a:rPr>
              <a:t>p0 = 2dy – dx = 0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25"/>
          <p:cNvGraphicFramePr/>
          <p:nvPr/>
        </p:nvGraphicFramePr>
        <p:xfrm>
          <a:off x="5773736" y="196319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{E15A36E9-776E-4347-86B5-268DDEBD9647}</a:tableStyleId>
              </a:tblPr>
              <a:tblGrid>
                <a:gridCol w="54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1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0830" marR="0" lvl="0" indent="0" algn="l" rtl="0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175" marR="0" lvl="0" indent="0" algn="l" rtl="0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P(x)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 marR="0" lvl="0" indent="0" algn="l" rtl="0">
                        <a:lnSpc>
                          <a:spcPct val="110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P(y)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tc>
                  <a:txBody>
                    <a:bodyPr/>
                    <a:lstStyle/>
                    <a:p>
                      <a:pPr marL="2908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tc>
                  <a:txBody>
                    <a:bodyPr/>
                    <a:lstStyle/>
                    <a:p>
                      <a:pPr marL="2571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tc>
                  <a:txBody>
                    <a:bodyPr/>
                    <a:lstStyle/>
                    <a:p>
                      <a:pPr marL="2171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tc>
                  <a:txBody>
                    <a:bodyPr/>
                    <a:lstStyle/>
                    <a:p>
                      <a:pPr marL="2908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tc>
                  <a:txBody>
                    <a:bodyPr/>
                    <a:lstStyle/>
                    <a:p>
                      <a:pPr marL="2571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tc>
                  <a:txBody>
                    <a:bodyPr/>
                    <a:lstStyle/>
                    <a:p>
                      <a:pPr marL="2171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250" marB="0"/>
                </a:tc>
                <a:tc>
                  <a:txBody>
                    <a:bodyPr/>
                    <a:lstStyle/>
                    <a:p>
                      <a:pPr marL="2908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250" marB="0"/>
                </a:tc>
                <a:tc>
                  <a:txBody>
                    <a:bodyPr/>
                    <a:lstStyle/>
                    <a:p>
                      <a:pPr marL="2571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250" marB="0"/>
                </a:tc>
                <a:tc>
                  <a:txBody>
                    <a:bodyPr/>
                    <a:lstStyle/>
                    <a:p>
                      <a:pPr marL="2171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2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5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tc>
                  <a:txBody>
                    <a:bodyPr/>
                    <a:lstStyle/>
                    <a:p>
                      <a:pPr marL="2908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tc>
                  <a:txBody>
                    <a:bodyPr/>
                    <a:lstStyle/>
                    <a:p>
                      <a:pPr marL="2571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tc>
                  <a:txBody>
                    <a:bodyPr/>
                    <a:lstStyle/>
                    <a:p>
                      <a:pPr marL="2171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6525" marB="0"/>
                </a:tc>
                <a:tc>
                  <a:txBody>
                    <a:bodyPr/>
                    <a:lstStyle/>
                    <a:p>
                      <a:pPr marL="2908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6525" marB="0"/>
                </a:tc>
                <a:tc>
                  <a:txBody>
                    <a:bodyPr/>
                    <a:lstStyle/>
                    <a:p>
                      <a:pPr marL="2571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6525" marB="0"/>
                </a:tc>
                <a:tc>
                  <a:txBody>
                    <a:bodyPr/>
                    <a:lstStyle/>
                    <a:p>
                      <a:pPr marL="2171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6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250" marB="0"/>
                </a:tc>
                <a:tc>
                  <a:txBody>
                    <a:bodyPr/>
                    <a:lstStyle/>
                    <a:p>
                      <a:pPr marL="2908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250" marB="0"/>
                </a:tc>
                <a:tc>
                  <a:txBody>
                    <a:bodyPr/>
                    <a:lstStyle/>
                    <a:p>
                      <a:pPr marL="2571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250" marB="0"/>
                </a:tc>
                <a:tc>
                  <a:txBody>
                    <a:bodyPr/>
                    <a:lstStyle/>
                    <a:p>
                      <a:pPr marL="2171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25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5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tc>
                  <a:txBody>
                    <a:bodyPr/>
                    <a:lstStyle/>
                    <a:p>
                      <a:pPr marL="2908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tc>
                  <a:txBody>
                    <a:bodyPr/>
                    <a:lstStyle/>
                    <a:p>
                      <a:pPr marL="2571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tc>
                  <a:txBody>
                    <a:bodyPr/>
                    <a:lstStyle/>
                    <a:p>
                      <a:pPr marL="2171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5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6525" marB="0"/>
                </a:tc>
                <a:tc>
                  <a:txBody>
                    <a:bodyPr/>
                    <a:lstStyle/>
                    <a:p>
                      <a:pPr marL="2908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6525" marB="0"/>
                </a:tc>
                <a:tc>
                  <a:txBody>
                    <a:bodyPr/>
                    <a:lstStyle/>
                    <a:p>
                      <a:pPr marL="2571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6525" marB="0"/>
                </a:tc>
                <a:tc>
                  <a:txBody>
                    <a:bodyPr/>
                    <a:lstStyle/>
                    <a:p>
                      <a:pPr marL="2171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6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5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tc>
                  <a:txBody>
                    <a:bodyPr/>
                    <a:lstStyle/>
                    <a:p>
                      <a:pPr marL="2908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tc>
                  <a:txBody>
                    <a:bodyPr/>
                    <a:lstStyle/>
                    <a:p>
                      <a:pPr marL="2571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tc>
                  <a:txBody>
                    <a:bodyPr/>
                    <a:lstStyle/>
                    <a:p>
                      <a:pPr marL="2171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5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250" marB="0"/>
                </a:tc>
                <a:tc>
                  <a:txBody>
                    <a:bodyPr/>
                    <a:lstStyle/>
                    <a:p>
                      <a:pPr marL="29083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250" marB="0"/>
                </a:tc>
                <a:tc>
                  <a:txBody>
                    <a:bodyPr/>
                    <a:lstStyle/>
                    <a:p>
                      <a:pPr marL="2571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250" marB="0"/>
                </a:tc>
                <a:tc>
                  <a:txBody>
                    <a:bodyPr/>
                    <a:lstStyle/>
                    <a:p>
                      <a:pPr marL="2171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25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1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4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tc>
                  <a:txBody>
                    <a:bodyPr/>
                    <a:lstStyle/>
                    <a:p>
                      <a:pPr marL="290830" marR="0" lvl="0" indent="0" algn="l" rtl="0">
                        <a:lnSpc>
                          <a:spcPct val="114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tc>
                  <a:txBody>
                    <a:bodyPr/>
                    <a:lstStyle/>
                    <a:p>
                      <a:pPr marL="257175" marR="0" lvl="0" indent="0" algn="l" rtl="0">
                        <a:lnSpc>
                          <a:spcPct val="114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tc>
                  <a:txBody>
                    <a:bodyPr/>
                    <a:lstStyle/>
                    <a:p>
                      <a:pPr marL="217170" marR="0" lvl="0" indent="0" algn="l" rtl="0">
                        <a:lnSpc>
                          <a:spcPct val="11493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5587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2" name="Google Shape;202;p25"/>
          <p:cNvSpPr txBox="1"/>
          <p:nvPr/>
        </p:nvSpPr>
        <p:spPr>
          <a:xfrm>
            <a:off x="6488112" y="864240"/>
            <a:ext cx="1425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6699"/>
                </a:solidFill>
                <a:latin typeface="Arial"/>
                <a:ea typeface="Arial"/>
                <a:cs typeface="Arial"/>
                <a:sym typeface="Arial"/>
              </a:rPr>
              <a:t>2dy = 10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6699"/>
                </a:solidFill>
                <a:latin typeface="Arial"/>
                <a:ea typeface="Arial"/>
                <a:cs typeface="Arial"/>
                <a:sym typeface="Arial"/>
              </a:rPr>
              <a:t>2dy – 2dx = -10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527312" y="1893102"/>
            <a:ext cx="4997450" cy="441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BF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Input the two line endpoints and  store left endpoint as (x0,y0)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BF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Pre-calculate the values dx, dy,  2dy and 2dy -dx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BF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Color pixel (x0,y0)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252572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252572"/>
                </a:solidFill>
                <a:latin typeface="Arial"/>
                <a:ea typeface="Arial"/>
                <a:cs typeface="Arial"/>
                <a:sym typeface="Arial"/>
              </a:rPr>
              <a:t>Let p</a:t>
            </a:r>
            <a:r>
              <a:rPr lang="en-US" sz="1000" b="0" i="0" u="none" strike="noStrike" cap="none">
                <a:solidFill>
                  <a:srgbClr val="252572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lang="en-US" sz="1800" b="0" i="0" u="none" strike="noStrike" cap="none">
                <a:solidFill>
                  <a:srgbClr val="252572"/>
                </a:solidFill>
                <a:latin typeface="Arial"/>
                <a:ea typeface="Arial"/>
                <a:cs typeface="Arial"/>
                <a:sym typeface="Arial"/>
              </a:rPr>
              <a:t>= 2dy –dx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BF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At each x</a:t>
            </a:r>
            <a:r>
              <a:rPr lang="en-US" sz="1000" b="0" i="0" u="none" strike="noStrike" cap="none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1800" b="0" i="0" u="none" strike="noStrike" cap="none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along the line,  starting with k=0: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spcBef>
                <a:spcPts val="95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p</a:t>
            </a:r>
            <a:r>
              <a:rPr lang="en-US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&lt;0, then the next point to plot is (x</a:t>
            </a:r>
            <a:r>
              <a:rPr lang="en-US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+ 1,y</a:t>
            </a:r>
            <a:r>
              <a:rPr lang="en-US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),  and p</a:t>
            </a:r>
            <a:r>
              <a:rPr lang="en-US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k+1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p</a:t>
            </a:r>
            <a:r>
              <a:rPr lang="en-US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+ 2dy (Down pixel will be selected)  </a:t>
            </a:r>
            <a:r>
              <a:rPr lang="en-US" sz="1800" b="0" i="0" u="none" strike="noStrike" cap="none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rPr>
              <a:t>Otherwise, the next point to plot is (x</a:t>
            </a:r>
            <a:r>
              <a:rPr lang="en-US" sz="1000" b="0" i="0" u="none" strike="noStrike" cap="none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1800" b="0" i="0" u="none" strike="noStrike" cap="none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rPr>
              <a:t>+ 1, y</a:t>
            </a:r>
            <a:r>
              <a:rPr lang="en-US" sz="1000" b="0" i="0" u="none" strike="noStrike" cap="none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1800" b="0" i="0" u="none" strike="noStrike" cap="none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rPr>
              <a:t>+ 1),  and p</a:t>
            </a:r>
            <a:r>
              <a:rPr lang="en-US" sz="1000" b="0" i="0" u="none" strike="noStrike" cap="none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rPr>
              <a:t>k+1 </a:t>
            </a:r>
            <a:r>
              <a:rPr lang="en-US" sz="1800" b="0" i="0" u="none" strike="noStrike" cap="none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rPr>
              <a:t>= pk + 2dy – 2dx (Upper pixel will be  selected)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-114300" algn="l" rtl="0">
              <a:spcBef>
                <a:spcPts val="1213"/>
              </a:spcBef>
              <a:spcAft>
                <a:spcPts val="0"/>
              </a:spcAft>
              <a:buClr>
                <a:srgbClr val="BF0000"/>
              </a:buClr>
              <a:buSzPts val="1800"/>
              <a:buFont typeface="Arial"/>
              <a:buAutoNum type="arabicPeriod" startAt="6"/>
            </a:pPr>
            <a:r>
              <a:rPr lang="en-US" sz="1800" b="0" i="0" u="none" strike="noStrike" cap="none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Repeat Step-4 dx times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2995929" y="276859"/>
            <a:ext cx="307086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Anti-aliasing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533400" y="1852765"/>
            <a:ext cx="8363584" cy="1592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508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6FBF"/>
                </a:solidFill>
                <a:latin typeface="Arial"/>
                <a:ea typeface="Arial"/>
                <a:cs typeface="Arial"/>
                <a:sym typeface="Arial"/>
              </a:rPr>
              <a:t>Anti-aliasing is a method of fooling the eye  that a jagged edge is really smooth.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just" rtl="0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rgbClr val="BF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Due to low resolution aliasing effect will  occur, which can be removed by increasing  the screen resolution.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5550667" y="3878982"/>
            <a:ext cx="2274263" cy="20683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5298440" y="6066790"/>
            <a:ext cx="32385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 after applying antialiasing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1376901" y="3745535"/>
            <a:ext cx="2628830" cy="21047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1066800" y="5918200"/>
            <a:ext cx="29895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Jagged edges due to aliasing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BRESENHAM’S LINE DRAWING ALGORITHMS</a:t>
            </a:r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1849</Words>
  <Application>Microsoft Office PowerPoint</Application>
  <PresentationFormat>On-screen Show (4:3)</PresentationFormat>
  <Paragraphs>251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Times New Roman</vt:lpstr>
      <vt:lpstr>Noto Sans Symbols</vt:lpstr>
      <vt:lpstr>Arial</vt:lpstr>
      <vt:lpstr>Calibri</vt:lpstr>
      <vt:lpstr>Impact</vt:lpstr>
      <vt:lpstr>Arial Narrow</vt:lpstr>
      <vt:lpstr>Retrospect</vt:lpstr>
      <vt:lpstr>Maharaja Agrasen Institute of Technology ETCS 211  Computer Graphics &amp; Multimedia UNIT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Bresenham’s Algorithm Example  Where m&lt;=1</vt:lpstr>
      <vt:lpstr>Anti-aliasing</vt:lpstr>
      <vt:lpstr>Some more Examples</vt:lpstr>
      <vt:lpstr>Reducing Aliasing</vt:lpstr>
      <vt:lpstr>Disadvantage of improving resolution</vt:lpstr>
      <vt:lpstr>Anti-aliasing Methods</vt:lpstr>
      <vt:lpstr>Super-sampling Method  (Cont….)</vt:lpstr>
      <vt:lpstr>Super-sampling for a line object  having Non-Zero width.</vt:lpstr>
      <vt:lpstr>Super-sampling Method (Cont….)</vt:lpstr>
      <vt:lpstr>Intensity Variation on pixels after Super sampling method</vt:lpstr>
      <vt:lpstr>PowerPoint Presentation</vt:lpstr>
      <vt:lpstr>Area Sampling Method</vt:lpstr>
      <vt:lpstr>Q &amp; 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Maharaja Agrasen Institute of Technology ETCS 211  Computer Graphics &amp; Multimedia UNIT 1</dc:title>
  <cp:lastModifiedBy>Nitish Pathak</cp:lastModifiedBy>
  <cp:revision>1</cp:revision>
  <dcterms:modified xsi:type="dcterms:W3CDTF">2020-09-02T04:03:02Z</dcterms:modified>
</cp:coreProperties>
</file>