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8" r:id="rId14"/>
    <p:sldId id="279" r:id="rId15"/>
    <p:sldId id="280" r:id="rId16"/>
    <p:sldId id="281" r:id="rId17"/>
    <p:sldId id="268" r:id="rId18"/>
    <p:sldId id="269" r:id="rId19"/>
    <p:sldId id="270" r:id="rId20"/>
    <p:sldId id="271" r:id="rId21"/>
    <p:sldId id="272" r:id="rId22"/>
    <p:sldId id="273" r:id="rId23"/>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73E16F-2276-4938-AA1B-3B2959991FEA}">
  <a:tblStyle styleId="{E873E16F-2276-4938-AA1B-3B2959991FE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092D66C-E19D-40DD-A0FF-491DC59559CA}"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5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8" cy="479425"/>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79425"/>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22" name="Google Shape;12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0: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70" name="Google Shape;270;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1: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89" name="Google Shape;289;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2: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96" name="Google Shape;296;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3: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04" name="Google Shape;304;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4: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18" name="Google Shape;318;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5: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45" name="Google Shape;345;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6: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52" name="Google Shape;352;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7: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60" name="Google Shape;360;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8: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368" name="Google Shape;368;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28" name="Google Shape;128;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3: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36" name="Google Shape;136;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44" name="Google Shape;144;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70" name="Google Shape;170;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6: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193" name="Google Shape;19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7: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16" name="Google Shape;216;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8: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39" name="Google Shape;239;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9: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262" name="Google Shape;262;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822960" y="758952"/>
            <a:ext cx="7543800" cy="356616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825038" y="4455621"/>
            <a:ext cx="7543800" cy="1143000"/>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2"/>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1"/>
        <p:cNvGrpSpPr/>
        <p:nvPr/>
      </p:nvGrpSpPr>
      <p:grpSpPr>
        <a:xfrm>
          <a:off x="0" y="0"/>
          <a:ext cx="0" cy="0"/>
          <a:chOff x="0" y="0"/>
          <a:chExt cx="0" cy="0"/>
        </a:xfrm>
      </p:grpSpPr>
      <p:sp>
        <p:nvSpPr>
          <p:cNvPr id="82" name="Google Shape;82;p11"/>
          <p:cNvSpPr/>
          <p:nvPr/>
        </p:nvSpPr>
        <p:spPr>
          <a:xfrm>
            <a:off x="0" y="4953000"/>
            <a:ext cx="9141619"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a:off x="12" y="491507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txBox="1">
            <a:spLocks noGrp="1"/>
          </p:cNvSpPr>
          <p:nvPr>
            <p:ph type="title"/>
          </p:nvPr>
        </p:nvSpPr>
        <p:spPr>
          <a:xfrm>
            <a:off x="822960" y="5074920"/>
            <a:ext cx="7589520"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1"/>
          <p:cNvSpPr>
            <a:spLocks noGrp="1"/>
          </p:cNvSpPr>
          <p:nvPr>
            <p:ph type="pic" idx="2"/>
          </p:nvPr>
        </p:nvSpPr>
        <p:spPr>
          <a:xfrm>
            <a:off x="12" y="0"/>
            <a:ext cx="9143989" cy="4915076"/>
          </a:xfrm>
          <a:prstGeom prst="rect">
            <a:avLst/>
          </a:prstGeom>
          <a:blipFill rotWithShape="1">
            <a:blip r:embed="rId2">
              <a:alphaModFix/>
            </a:blip>
            <a:stretch>
              <a:fillRect/>
            </a:stretch>
          </a:blipFill>
          <a:ln>
            <a:noFill/>
          </a:ln>
        </p:spPr>
        <p:txBody>
          <a:bodyPr spcFirstLastPara="1" wrap="square" lIns="457200" tIns="457200" rIns="0" bIns="45700" anchor="t" anchorCtr="0">
            <a:no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chemeClr val="lt1"/>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6" name="Google Shape;86;p11"/>
          <p:cNvSpPr txBox="1">
            <a:spLocks noGrp="1"/>
          </p:cNvSpPr>
          <p:nvPr>
            <p:ph type="body" idx="1"/>
          </p:nvPr>
        </p:nvSpPr>
        <p:spPr>
          <a:xfrm>
            <a:off x="822959" y="5907024"/>
            <a:ext cx="7589520" cy="594360"/>
          </a:xfrm>
          <a:prstGeom prst="rect">
            <a:avLst/>
          </a:prstGeom>
          <a:noFill/>
          <a:ln>
            <a:noFill/>
          </a:ln>
        </p:spPr>
        <p:txBody>
          <a:bodyPr spcFirstLastPara="1" wrap="square" lIns="91425" tIns="0" rIns="91425" bIns="0" anchor="t" anchorCtr="0">
            <a:no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7" name="Google Shape;87;p1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2583180" y="85514"/>
            <a:ext cx="4023360" cy="7543801"/>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3" name="Google Shape;93;p1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13"/>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txBox="1">
            <a:spLocks noGrp="1"/>
          </p:cNvSpPr>
          <p:nvPr>
            <p:ph type="title"/>
          </p:nvPr>
        </p:nvSpPr>
        <p:spPr>
          <a:xfrm rot="5400000">
            <a:off x="4650802" y="2307652"/>
            <a:ext cx="5757421" cy="1971675"/>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3"/>
          <p:cNvSpPr txBox="1">
            <a:spLocks noGrp="1"/>
          </p:cNvSpPr>
          <p:nvPr>
            <p:ph type="body" idx="1"/>
          </p:nvPr>
        </p:nvSpPr>
        <p:spPr>
          <a:xfrm rot="5400000">
            <a:off x="650302" y="393126"/>
            <a:ext cx="5757420" cy="5800725"/>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1" name="Google Shape;101;p13"/>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Vertical Text">
  <p:cSld name="1_Title and Vertical Text">
    <p:spTree>
      <p:nvGrpSpPr>
        <p:cNvPr id="1" name="Shape 104"/>
        <p:cNvGrpSpPr/>
        <p:nvPr/>
      </p:nvGrpSpPr>
      <p:grpSpPr>
        <a:xfrm>
          <a:off x="0" y="0"/>
          <a:ext cx="0" cy="0"/>
          <a:chOff x="0" y="0"/>
          <a:chExt cx="0" cy="0"/>
        </a:xfrm>
      </p:grpSpPr>
      <p:sp>
        <p:nvSpPr>
          <p:cNvPr id="105" name="Google Shape;105;p14"/>
          <p:cNvSpPr txBox="1">
            <a:spLocks noGrp="1"/>
          </p:cNvSpPr>
          <p:nvPr>
            <p:ph type="body" idx="1"/>
          </p:nvPr>
        </p:nvSpPr>
        <p:spPr>
          <a:xfrm rot="5400000">
            <a:off x="2583180" y="85514"/>
            <a:ext cx="4023360" cy="7543801"/>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6" name="Google Shape;106;p1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50">
                <a:solidFill>
                  <a:srgbClr val="FFFFFF"/>
                </a:solidFill>
                <a:latin typeface="Arial"/>
                <a:ea typeface="Arial"/>
                <a:cs typeface="Arial"/>
                <a:sym typeface="Arial"/>
              </a:defRPr>
            </a:lvl1pPr>
            <a:lvl2pPr marL="0" lvl="1" indent="0" algn="r">
              <a:spcBef>
                <a:spcPts val="0"/>
              </a:spcBef>
              <a:spcAft>
                <a:spcPts val="0"/>
              </a:spcAft>
              <a:buNone/>
              <a:defRPr sz="1050">
                <a:solidFill>
                  <a:srgbClr val="FFFFFF"/>
                </a:solidFill>
                <a:latin typeface="Arial"/>
                <a:ea typeface="Arial"/>
                <a:cs typeface="Arial"/>
                <a:sym typeface="Arial"/>
              </a:defRPr>
            </a:lvl2pPr>
            <a:lvl3pPr marL="0" lvl="2" indent="0" algn="r">
              <a:spcBef>
                <a:spcPts val="0"/>
              </a:spcBef>
              <a:spcAft>
                <a:spcPts val="0"/>
              </a:spcAft>
              <a:buNone/>
              <a:defRPr sz="1050">
                <a:solidFill>
                  <a:srgbClr val="FFFFFF"/>
                </a:solidFill>
                <a:latin typeface="Arial"/>
                <a:ea typeface="Arial"/>
                <a:cs typeface="Arial"/>
                <a:sym typeface="Arial"/>
              </a:defRPr>
            </a:lvl3pPr>
            <a:lvl4pPr marL="0" lvl="3" indent="0" algn="r">
              <a:spcBef>
                <a:spcPts val="0"/>
              </a:spcBef>
              <a:spcAft>
                <a:spcPts val="0"/>
              </a:spcAft>
              <a:buNone/>
              <a:defRPr sz="1050">
                <a:solidFill>
                  <a:srgbClr val="FFFFFF"/>
                </a:solidFill>
                <a:latin typeface="Arial"/>
                <a:ea typeface="Arial"/>
                <a:cs typeface="Arial"/>
                <a:sym typeface="Arial"/>
              </a:defRPr>
            </a:lvl4pPr>
            <a:lvl5pPr marL="0" lvl="4" indent="0" algn="r">
              <a:spcBef>
                <a:spcPts val="0"/>
              </a:spcBef>
              <a:spcAft>
                <a:spcPts val="0"/>
              </a:spcAft>
              <a:buNone/>
              <a:defRPr sz="1050">
                <a:solidFill>
                  <a:srgbClr val="FFFFFF"/>
                </a:solidFill>
                <a:latin typeface="Arial"/>
                <a:ea typeface="Arial"/>
                <a:cs typeface="Arial"/>
                <a:sym typeface="Arial"/>
              </a:defRPr>
            </a:lvl5pPr>
            <a:lvl6pPr marL="0" lvl="5" indent="0" algn="r">
              <a:spcBef>
                <a:spcPts val="0"/>
              </a:spcBef>
              <a:spcAft>
                <a:spcPts val="0"/>
              </a:spcAft>
              <a:buNone/>
              <a:defRPr sz="1050">
                <a:solidFill>
                  <a:srgbClr val="FFFFFF"/>
                </a:solidFill>
                <a:latin typeface="Arial"/>
                <a:ea typeface="Arial"/>
                <a:cs typeface="Arial"/>
                <a:sym typeface="Arial"/>
              </a:defRPr>
            </a:lvl6pPr>
            <a:lvl7pPr marL="0" lvl="6" indent="0" algn="r">
              <a:spcBef>
                <a:spcPts val="0"/>
              </a:spcBef>
              <a:spcAft>
                <a:spcPts val="0"/>
              </a:spcAft>
              <a:buNone/>
              <a:defRPr sz="1050">
                <a:solidFill>
                  <a:srgbClr val="FFFFFF"/>
                </a:solidFill>
                <a:latin typeface="Arial"/>
                <a:ea typeface="Arial"/>
                <a:cs typeface="Arial"/>
                <a:sym typeface="Arial"/>
              </a:defRPr>
            </a:lvl7pPr>
            <a:lvl8pPr marL="0" lvl="7" indent="0" algn="r">
              <a:spcBef>
                <a:spcPts val="0"/>
              </a:spcBef>
              <a:spcAft>
                <a:spcPts val="0"/>
              </a:spcAft>
              <a:buNone/>
              <a:defRPr sz="1050">
                <a:solidFill>
                  <a:srgbClr val="FFFFFF"/>
                </a:solidFill>
                <a:latin typeface="Arial"/>
                <a:ea typeface="Arial"/>
                <a:cs typeface="Arial"/>
                <a:sym typeface="Arial"/>
              </a:defRPr>
            </a:lvl8pPr>
            <a:lvl9pPr marL="0" lvl="8" indent="0" algn="r">
              <a:spcBef>
                <a:spcPts val="0"/>
              </a:spcBef>
              <a:spcAft>
                <a:spcPts val="0"/>
              </a:spcAft>
              <a:buNone/>
              <a:defRPr sz="105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1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0" y="58489"/>
            <a:ext cx="9144000" cy="13716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50">
                <a:solidFill>
                  <a:srgbClr val="FFFFFF"/>
                </a:solidFill>
                <a:latin typeface="Arial"/>
                <a:ea typeface="Arial"/>
                <a:cs typeface="Arial"/>
                <a:sym typeface="Arial"/>
              </a:defRPr>
            </a:lvl1pPr>
            <a:lvl2pPr marL="0" lvl="1" indent="0" algn="r">
              <a:spcBef>
                <a:spcPts val="0"/>
              </a:spcBef>
              <a:spcAft>
                <a:spcPts val="0"/>
              </a:spcAft>
              <a:buNone/>
              <a:defRPr sz="1050">
                <a:solidFill>
                  <a:srgbClr val="FFFFFF"/>
                </a:solidFill>
                <a:latin typeface="Arial"/>
                <a:ea typeface="Arial"/>
                <a:cs typeface="Arial"/>
                <a:sym typeface="Arial"/>
              </a:defRPr>
            </a:lvl2pPr>
            <a:lvl3pPr marL="0" lvl="2" indent="0" algn="r">
              <a:spcBef>
                <a:spcPts val="0"/>
              </a:spcBef>
              <a:spcAft>
                <a:spcPts val="0"/>
              </a:spcAft>
              <a:buNone/>
              <a:defRPr sz="1050">
                <a:solidFill>
                  <a:srgbClr val="FFFFFF"/>
                </a:solidFill>
                <a:latin typeface="Arial"/>
                <a:ea typeface="Arial"/>
                <a:cs typeface="Arial"/>
                <a:sym typeface="Arial"/>
              </a:defRPr>
            </a:lvl3pPr>
            <a:lvl4pPr marL="0" lvl="3" indent="0" algn="r">
              <a:spcBef>
                <a:spcPts val="0"/>
              </a:spcBef>
              <a:spcAft>
                <a:spcPts val="0"/>
              </a:spcAft>
              <a:buNone/>
              <a:defRPr sz="1050">
                <a:solidFill>
                  <a:srgbClr val="FFFFFF"/>
                </a:solidFill>
                <a:latin typeface="Arial"/>
                <a:ea typeface="Arial"/>
                <a:cs typeface="Arial"/>
                <a:sym typeface="Arial"/>
              </a:defRPr>
            </a:lvl4pPr>
            <a:lvl5pPr marL="0" lvl="4" indent="0" algn="r">
              <a:spcBef>
                <a:spcPts val="0"/>
              </a:spcBef>
              <a:spcAft>
                <a:spcPts val="0"/>
              </a:spcAft>
              <a:buNone/>
              <a:defRPr sz="1050">
                <a:solidFill>
                  <a:srgbClr val="FFFFFF"/>
                </a:solidFill>
                <a:latin typeface="Arial"/>
                <a:ea typeface="Arial"/>
                <a:cs typeface="Arial"/>
                <a:sym typeface="Arial"/>
              </a:defRPr>
            </a:lvl5pPr>
            <a:lvl6pPr marL="0" lvl="5" indent="0" algn="r">
              <a:spcBef>
                <a:spcPts val="0"/>
              </a:spcBef>
              <a:spcAft>
                <a:spcPts val="0"/>
              </a:spcAft>
              <a:buNone/>
              <a:defRPr sz="1050">
                <a:solidFill>
                  <a:srgbClr val="FFFFFF"/>
                </a:solidFill>
                <a:latin typeface="Arial"/>
                <a:ea typeface="Arial"/>
                <a:cs typeface="Arial"/>
                <a:sym typeface="Arial"/>
              </a:defRPr>
            </a:lvl6pPr>
            <a:lvl7pPr marL="0" lvl="6" indent="0" algn="r">
              <a:spcBef>
                <a:spcPts val="0"/>
              </a:spcBef>
              <a:spcAft>
                <a:spcPts val="0"/>
              </a:spcAft>
              <a:buNone/>
              <a:defRPr sz="1050">
                <a:solidFill>
                  <a:srgbClr val="FFFFFF"/>
                </a:solidFill>
                <a:latin typeface="Arial"/>
                <a:ea typeface="Arial"/>
                <a:cs typeface="Arial"/>
                <a:sym typeface="Arial"/>
              </a:defRPr>
            </a:lvl7pPr>
            <a:lvl8pPr marL="0" lvl="7" indent="0" algn="r">
              <a:spcBef>
                <a:spcPts val="0"/>
              </a:spcBef>
              <a:spcAft>
                <a:spcPts val="0"/>
              </a:spcAft>
              <a:buNone/>
              <a:defRPr sz="1050">
                <a:solidFill>
                  <a:srgbClr val="FFFFFF"/>
                </a:solidFill>
                <a:latin typeface="Arial"/>
                <a:ea typeface="Arial"/>
                <a:cs typeface="Arial"/>
                <a:sym typeface="Arial"/>
              </a:defRPr>
            </a:lvl8pPr>
            <a:lvl9pPr marL="0" lvl="8" indent="0" algn="r">
              <a:spcBef>
                <a:spcPts val="0"/>
              </a:spcBef>
              <a:spcAft>
                <a:spcPts val="0"/>
              </a:spcAft>
              <a:buNone/>
              <a:defRPr sz="105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1" name="Google Shape;111;p1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Title and Vertical Text">
  <p:cSld name="2_Title and Vertical Text">
    <p:spTree>
      <p:nvGrpSpPr>
        <p:cNvPr id="1" name="Shape 112"/>
        <p:cNvGrpSpPr/>
        <p:nvPr/>
      </p:nvGrpSpPr>
      <p:grpSpPr>
        <a:xfrm>
          <a:off x="0" y="0"/>
          <a:ext cx="0" cy="0"/>
          <a:chOff x="0" y="0"/>
          <a:chExt cx="0" cy="0"/>
        </a:xfrm>
      </p:grpSpPr>
      <p:sp>
        <p:nvSpPr>
          <p:cNvPr id="113" name="Google Shape;113;p16"/>
          <p:cNvSpPr txBox="1">
            <a:spLocks noGrp="1"/>
          </p:cNvSpPr>
          <p:nvPr>
            <p:ph type="body" idx="1"/>
          </p:nvPr>
        </p:nvSpPr>
        <p:spPr>
          <a:xfrm rot="5400000">
            <a:off x="2583180" y="85514"/>
            <a:ext cx="4023360" cy="7543801"/>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14" name="Google Shape;114;p1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50">
                <a:solidFill>
                  <a:srgbClr val="FFFFFF"/>
                </a:solidFill>
                <a:latin typeface="Arial"/>
                <a:ea typeface="Arial"/>
                <a:cs typeface="Arial"/>
                <a:sym typeface="Arial"/>
              </a:defRPr>
            </a:lvl1pPr>
            <a:lvl2pPr marL="0" lvl="1" indent="0" algn="r">
              <a:spcBef>
                <a:spcPts val="0"/>
              </a:spcBef>
              <a:spcAft>
                <a:spcPts val="0"/>
              </a:spcAft>
              <a:buNone/>
              <a:defRPr sz="1050">
                <a:solidFill>
                  <a:srgbClr val="FFFFFF"/>
                </a:solidFill>
                <a:latin typeface="Arial"/>
                <a:ea typeface="Arial"/>
                <a:cs typeface="Arial"/>
                <a:sym typeface="Arial"/>
              </a:defRPr>
            </a:lvl2pPr>
            <a:lvl3pPr marL="0" lvl="2" indent="0" algn="r">
              <a:spcBef>
                <a:spcPts val="0"/>
              </a:spcBef>
              <a:spcAft>
                <a:spcPts val="0"/>
              </a:spcAft>
              <a:buNone/>
              <a:defRPr sz="1050">
                <a:solidFill>
                  <a:srgbClr val="FFFFFF"/>
                </a:solidFill>
                <a:latin typeface="Arial"/>
                <a:ea typeface="Arial"/>
                <a:cs typeface="Arial"/>
                <a:sym typeface="Arial"/>
              </a:defRPr>
            </a:lvl3pPr>
            <a:lvl4pPr marL="0" lvl="3" indent="0" algn="r">
              <a:spcBef>
                <a:spcPts val="0"/>
              </a:spcBef>
              <a:spcAft>
                <a:spcPts val="0"/>
              </a:spcAft>
              <a:buNone/>
              <a:defRPr sz="1050">
                <a:solidFill>
                  <a:srgbClr val="FFFFFF"/>
                </a:solidFill>
                <a:latin typeface="Arial"/>
                <a:ea typeface="Arial"/>
                <a:cs typeface="Arial"/>
                <a:sym typeface="Arial"/>
              </a:defRPr>
            </a:lvl4pPr>
            <a:lvl5pPr marL="0" lvl="4" indent="0" algn="r">
              <a:spcBef>
                <a:spcPts val="0"/>
              </a:spcBef>
              <a:spcAft>
                <a:spcPts val="0"/>
              </a:spcAft>
              <a:buNone/>
              <a:defRPr sz="1050">
                <a:solidFill>
                  <a:srgbClr val="FFFFFF"/>
                </a:solidFill>
                <a:latin typeface="Arial"/>
                <a:ea typeface="Arial"/>
                <a:cs typeface="Arial"/>
                <a:sym typeface="Arial"/>
              </a:defRPr>
            </a:lvl5pPr>
            <a:lvl6pPr marL="0" lvl="5" indent="0" algn="r">
              <a:spcBef>
                <a:spcPts val="0"/>
              </a:spcBef>
              <a:spcAft>
                <a:spcPts val="0"/>
              </a:spcAft>
              <a:buNone/>
              <a:defRPr sz="1050">
                <a:solidFill>
                  <a:srgbClr val="FFFFFF"/>
                </a:solidFill>
                <a:latin typeface="Arial"/>
                <a:ea typeface="Arial"/>
                <a:cs typeface="Arial"/>
                <a:sym typeface="Arial"/>
              </a:defRPr>
            </a:lvl6pPr>
            <a:lvl7pPr marL="0" lvl="6" indent="0" algn="r">
              <a:spcBef>
                <a:spcPts val="0"/>
              </a:spcBef>
              <a:spcAft>
                <a:spcPts val="0"/>
              </a:spcAft>
              <a:buNone/>
              <a:defRPr sz="1050">
                <a:solidFill>
                  <a:srgbClr val="FFFFFF"/>
                </a:solidFill>
                <a:latin typeface="Arial"/>
                <a:ea typeface="Arial"/>
                <a:cs typeface="Arial"/>
                <a:sym typeface="Arial"/>
              </a:defRPr>
            </a:lvl7pPr>
            <a:lvl8pPr marL="0" lvl="7" indent="0" algn="r">
              <a:spcBef>
                <a:spcPts val="0"/>
              </a:spcBef>
              <a:spcAft>
                <a:spcPts val="0"/>
              </a:spcAft>
              <a:buNone/>
              <a:defRPr sz="1050">
                <a:solidFill>
                  <a:srgbClr val="FFFFFF"/>
                </a:solidFill>
                <a:latin typeface="Arial"/>
                <a:ea typeface="Arial"/>
                <a:cs typeface="Arial"/>
                <a:sym typeface="Arial"/>
              </a:defRPr>
            </a:lvl8pPr>
            <a:lvl9pPr marL="0" lvl="8" indent="0" algn="r">
              <a:spcBef>
                <a:spcPts val="0"/>
              </a:spcBef>
              <a:spcAft>
                <a:spcPts val="0"/>
              </a:spcAft>
              <a:buNone/>
              <a:defRPr sz="105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5" name="Google Shape;115;p1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0" y="0"/>
            <a:ext cx="9144000" cy="13716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1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50">
                <a:solidFill>
                  <a:srgbClr val="FFFFFF"/>
                </a:solidFill>
                <a:latin typeface="Arial"/>
                <a:ea typeface="Arial"/>
                <a:cs typeface="Arial"/>
                <a:sym typeface="Arial"/>
              </a:defRPr>
            </a:lvl1pPr>
            <a:lvl2pPr marL="0" lvl="1" indent="0" algn="r">
              <a:spcBef>
                <a:spcPts val="0"/>
              </a:spcBef>
              <a:spcAft>
                <a:spcPts val="0"/>
              </a:spcAft>
              <a:buNone/>
              <a:defRPr sz="1050">
                <a:solidFill>
                  <a:srgbClr val="FFFFFF"/>
                </a:solidFill>
                <a:latin typeface="Arial"/>
                <a:ea typeface="Arial"/>
                <a:cs typeface="Arial"/>
                <a:sym typeface="Arial"/>
              </a:defRPr>
            </a:lvl2pPr>
            <a:lvl3pPr marL="0" lvl="2" indent="0" algn="r">
              <a:spcBef>
                <a:spcPts val="0"/>
              </a:spcBef>
              <a:spcAft>
                <a:spcPts val="0"/>
              </a:spcAft>
              <a:buNone/>
              <a:defRPr sz="1050">
                <a:solidFill>
                  <a:srgbClr val="FFFFFF"/>
                </a:solidFill>
                <a:latin typeface="Arial"/>
                <a:ea typeface="Arial"/>
                <a:cs typeface="Arial"/>
                <a:sym typeface="Arial"/>
              </a:defRPr>
            </a:lvl3pPr>
            <a:lvl4pPr marL="0" lvl="3" indent="0" algn="r">
              <a:spcBef>
                <a:spcPts val="0"/>
              </a:spcBef>
              <a:spcAft>
                <a:spcPts val="0"/>
              </a:spcAft>
              <a:buNone/>
              <a:defRPr sz="1050">
                <a:solidFill>
                  <a:srgbClr val="FFFFFF"/>
                </a:solidFill>
                <a:latin typeface="Arial"/>
                <a:ea typeface="Arial"/>
                <a:cs typeface="Arial"/>
                <a:sym typeface="Arial"/>
              </a:defRPr>
            </a:lvl4pPr>
            <a:lvl5pPr marL="0" lvl="4" indent="0" algn="r">
              <a:spcBef>
                <a:spcPts val="0"/>
              </a:spcBef>
              <a:spcAft>
                <a:spcPts val="0"/>
              </a:spcAft>
              <a:buNone/>
              <a:defRPr sz="1050">
                <a:solidFill>
                  <a:srgbClr val="FFFFFF"/>
                </a:solidFill>
                <a:latin typeface="Arial"/>
                <a:ea typeface="Arial"/>
                <a:cs typeface="Arial"/>
                <a:sym typeface="Arial"/>
              </a:defRPr>
            </a:lvl5pPr>
            <a:lvl6pPr marL="0" lvl="5" indent="0" algn="r">
              <a:spcBef>
                <a:spcPts val="0"/>
              </a:spcBef>
              <a:spcAft>
                <a:spcPts val="0"/>
              </a:spcAft>
              <a:buNone/>
              <a:defRPr sz="1050">
                <a:solidFill>
                  <a:srgbClr val="FFFFFF"/>
                </a:solidFill>
                <a:latin typeface="Arial"/>
                <a:ea typeface="Arial"/>
                <a:cs typeface="Arial"/>
                <a:sym typeface="Arial"/>
              </a:defRPr>
            </a:lvl6pPr>
            <a:lvl7pPr marL="0" lvl="6" indent="0" algn="r">
              <a:spcBef>
                <a:spcPts val="0"/>
              </a:spcBef>
              <a:spcAft>
                <a:spcPts val="0"/>
              </a:spcAft>
              <a:buNone/>
              <a:defRPr sz="1050">
                <a:solidFill>
                  <a:srgbClr val="FFFFFF"/>
                </a:solidFill>
                <a:latin typeface="Arial"/>
                <a:ea typeface="Arial"/>
                <a:cs typeface="Arial"/>
                <a:sym typeface="Arial"/>
              </a:defRPr>
            </a:lvl7pPr>
            <a:lvl8pPr marL="0" lvl="7" indent="0" algn="r">
              <a:spcBef>
                <a:spcPts val="0"/>
              </a:spcBef>
              <a:spcAft>
                <a:spcPts val="0"/>
              </a:spcAft>
              <a:buNone/>
              <a:defRPr sz="1050">
                <a:solidFill>
                  <a:srgbClr val="FFFFFF"/>
                </a:solidFill>
                <a:latin typeface="Arial"/>
                <a:ea typeface="Arial"/>
                <a:cs typeface="Arial"/>
                <a:sym typeface="Arial"/>
              </a:defRPr>
            </a:lvl8pPr>
            <a:lvl9pPr marL="0" lvl="8" indent="0" algn="r">
              <a:spcBef>
                <a:spcPts val="0"/>
              </a:spcBef>
              <a:spcAft>
                <a:spcPts val="0"/>
              </a:spcAft>
              <a:buNone/>
              <a:defRPr sz="105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1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7"/>
        <p:cNvGrpSpPr/>
        <p:nvPr/>
      </p:nvGrpSpPr>
      <p:grpSpPr>
        <a:xfrm>
          <a:off x="0" y="0"/>
          <a:ext cx="0" cy="0"/>
          <a:chOff x="0" y="0"/>
          <a:chExt cx="0" cy="0"/>
        </a:xfrm>
      </p:grpSpPr>
      <p:sp>
        <p:nvSpPr>
          <p:cNvPr id="28" name="Google Shape;28;p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50" b="0" i="0" u="none" strike="noStrike" cap="none">
                <a:solidFill>
                  <a:srgbClr val="FFFFFF"/>
                </a:solidFill>
                <a:latin typeface="Arial"/>
                <a:ea typeface="Arial"/>
                <a:cs typeface="Arial"/>
                <a:sym typeface="Arial"/>
              </a:defRPr>
            </a:lvl1pPr>
            <a:lvl2pPr marL="0" lvl="1" indent="0" algn="r">
              <a:spcBef>
                <a:spcPts val="0"/>
              </a:spcBef>
              <a:spcAft>
                <a:spcPts val="0"/>
              </a:spcAft>
              <a:buNone/>
              <a:defRPr sz="1050" b="0" i="0" u="none" strike="noStrike" cap="none">
                <a:solidFill>
                  <a:srgbClr val="FFFFFF"/>
                </a:solidFill>
                <a:latin typeface="Arial"/>
                <a:ea typeface="Arial"/>
                <a:cs typeface="Arial"/>
                <a:sym typeface="Arial"/>
              </a:defRPr>
            </a:lvl2pPr>
            <a:lvl3pPr marL="0" lvl="2" indent="0" algn="r">
              <a:spcBef>
                <a:spcPts val="0"/>
              </a:spcBef>
              <a:spcAft>
                <a:spcPts val="0"/>
              </a:spcAft>
              <a:buNone/>
              <a:defRPr sz="1050" b="0" i="0" u="none" strike="noStrike" cap="none">
                <a:solidFill>
                  <a:srgbClr val="FFFFFF"/>
                </a:solidFill>
                <a:latin typeface="Arial"/>
                <a:ea typeface="Arial"/>
                <a:cs typeface="Arial"/>
                <a:sym typeface="Arial"/>
              </a:defRPr>
            </a:lvl3pPr>
            <a:lvl4pPr marL="0" lvl="3" indent="0" algn="r">
              <a:spcBef>
                <a:spcPts val="0"/>
              </a:spcBef>
              <a:spcAft>
                <a:spcPts val="0"/>
              </a:spcAft>
              <a:buNone/>
              <a:defRPr sz="1050" b="0" i="0" u="none" strike="noStrike" cap="none">
                <a:solidFill>
                  <a:srgbClr val="FFFFFF"/>
                </a:solidFill>
                <a:latin typeface="Arial"/>
                <a:ea typeface="Arial"/>
                <a:cs typeface="Arial"/>
                <a:sym typeface="Arial"/>
              </a:defRPr>
            </a:lvl4pPr>
            <a:lvl5pPr marL="0" lvl="4" indent="0" algn="r">
              <a:spcBef>
                <a:spcPts val="0"/>
              </a:spcBef>
              <a:spcAft>
                <a:spcPts val="0"/>
              </a:spcAft>
              <a:buNone/>
              <a:defRPr sz="1050" b="0" i="0" u="none" strike="noStrike" cap="none">
                <a:solidFill>
                  <a:srgbClr val="FFFFFF"/>
                </a:solidFill>
                <a:latin typeface="Arial"/>
                <a:ea typeface="Arial"/>
                <a:cs typeface="Arial"/>
                <a:sym typeface="Arial"/>
              </a:defRPr>
            </a:lvl5pPr>
            <a:lvl6pPr marL="0" lvl="5" indent="0" algn="r">
              <a:spcBef>
                <a:spcPts val="0"/>
              </a:spcBef>
              <a:spcAft>
                <a:spcPts val="0"/>
              </a:spcAft>
              <a:buNone/>
              <a:defRPr sz="1050" b="0" i="0" u="none" strike="noStrike" cap="none">
                <a:solidFill>
                  <a:srgbClr val="FFFFFF"/>
                </a:solidFill>
                <a:latin typeface="Arial"/>
                <a:ea typeface="Arial"/>
                <a:cs typeface="Arial"/>
                <a:sym typeface="Arial"/>
              </a:defRPr>
            </a:lvl6pPr>
            <a:lvl7pPr marL="0" lvl="6" indent="0" algn="r">
              <a:spcBef>
                <a:spcPts val="0"/>
              </a:spcBef>
              <a:spcAft>
                <a:spcPts val="0"/>
              </a:spcAft>
              <a:buNone/>
              <a:defRPr sz="1050" b="0" i="0" u="none" strike="noStrike" cap="none">
                <a:solidFill>
                  <a:srgbClr val="FFFFFF"/>
                </a:solidFill>
                <a:latin typeface="Arial"/>
                <a:ea typeface="Arial"/>
                <a:cs typeface="Arial"/>
                <a:sym typeface="Arial"/>
              </a:defRPr>
            </a:lvl7pPr>
            <a:lvl8pPr marL="0" lvl="7" indent="0" algn="r">
              <a:spcBef>
                <a:spcPts val="0"/>
              </a:spcBef>
              <a:spcAft>
                <a:spcPts val="0"/>
              </a:spcAft>
              <a:buNone/>
              <a:defRPr sz="1050" b="0" i="0" u="none" strike="noStrike" cap="none">
                <a:solidFill>
                  <a:srgbClr val="FFFFFF"/>
                </a:solidFill>
                <a:latin typeface="Arial"/>
                <a:ea typeface="Arial"/>
                <a:cs typeface="Arial"/>
                <a:sym typeface="Arial"/>
              </a:defRPr>
            </a:lvl8pPr>
            <a:lvl9pPr marL="0" lvl="8" indent="0" algn="r">
              <a:spcBef>
                <a:spcPts val="0"/>
              </a:spcBef>
              <a:spcAft>
                <a:spcPts val="0"/>
              </a:spcAft>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9" name="Google Shape;29;p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0"/>
        <p:cNvGrpSpPr/>
        <p:nvPr/>
      </p:nvGrpSpPr>
      <p:grpSpPr>
        <a:xfrm>
          <a:off x="0" y="0"/>
          <a:ext cx="0" cy="0"/>
          <a:chOff x="0" y="0"/>
          <a:chExt cx="0" cy="0"/>
        </a:xfrm>
      </p:grpSpPr>
      <p:sp>
        <p:nvSpPr>
          <p:cNvPr id="31" name="Google Shape;31;p4"/>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533400" y="132078"/>
            <a:ext cx="7543800" cy="709155"/>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865562" y="2411026"/>
            <a:ext cx="7543801"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9" name="Google Shape;39;p5"/>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42"/>
        <p:cNvGrpSpPr/>
        <p:nvPr/>
      </p:nvGrpSpPr>
      <p:grpSpPr>
        <a:xfrm>
          <a:off x="0" y="0"/>
          <a:ext cx="0" cy="0"/>
          <a:chOff x="0" y="0"/>
          <a:chExt cx="0" cy="0"/>
        </a:xfrm>
      </p:grpSpPr>
      <p:sp>
        <p:nvSpPr>
          <p:cNvPr id="43" name="Google Shape;43;p6"/>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txBox="1">
            <a:spLocks noGrp="1"/>
          </p:cNvSpPr>
          <p:nvPr>
            <p:ph type="title"/>
          </p:nvPr>
        </p:nvSpPr>
        <p:spPr>
          <a:xfrm>
            <a:off x="822960" y="758952"/>
            <a:ext cx="7543800" cy="356616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6"/>
          <p:cNvSpPr txBox="1">
            <a:spLocks noGrp="1"/>
          </p:cNvSpPr>
          <p:nvPr>
            <p:ph type="body" idx="1"/>
          </p:nvPr>
        </p:nvSpPr>
        <p:spPr>
          <a:xfrm>
            <a:off x="822960" y="4453128"/>
            <a:ext cx="7543800" cy="1143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7" name="Google Shape;47;p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cxnSp>
        <p:nvCxnSpPr>
          <p:cNvPr id="50" name="Google Shape;50;p6"/>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
          <p:cNvSpPr txBox="1">
            <a:spLocks noGrp="1"/>
          </p:cNvSpPr>
          <p:nvPr>
            <p:ph type="body" idx="1"/>
          </p:nvPr>
        </p:nvSpPr>
        <p:spPr>
          <a:xfrm>
            <a:off x="822960" y="1845734"/>
            <a:ext cx="3703320"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4" name="Google Shape;54;p7"/>
          <p:cNvSpPr txBox="1">
            <a:spLocks noGrp="1"/>
          </p:cNvSpPr>
          <p:nvPr>
            <p:ph type="body" idx="2"/>
          </p:nvPr>
        </p:nvSpPr>
        <p:spPr>
          <a:xfrm>
            <a:off x="4663440" y="1845736"/>
            <a:ext cx="3703320" cy="4023359"/>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7"/>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8"/>
          <p:cNvSpPr txBox="1">
            <a:spLocks noGrp="1"/>
          </p:cNvSpPr>
          <p:nvPr>
            <p:ph type="body" idx="1"/>
          </p:nvPr>
        </p:nvSpPr>
        <p:spPr>
          <a:xfrm>
            <a:off x="822960" y="1846052"/>
            <a:ext cx="3703320" cy="73628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1" name="Google Shape;61;p8"/>
          <p:cNvSpPr txBox="1">
            <a:spLocks noGrp="1"/>
          </p:cNvSpPr>
          <p:nvPr>
            <p:ph type="body" idx="2"/>
          </p:nvPr>
        </p:nvSpPr>
        <p:spPr>
          <a:xfrm>
            <a:off x="822960" y="2582334"/>
            <a:ext cx="370332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2" name="Google Shape;62;p8"/>
          <p:cNvSpPr txBox="1">
            <a:spLocks noGrp="1"/>
          </p:cNvSpPr>
          <p:nvPr>
            <p:ph type="body" idx="3"/>
          </p:nvPr>
        </p:nvSpPr>
        <p:spPr>
          <a:xfrm>
            <a:off x="4663440" y="1846052"/>
            <a:ext cx="3703320" cy="73628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3" name="Google Shape;63;p8"/>
          <p:cNvSpPr txBox="1">
            <a:spLocks noGrp="1"/>
          </p:cNvSpPr>
          <p:nvPr>
            <p:ph type="body" idx="4"/>
          </p:nvPr>
        </p:nvSpPr>
        <p:spPr>
          <a:xfrm>
            <a:off x="4663440" y="2582334"/>
            <a:ext cx="370332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4" name="Google Shape;64;p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9"/>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2"/>
        <p:cNvGrpSpPr/>
        <p:nvPr/>
      </p:nvGrpSpPr>
      <p:grpSpPr>
        <a:xfrm>
          <a:off x="0" y="0"/>
          <a:ext cx="0" cy="0"/>
          <a:chOff x="0" y="0"/>
          <a:chExt cx="0" cy="0"/>
        </a:xfrm>
      </p:grpSpPr>
      <p:sp>
        <p:nvSpPr>
          <p:cNvPr id="73" name="Google Shape;73;p10"/>
          <p:cNvSpPr/>
          <p:nvPr/>
        </p:nvSpPr>
        <p:spPr>
          <a:xfrm>
            <a:off x="13" y="0"/>
            <a:ext cx="3038093"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3030053" y="0"/>
            <a:ext cx="48006"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txBox="1">
            <a:spLocks noGrp="1"/>
          </p:cNvSpPr>
          <p:nvPr>
            <p:ph type="title"/>
          </p:nvPr>
        </p:nvSpPr>
        <p:spPr>
          <a:xfrm>
            <a:off x="342900" y="594359"/>
            <a:ext cx="2400300" cy="22860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txBox="1">
            <a:spLocks noGrp="1"/>
          </p:cNvSpPr>
          <p:nvPr>
            <p:ph type="body" idx="1"/>
          </p:nvPr>
        </p:nvSpPr>
        <p:spPr>
          <a:xfrm>
            <a:off x="3460237" y="731520"/>
            <a:ext cx="5009393" cy="52578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7" name="Google Shape;77;p10"/>
          <p:cNvSpPr txBox="1">
            <a:spLocks noGrp="1"/>
          </p:cNvSpPr>
          <p:nvPr>
            <p:ph type="body" idx="2"/>
          </p:nvPr>
        </p:nvSpPr>
        <p:spPr>
          <a:xfrm>
            <a:off x="342900" y="2926080"/>
            <a:ext cx="2400300" cy="337912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8" name="Google Shape;78;p10"/>
          <p:cNvSpPr txBox="1">
            <a:spLocks noGrp="1"/>
          </p:cNvSpPr>
          <p:nvPr>
            <p:ph type="dt" idx="10"/>
          </p:nvPr>
        </p:nvSpPr>
        <p:spPr>
          <a:xfrm>
            <a:off x="349134" y="6459786"/>
            <a:ext cx="1963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3600450" y="6459786"/>
            <a:ext cx="34861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050">
                <a:solidFill>
                  <a:schemeClr val="dk2"/>
                </a:solidFill>
                <a:latin typeface="Arial"/>
                <a:ea typeface="Arial"/>
                <a:cs typeface="Arial"/>
                <a:sym typeface="Arial"/>
              </a:defRPr>
            </a:lvl1pPr>
            <a:lvl2pPr marL="0" lvl="1" indent="0" algn="r">
              <a:spcBef>
                <a:spcPts val="0"/>
              </a:spcBef>
              <a:spcAft>
                <a:spcPts val="0"/>
              </a:spcAft>
              <a:buNone/>
              <a:defRPr sz="1050">
                <a:solidFill>
                  <a:schemeClr val="dk2"/>
                </a:solidFill>
                <a:latin typeface="Arial"/>
                <a:ea typeface="Arial"/>
                <a:cs typeface="Arial"/>
                <a:sym typeface="Arial"/>
              </a:defRPr>
            </a:lvl2pPr>
            <a:lvl3pPr marL="0" lvl="2" indent="0" algn="r">
              <a:spcBef>
                <a:spcPts val="0"/>
              </a:spcBef>
              <a:spcAft>
                <a:spcPts val="0"/>
              </a:spcAft>
              <a:buNone/>
              <a:defRPr sz="1050">
                <a:solidFill>
                  <a:schemeClr val="dk2"/>
                </a:solidFill>
                <a:latin typeface="Arial"/>
                <a:ea typeface="Arial"/>
                <a:cs typeface="Arial"/>
                <a:sym typeface="Arial"/>
              </a:defRPr>
            </a:lvl3pPr>
            <a:lvl4pPr marL="0" lvl="3" indent="0" algn="r">
              <a:spcBef>
                <a:spcPts val="0"/>
              </a:spcBef>
              <a:spcAft>
                <a:spcPts val="0"/>
              </a:spcAft>
              <a:buNone/>
              <a:defRPr sz="1050">
                <a:solidFill>
                  <a:schemeClr val="dk2"/>
                </a:solidFill>
                <a:latin typeface="Arial"/>
                <a:ea typeface="Arial"/>
                <a:cs typeface="Arial"/>
                <a:sym typeface="Arial"/>
              </a:defRPr>
            </a:lvl4pPr>
            <a:lvl5pPr marL="0" lvl="4" indent="0" algn="r">
              <a:spcBef>
                <a:spcPts val="0"/>
              </a:spcBef>
              <a:spcAft>
                <a:spcPts val="0"/>
              </a:spcAft>
              <a:buNone/>
              <a:defRPr sz="1050">
                <a:solidFill>
                  <a:schemeClr val="dk2"/>
                </a:solidFill>
                <a:latin typeface="Arial"/>
                <a:ea typeface="Arial"/>
                <a:cs typeface="Arial"/>
                <a:sym typeface="Arial"/>
              </a:defRPr>
            </a:lvl5pPr>
            <a:lvl6pPr marL="0" lvl="5" indent="0" algn="r">
              <a:spcBef>
                <a:spcPts val="0"/>
              </a:spcBef>
              <a:spcAft>
                <a:spcPts val="0"/>
              </a:spcAft>
              <a:buNone/>
              <a:defRPr sz="1050">
                <a:solidFill>
                  <a:schemeClr val="dk2"/>
                </a:solidFill>
                <a:latin typeface="Arial"/>
                <a:ea typeface="Arial"/>
                <a:cs typeface="Arial"/>
                <a:sym typeface="Arial"/>
              </a:defRPr>
            </a:lvl6pPr>
            <a:lvl7pPr marL="0" lvl="6" indent="0" algn="r">
              <a:spcBef>
                <a:spcPts val="0"/>
              </a:spcBef>
              <a:spcAft>
                <a:spcPts val="0"/>
              </a:spcAft>
              <a:buNone/>
              <a:defRPr sz="1050">
                <a:solidFill>
                  <a:schemeClr val="dk2"/>
                </a:solidFill>
                <a:latin typeface="Arial"/>
                <a:ea typeface="Arial"/>
                <a:cs typeface="Arial"/>
                <a:sym typeface="Arial"/>
              </a:defRPr>
            </a:lvl7pPr>
            <a:lvl8pPr marL="0" lvl="7" indent="0" algn="r">
              <a:spcBef>
                <a:spcPts val="0"/>
              </a:spcBef>
              <a:spcAft>
                <a:spcPts val="0"/>
              </a:spcAft>
              <a:buNone/>
              <a:defRPr sz="1050">
                <a:solidFill>
                  <a:schemeClr val="dk2"/>
                </a:solidFill>
                <a:latin typeface="Arial"/>
                <a:ea typeface="Arial"/>
                <a:cs typeface="Arial"/>
                <a:sym typeface="Arial"/>
              </a:defRPr>
            </a:lvl8pPr>
            <a:lvl9pPr marL="0" lvl="8" indent="0" algn="r">
              <a:spcBef>
                <a:spcPts val="0"/>
              </a:spcBef>
              <a:spcAft>
                <a:spcPts val="0"/>
              </a:spcAft>
              <a:buNone/>
              <a:defRPr sz="1050">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400800"/>
            <a:ext cx="9144001"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6334315"/>
            <a:ext cx="9144001" cy="6599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Google Shape;16;p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50" b="0" i="0" u="none" strike="noStrike" cap="none">
                <a:solidFill>
                  <a:srgbClr val="FFFFFF"/>
                </a:solidFill>
                <a:latin typeface="Arial"/>
                <a:ea typeface="Arial"/>
                <a:cs typeface="Arial"/>
                <a:sym typeface="Arial"/>
              </a:defRPr>
            </a:lvl1pPr>
            <a:lvl2pPr marL="0" marR="0" lvl="1" indent="0" algn="r" rtl="0">
              <a:spcBef>
                <a:spcPts val="0"/>
              </a:spcBef>
              <a:spcAft>
                <a:spcPts val="0"/>
              </a:spcAft>
              <a:buNone/>
              <a:defRPr sz="1050" b="0" i="0" u="none" strike="noStrike" cap="none">
                <a:solidFill>
                  <a:srgbClr val="FFFFFF"/>
                </a:solidFill>
                <a:latin typeface="Arial"/>
                <a:ea typeface="Arial"/>
                <a:cs typeface="Arial"/>
                <a:sym typeface="Arial"/>
              </a:defRPr>
            </a:lvl2pPr>
            <a:lvl3pPr marL="0" marR="0" lvl="2" indent="0" algn="r" rtl="0">
              <a:spcBef>
                <a:spcPts val="0"/>
              </a:spcBef>
              <a:spcAft>
                <a:spcPts val="0"/>
              </a:spcAft>
              <a:buNone/>
              <a:defRPr sz="1050" b="0" i="0" u="none" strike="noStrike" cap="none">
                <a:solidFill>
                  <a:srgbClr val="FFFFFF"/>
                </a:solidFill>
                <a:latin typeface="Arial"/>
                <a:ea typeface="Arial"/>
                <a:cs typeface="Arial"/>
                <a:sym typeface="Arial"/>
              </a:defRPr>
            </a:lvl3pPr>
            <a:lvl4pPr marL="0" marR="0" lvl="3" indent="0" algn="r" rtl="0">
              <a:spcBef>
                <a:spcPts val="0"/>
              </a:spcBef>
              <a:spcAft>
                <a:spcPts val="0"/>
              </a:spcAft>
              <a:buNone/>
              <a:defRPr sz="1050" b="0" i="0" u="none" strike="noStrike" cap="none">
                <a:solidFill>
                  <a:srgbClr val="FFFFFF"/>
                </a:solidFill>
                <a:latin typeface="Arial"/>
                <a:ea typeface="Arial"/>
                <a:cs typeface="Arial"/>
                <a:sym typeface="Arial"/>
              </a:defRPr>
            </a:lvl4pPr>
            <a:lvl5pPr marL="0" marR="0" lvl="4" indent="0" algn="r" rtl="0">
              <a:spcBef>
                <a:spcPts val="0"/>
              </a:spcBef>
              <a:spcAft>
                <a:spcPts val="0"/>
              </a:spcAft>
              <a:buNone/>
              <a:defRPr sz="1050" b="0" i="0" u="none" strike="noStrike" cap="none">
                <a:solidFill>
                  <a:srgbClr val="FFFFFF"/>
                </a:solidFill>
                <a:latin typeface="Arial"/>
                <a:ea typeface="Arial"/>
                <a:cs typeface="Arial"/>
                <a:sym typeface="Arial"/>
              </a:defRPr>
            </a:lvl5pPr>
            <a:lvl6pPr marL="0" marR="0" lvl="5" indent="0" algn="r" rtl="0">
              <a:spcBef>
                <a:spcPts val="0"/>
              </a:spcBef>
              <a:spcAft>
                <a:spcPts val="0"/>
              </a:spcAft>
              <a:buNone/>
              <a:defRPr sz="1050" b="0" i="0" u="none" strike="noStrike" cap="none">
                <a:solidFill>
                  <a:srgbClr val="FFFFFF"/>
                </a:solidFill>
                <a:latin typeface="Arial"/>
                <a:ea typeface="Arial"/>
                <a:cs typeface="Arial"/>
                <a:sym typeface="Arial"/>
              </a:defRPr>
            </a:lvl6pPr>
            <a:lvl7pPr marL="0" marR="0" lvl="6" indent="0" algn="r" rtl="0">
              <a:spcBef>
                <a:spcPts val="0"/>
              </a:spcBef>
              <a:spcAft>
                <a:spcPts val="0"/>
              </a:spcAft>
              <a:buNone/>
              <a:defRPr sz="1050" b="0" i="0" u="none" strike="noStrike" cap="none">
                <a:solidFill>
                  <a:srgbClr val="FFFFFF"/>
                </a:solidFill>
                <a:latin typeface="Arial"/>
                <a:ea typeface="Arial"/>
                <a:cs typeface="Arial"/>
                <a:sym typeface="Arial"/>
              </a:defRPr>
            </a:lvl7pPr>
            <a:lvl8pPr marL="0" marR="0" lvl="7" indent="0" algn="r" rtl="0">
              <a:spcBef>
                <a:spcPts val="0"/>
              </a:spcBef>
              <a:spcAft>
                <a:spcPts val="0"/>
              </a:spcAft>
              <a:buNone/>
              <a:defRPr sz="1050" b="0" i="0" u="none" strike="noStrike" cap="none">
                <a:solidFill>
                  <a:srgbClr val="FFFFFF"/>
                </a:solidFill>
                <a:latin typeface="Arial"/>
                <a:ea typeface="Arial"/>
                <a:cs typeface="Arial"/>
                <a:sym typeface="Arial"/>
              </a:defRPr>
            </a:lvl8pPr>
            <a:lvl9pPr marL="0" marR="0" lvl="8" indent="0" algn="r" rtl="0">
              <a:spcBef>
                <a:spcPts val="0"/>
              </a:spcBef>
              <a:spcAft>
                <a:spcPts val="0"/>
              </a:spcAft>
              <a:buNone/>
              <a:defRPr sz="105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
          <p:cNvCxnSpPr/>
          <p:nvPr/>
        </p:nvCxnSpPr>
        <p:spPr>
          <a:xfrm>
            <a:off x="895149" y="1737845"/>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18"/>
          <p:cNvSpPr txBox="1">
            <a:spLocks noGrp="1"/>
          </p:cNvSpPr>
          <p:nvPr>
            <p:ph type="ctrTitle"/>
          </p:nvPr>
        </p:nvSpPr>
        <p:spPr>
          <a:xfrm>
            <a:off x="980902" y="838200"/>
            <a:ext cx="7387936" cy="2299299"/>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262626"/>
              </a:buClr>
              <a:buSzPts val="3300"/>
              <a:buFont typeface="Calibri"/>
              <a:buNone/>
            </a:pPr>
            <a:r>
              <a:rPr lang="en-US" sz="3300" b="1">
                <a:latin typeface="Calibri"/>
                <a:ea typeface="Calibri"/>
                <a:cs typeface="Calibri"/>
                <a:sym typeface="Calibri"/>
              </a:rPr>
              <a:t>Maharaja Agrasen Institute of Technology</a:t>
            </a:r>
            <a:br>
              <a:rPr lang="en-US" sz="3300" b="1">
                <a:latin typeface="Calibri"/>
                <a:ea typeface="Calibri"/>
                <a:cs typeface="Calibri"/>
                <a:sym typeface="Calibri"/>
              </a:rPr>
            </a:br>
            <a:r>
              <a:rPr lang="en-US" sz="3300" b="1">
                <a:latin typeface="Calibri"/>
                <a:ea typeface="Calibri"/>
                <a:cs typeface="Calibri"/>
                <a:sym typeface="Calibri"/>
              </a:rPr>
              <a:t>ETCS 211</a:t>
            </a:r>
            <a:br>
              <a:rPr lang="en-US" sz="3300" b="1">
                <a:latin typeface="Calibri"/>
                <a:ea typeface="Calibri"/>
                <a:cs typeface="Calibri"/>
                <a:sym typeface="Calibri"/>
              </a:rPr>
            </a:br>
            <a:br>
              <a:rPr lang="en-US" sz="3300" b="1">
                <a:latin typeface="Calibri"/>
                <a:ea typeface="Calibri"/>
                <a:cs typeface="Calibri"/>
                <a:sym typeface="Calibri"/>
              </a:rPr>
            </a:br>
            <a:r>
              <a:rPr lang="en-US" sz="3300" b="1">
                <a:latin typeface="Calibri"/>
                <a:ea typeface="Calibri"/>
                <a:cs typeface="Calibri"/>
                <a:sym typeface="Calibri"/>
              </a:rPr>
              <a:t>Computer Graphics &amp; Multimedia</a:t>
            </a:r>
            <a:br>
              <a:rPr lang="en-US" sz="3000" b="1">
                <a:latin typeface="Calibri"/>
                <a:ea typeface="Calibri"/>
                <a:cs typeface="Calibri"/>
                <a:sym typeface="Calibri"/>
              </a:rPr>
            </a:br>
            <a:r>
              <a:rPr lang="en-US" sz="3000"/>
              <a:t>UNIT 1</a:t>
            </a:r>
            <a:endParaRPr sz="3000"/>
          </a:p>
        </p:txBody>
      </p:sp>
      <p:sp>
        <p:nvSpPr>
          <p:cNvPr id="125" name="Google Shape;125;p18"/>
          <p:cNvSpPr txBox="1">
            <a:spLocks noGrp="1"/>
          </p:cNvSpPr>
          <p:nvPr>
            <p:ph type="subTitle" idx="1"/>
          </p:nvPr>
        </p:nvSpPr>
        <p:spPr>
          <a:xfrm>
            <a:off x="825038" y="4455621"/>
            <a:ext cx="7543800" cy="11430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1800"/>
              <a:buNone/>
            </a:pPr>
            <a:r>
              <a:rPr lang="en-US" sz="1800" b="0" i="0" u="none" strike="noStrike">
                <a:latin typeface="Arial"/>
                <a:ea typeface="Arial"/>
                <a:cs typeface="Arial"/>
                <a:sym typeface="Arial"/>
              </a:rPr>
              <a:t>DDA LINE DRAWING ALGORITHMS</a:t>
            </a:r>
            <a:endParaRPr sz="2100"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7"/>
          <p:cNvSpPr txBox="1"/>
          <p:nvPr/>
        </p:nvSpPr>
        <p:spPr>
          <a:xfrm>
            <a:off x="2209800" y="152400"/>
            <a:ext cx="6858000" cy="7620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The DDA  Algorithm cont..</a:t>
            </a:r>
            <a:endParaRPr sz="4400" b="1" i="0" u="none" strike="noStrike" cap="none">
              <a:solidFill>
                <a:schemeClr val="dk1"/>
              </a:solidFill>
              <a:latin typeface="Times New Roman"/>
              <a:ea typeface="Times New Roman"/>
              <a:cs typeface="Times New Roman"/>
              <a:sym typeface="Times New Roman"/>
            </a:endParaRPr>
          </a:p>
        </p:txBody>
      </p:sp>
      <p:graphicFrame>
        <p:nvGraphicFramePr>
          <p:cNvPr id="273" name="Google Shape;273;p27"/>
          <p:cNvGraphicFramePr/>
          <p:nvPr/>
        </p:nvGraphicFramePr>
        <p:xfrm>
          <a:off x="1933575" y="1989138"/>
          <a:ext cx="4679950" cy="3636950"/>
        </p:xfrm>
        <a:graphic>
          <a:graphicData uri="http://schemas.openxmlformats.org/drawingml/2006/table">
            <a:tbl>
              <a:tblPr>
                <a:noFill/>
                <a:tableStyleId>{E873E16F-2276-4938-AA1B-3B2959991FEA}</a:tableStyleId>
              </a:tblPr>
              <a:tblGrid>
                <a:gridCol w="936625">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tblGrid>
              <a:tr h="919150">
                <a:tc>
                  <a:txBody>
                    <a:bodyPr/>
                    <a:lstStyle/>
                    <a:p>
                      <a:pPr marL="0" marR="0" lvl="0" indent="0" algn="l" rtl="0">
                        <a:lnSpc>
                          <a:spcPct val="100000"/>
                        </a:lnSpc>
                        <a:spcBef>
                          <a:spcPts val="0"/>
                        </a:spcBef>
                        <a:spcAft>
                          <a:spcPts val="0"/>
                        </a:spcAft>
                        <a:buClr>
                          <a:schemeClr val="dk2"/>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881075">
                <a:tc>
                  <a:txBody>
                    <a:bodyPr/>
                    <a:lstStyle/>
                    <a:p>
                      <a:pPr marL="0" marR="0" lvl="0" indent="0" algn="l" rtl="0">
                        <a:lnSpc>
                          <a:spcPct val="100000"/>
                        </a:lnSpc>
                        <a:spcBef>
                          <a:spcPts val="0"/>
                        </a:spcBef>
                        <a:spcAft>
                          <a:spcPts val="0"/>
                        </a:spcAft>
                        <a:buClr>
                          <a:schemeClr val="dk2"/>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917575">
                <a:tc>
                  <a:txBody>
                    <a:bodyPr/>
                    <a:lstStyle/>
                    <a:p>
                      <a:pPr marL="0" marR="0" lvl="0" indent="0" algn="l" rtl="0">
                        <a:lnSpc>
                          <a:spcPct val="100000"/>
                        </a:lnSpc>
                        <a:spcBef>
                          <a:spcPts val="0"/>
                        </a:spcBef>
                        <a:spcAft>
                          <a:spcPts val="0"/>
                        </a:spcAft>
                        <a:buClr>
                          <a:schemeClr val="dk2"/>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919150">
                <a:tc>
                  <a:txBody>
                    <a:bodyPr/>
                    <a:lstStyle/>
                    <a:p>
                      <a:pPr marL="0" marR="0" lvl="0" indent="0" algn="l" rtl="0">
                        <a:lnSpc>
                          <a:spcPct val="100000"/>
                        </a:lnSpc>
                        <a:spcBef>
                          <a:spcPts val="0"/>
                        </a:spcBef>
                        <a:spcAft>
                          <a:spcPts val="0"/>
                        </a:spcAft>
                        <a:buClr>
                          <a:schemeClr val="dk2"/>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274" name="Google Shape;274;p27"/>
          <p:cNvGrpSpPr/>
          <p:nvPr/>
        </p:nvGrpSpPr>
        <p:grpSpPr>
          <a:xfrm>
            <a:off x="1285875" y="2606675"/>
            <a:ext cx="7172325" cy="2587625"/>
            <a:chOff x="1338" y="1778"/>
            <a:chExt cx="4518" cy="1630"/>
          </a:xfrm>
        </p:grpSpPr>
        <p:sp>
          <p:nvSpPr>
            <p:cNvPr id="275" name="Google Shape;275;p27"/>
            <p:cNvSpPr/>
            <p:nvPr/>
          </p:nvSpPr>
          <p:spPr>
            <a:xfrm>
              <a:off x="2212" y="2998"/>
              <a:ext cx="227" cy="227"/>
            </a:xfrm>
            <a:prstGeom prst="ellipse">
              <a:avLst/>
            </a:prstGeom>
            <a:solidFill>
              <a:schemeClr val="accent1"/>
            </a:solid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cxnSp>
          <p:nvCxnSpPr>
            <p:cNvPr id="276" name="Google Shape;276;p27"/>
            <p:cNvCxnSpPr/>
            <p:nvPr/>
          </p:nvCxnSpPr>
          <p:spPr>
            <a:xfrm rot="10800000" flipH="1">
              <a:off x="1338" y="2024"/>
              <a:ext cx="3810" cy="1225"/>
            </a:xfrm>
            <a:prstGeom prst="straightConnector1">
              <a:avLst/>
            </a:prstGeom>
            <a:noFill/>
            <a:ln w="25400" cap="sq" cmpd="sng">
              <a:solidFill>
                <a:srgbClr val="FD2919"/>
              </a:solidFill>
              <a:prstDash val="solid"/>
              <a:round/>
              <a:headEnd type="none" w="sm" len="sm"/>
              <a:tailEnd type="none" w="sm" len="sm"/>
            </a:ln>
          </p:spPr>
        </p:cxnSp>
        <p:sp>
          <p:nvSpPr>
            <p:cNvPr id="277" name="Google Shape;277;p27"/>
            <p:cNvSpPr txBox="1"/>
            <p:nvPr/>
          </p:nvSpPr>
          <p:spPr>
            <a:xfrm>
              <a:off x="4714" y="1778"/>
              <a:ext cx="1142" cy="29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rgbClr val="FD2919"/>
                  </a:solidFill>
                  <a:latin typeface="Arial"/>
                  <a:ea typeface="Arial"/>
                  <a:cs typeface="Arial"/>
                  <a:sym typeface="Arial"/>
                </a:rPr>
                <a:t>Desired line</a:t>
              </a:r>
              <a:endParaRPr sz="2400" b="0" i="0" u="none" strike="noStrike" cap="none">
                <a:solidFill>
                  <a:srgbClr val="FD2919"/>
                </a:solidFill>
                <a:latin typeface="Arial"/>
                <a:ea typeface="Arial"/>
                <a:cs typeface="Arial"/>
                <a:sym typeface="Arial"/>
              </a:endParaRPr>
            </a:p>
          </p:txBody>
        </p:sp>
        <p:sp>
          <p:nvSpPr>
            <p:cNvPr id="278" name="Google Shape;278;p27"/>
            <p:cNvSpPr txBox="1"/>
            <p:nvPr/>
          </p:nvSpPr>
          <p:spPr>
            <a:xfrm>
              <a:off x="1894" y="3158"/>
              <a:ext cx="941" cy="2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0" i="0" u="none" strike="noStrike" cap="none">
                  <a:solidFill>
                    <a:srgbClr val="3817FF"/>
                  </a:solidFill>
                  <a:latin typeface="Calibri"/>
                  <a:ea typeface="Calibri"/>
                  <a:cs typeface="Calibri"/>
                  <a:sym typeface="Calibri"/>
                </a:rPr>
                <a:t>(</a:t>
              </a:r>
              <a:r>
                <a:rPr lang="en-US" sz="2000" b="0" i="1" u="none" strike="noStrike" cap="none">
                  <a:solidFill>
                    <a:srgbClr val="3817FF"/>
                  </a:solidFill>
                  <a:latin typeface="Calibri"/>
                  <a:ea typeface="Calibri"/>
                  <a:cs typeface="Calibri"/>
                  <a:sym typeface="Calibri"/>
                </a:rPr>
                <a:t>x</a:t>
              </a:r>
              <a:r>
                <a:rPr lang="en-US" sz="2000" b="0" i="1" u="none" strike="noStrike" cap="none" baseline="-25000">
                  <a:solidFill>
                    <a:srgbClr val="3817FF"/>
                  </a:solidFill>
                  <a:latin typeface="Calibri"/>
                  <a:ea typeface="Calibri"/>
                  <a:cs typeface="Calibri"/>
                  <a:sym typeface="Calibri"/>
                </a:rPr>
                <a:t>i</a:t>
              </a:r>
              <a:r>
                <a:rPr lang="en-US" sz="2000" b="0" i="0" u="none" strike="noStrike" cap="none">
                  <a:solidFill>
                    <a:srgbClr val="3817FF"/>
                  </a:solidFill>
                  <a:latin typeface="Calibri"/>
                  <a:ea typeface="Calibri"/>
                  <a:cs typeface="Calibri"/>
                  <a:sym typeface="Calibri"/>
                </a:rPr>
                <a:t>,round(</a:t>
              </a:r>
              <a:r>
                <a:rPr lang="en-US" sz="2000" b="0" i="1" u="none" strike="noStrike" cap="none">
                  <a:solidFill>
                    <a:srgbClr val="3817FF"/>
                  </a:solidFill>
                  <a:latin typeface="Calibri"/>
                  <a:ea typeface="Calibri"/>
                  <a:cs typeface="Calibri"/>
                  <a:sym typeface="Calibri"/>
                </a:rPr>
                <a:t>y</a:t>
              </a:r>
              <a:r>
                <a:rPr lang="en-US" sz="2000" b="0" i="1" u="none" strike="noStrike" cap="none" baseline="-25000">
                  <a:solidFill>
                    <a:srgbClr val="3817FF"/>
                  </a:solidFill>
                  <a:latin typeface="Calibri"/>
                  <a:ea typeface="Calibri"/>
                  <a:cs typeface="Calibri"/>
                  <a:sym typeface="Calibri"/>
                </a:rPr>
                <a:t>i</a:t>
              </a:r>
              <a:r>
                <a:rPr lang="en-US" sz="2000" b="0" i="0" u="none" strike="noStrike" cap="none">
                  <a:solidFill>
                    <a:srgbClr val="3817FF"/>
                  </a:solidFill>
                  <a:latin typeface="Calibri"/>
                  <a:ea typeface="Calibri"/>
                  <a:cs typeface="Calibri"/>
                  <a:sym typeface="Calibri"/>
                </a:rPr>
                <a:t>))</a:t>
              </a:r>
              <a:endParaRPr sz="2000" b="0" i="0" u="none" strike="noStrike" cap="none">
                <a:solidFill>
                  <a:srgbClr val="3817FF"/>
                </a:solidFill>
                <a:latin typeface="Calibri"/>
                <a:ea typeface="Calibri"/>
                <a:cs typeface="Calibri"/>
                <a:sym typeface="Calibri"/>
              </a:endParaRPr>
            </a:p>
          </p:txBody>
        </p:sp>
        <p:sp>
          <p:nvSpPr>
            <p:cNvPr id="279" name="Google Shape;279;p27"/>
            <p:cNvSpPr/>
            <p:nvPr/>
          </p:nvSpPr>
          <p:spPr>
            <a:xfrm>
              <a:off x="2278" y="2883"/>
              <a:ext cx="91" cy="91"/>
            </a:xfrm>
            <a:prstGeom prst="ellipse">
              <a:avLst/>
            </a:prstGeom>
            <a:solidFill>
              <a:srgbClr val="FD2919"/>
            </a:solid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80" name="Google Shape;280;p27"/>
            <p:cNvSpPr txBox="1"/>
            <p:nvPr/>
          </p:nvSpPr>
          <p:spPr>
            <a:xfrm>
              <a:off x="1874" y="2704"/>
              <a:ext cx="462" cy="2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0" i="0" u="none" strike="noStrike" cap="none">
                  <a:solidFill>
                    <a:srgbClr val="FD2919"/>
                  </a:solidFill>
                  <a:latin typeface="Calibri"/>
                  <a:ea typeface="Calibri"/>
                  <a:cs typeface="Calibri"/>
                  <a:sym typeface="Calibri"/>
                </a:rPr>
                <a:t>(</a:t>
              </a:r>
              <a:r>
                <a:rPr lang="en-US" sz="2000" b="0" i="1" u="none" strike="noStrike" cap="none">
                  <a:solidFill>
                    <a:srgbClr val="FD2919"/>
                  </a:solidFill>
                  <a:latin typeface="Calibri"/>
                  <a:ea typeface="Calibri"/>
                  <a:cs typeface="Calibri"/>
                  <a:sym typeface="Calibri"/>
                </a:rPr>
                <a:t>x</a:t>
              </a:r>
              <a:r>
                <a:rPr lang="en-US" sz="2000" b="0" i="1" u="none" strike="noStrike" cap="none" baseline="-25000">
                  <a:solidFill>
                    <a:srgbClr val="FD2919"/>
                  </a:solidFill>
                  <a:latin typeface="Calibri"/>
                  <a:ea typeface="Calibri"/>
                  <a:cs typeface="Calibri"/>
                  <a:sym typeface="Calibri"/>
                </a:rPr>
                <a:t>i</a:t>
              </a:r>
              <a:r>
                <a:rPr lang="en-US" sz="2000" b="0" i="0" u="none" strike="noStrike" cap="none">
                  <a:solidFill>
                    <a:srgbClr val="FD2919"/>
                  </a:solidFill>
                  <a:latin typeface="Calibri"/>
                  <a:ea typeface="Calibri"/>
                  <a:cs typeface="Calibri"/>
                  <a:sym typeface="Calibri"/>
                </a:rPr>
                <a:t>,</a:t>
              </a:r>
              <a:r>
                <a:rPr lang="en-US" sz="2000" b="0" i="1" u="none" strike="noStrike" cap="none">
                  <a:solidFill>
                    <a:srgbClr val="FD2919"/>
                  </a:solidFill>
                  <a:latin typeface="Calibri"/>
                  <a:ea typeface="Calibri"/>
                  <a:cs typeface="Calibri"/>
                  <a:sym typeface="Calibri"/>
                </a:rPr>
                <a:t>y</a:t>
              </a:r>
              <a:r>
                <a:rPr lang="en-US" sz="2000" b="0" i="1" u="none" strike="noStrike" cap="none" baseline="-25000">
                  <a:solidFill>
                    <a:srgbClr val="FD2919"/>
                  </a:solidFill>
                  <a:latin typeface="Calibri"/>
                  <a:ea typeface="Calibri"/>
                  <a:cs typeface="Calibri"/>
                  <a:sym typeface="Calibri"/>
                </a:rPr>
                <a:t>i</a:t>
              </a:r>
              <a:r>
                <a:rPr lang="en-US" sz="2000" b="0" i="0" u="none" strike="noStrike" cap="none">
                  <a:solidFill>
                    <a:srgbClr val="FD2919"/>
                  </a:solidFill>
                  <a:latin typeface="Calibri"/>
                  <a:ea typeface="Calibri"/>
                  <a:cs typeface="Calibri"/>
                  <a:sym typeface="Calibri"/>
                </a:rPr>
                <a:t>)</a:t>
              </a:r>
              <a:endParaRPr sz="2000" b="0" i="0" u="none" strike="noStrike" cap="none">
                <a:solidFill>
                  <a:srgbClr val="FD2919"/>
                </a:solidFill>
                <a:latin typeface="Calibri"/>
                <a:ea typeface="Calibri"/>
                <a:cs typeface="Calibri"/>
                <a:sym typeface="Calibri"/>
              </a:endParaRPr>
            </a:p>
          </p:txBody>
        </p:sp>
        <p:sp>
          <p:nvSpPr>
            <p:cNvPr id="281" name="Google Shape;281;p27"/>
            <p:cNvSpPr/>
            <p:nvPr/>
          </p:nvSpPr>
          <p:spPr>
            <a:xfrm>
              <a:off x="2811" y="2408"/>
              <a:ext cx="227" cy="227"/>
            </a:xfrm>
            <a:prstGeom prst="ellipse">
              <a:avLst/>
            </a:prstGeom>
            <a:solidFill>
              <a:schemeClr val="accent1"/>
            </a:solid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82" name="Google Shape;282;p27"/>
            <p:cNvSpPr txBox="1"/>
            <p:nvPr/>
          </p:nvSpPr>
          <p:spPr>
            <a:xfrm>
              <a:off x="2336" y="2182"/>
              <a:ext cx="1317" cy="2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0" i="0" u="none" strike="noStrike" cap="none">
                  <a:solidFill>
                    <a:srgbClr val="3817FF"/>
                  </a:solidFill>
                  <a:latin typeface="Calibri"/>
                  <a:ea typeface="Calibri"/>
                  <a:cs typeface="Calibri"/>
                  <a:sym typeface="Calibri"/>
                </a:rPr>
                <a:t>(</a:t>
              </a:r>
              <a:r>
                <a:rPr lang="en-US" sz="2000" b="0" i="1" u="none" strike="noStrike" cap="none">
                  <a:solidFill>
                    <a:srgbClr val="3817FF"/>
                  </a:solidFill>
                  <a:latin typeface="Calibri"/>
                  <a:ea typeface="Calibri"/>
                  <a:cs typeface="Calibri"/>
                  <a:sym typeface="Calibri"/>
                </a:rPr>
                <a:t>x</a:t>
              </a:r>
              <a:r>
                <a:rPr lang="en-US" sz="2000" b="0" i="1" u="none" strike="noStrike" cap="none" baseline="-25000">
                  <a:solidFill>
                    <a:srgbClr val="3817FF"/>
                  </a:solidFill>
                  <a:latin typeface="Calibri"/>
                  <a:ea typeface="Calibri"/>
                  <a:cs typeface="Calibri"/>
                  <a:sym typeface="Calibri"/>
                </a:rPr>
                <a:t>i</a:t>
              </a:r>
              <a:r>
                <a:rPr lang="en-US" sz="2000" b="0" i="0" u="none" strike="noStrike" cap="none">
                  <a:solidFill>
                    <a:srgbClr val="3817FF"/>
                  </a:solidFill>
                  <a:latin typeface="Calibri"/>
                  <a:ea typeface="Calibri"/>
                  <a:cs typeface="Calibri"/>
                  <a:sym typeface="Calibri"/>
                </a:rPr>
                <a:t>+1,round(</a:t>
              </a:r>
              <a:r>
                <a:rPr lang="en-US" sz="2000" b="0" i="1" u="none" strike="noStrike" cap="none">
                  <a:solidFill>
                    <a:srgbClr val="3817FF"/>
                  </a:solidFill>
                  <a:latin typeface="Calibri"/>
                  <a:ea typeface="Calibri"/>
                  <a:cs typeface="Calibri"/>
                  <a:sym typeface="Calibri"/>
                </a:rPr>
                <a:t>y</a:t>
              </a:r>
              <a:r>
                <a:rPr lang="en-US" sz="2000" b="0" i="1" u="none" strike="noStrike" cap="none" baseline="-25000">
                  <a:solidFill>
                    <a:srgbClr val="3817FF"/>
                  </a:solidFill>
                  <a:latin typeface="Calibri"/>
                  <a:ea typeface="Calibri"/>
                  <a:cs typeface="Calibri"/>
                  <a:sym typeface="Calibri"/>
                </a:rPr>
                <a:t>i</a:t>
              </a:r>
              <a:r>
                <a:rPr lang="en-US" sz="2000" b="0" i="0" u="none" strike="noStrike" cap="none">
                  <a:solidFill>
                    <a:srgbClr val="3817FF"/>
                  </a:solidFill>
                  <a:latin typeface="Calibri"/>
                  <a:ea typeface="Calibri"/>
                  <a:cs typeface="Calibri"/>
                  <a:sym typeface="Calibri"/>
                </a:rPr>
                <a:t>+</a:t>
              </a:r>
              <a:r>
                <a:rPr lang="en-US" sz="2000" b="0" i="1" u="none" strike="noStrike" cap="none">
                  <a:solidFill>
                    <a:srgbClr val="3817FF"/>
                  </a:solidFill>
                  <a:latin typeface="Calibri"/>
                  <a:ea typeface="Calibri"/>
                  <a:cs typeface="Calibri"/>
                  <a:sym typeface="Calibri"/>
                </a:rPr>
                <a:t>m</a:t>
              </a:r>
              <a:r>
                <a:rPr lang="en-US" sz="2000" b="0" i="0" u="none" strike="noStrike" cap="none">
                  <a:solidFill>
                    <a:srgbClr val="3817FF"/>
                  </a:solidFill>
                  <a:latin typeface="Calibri"/>
                  <a:ea typeface="Calibri"/>
                  <a:cs typeface="Calibri"/>
                  <a:sym typeface="Calibri"/>
                </a:rPr>
                <a:t>))</a:t>
              </a:r>
              <a:endParaRPr sz="2000" b="0" i="0" u="none" strike="noStrike" cap="none">
                <a:solidFill>
                  <a:srgbClr val="3817FF"/>
                </a:solidFill>
                <a:latin typeface="Calibri"/>
                <a:ea typeface="Calibri"/>
                <a:cs typeface="Calibri"/>
                <a:sym typeface="Calibri"/>
              </a:endParaRPr>
            </a:p>
          </p:txBody>
        </p:sp>
        <p:sp>
          <p:nvSpPr>
            <p:cNvPr id="283" name="Google Shape;283;p27"/>
            <p:cNvSpPr/>
            <p:nvPr/>
          </p:nvSpPr>
          <p:spPr>
            <a:xfrm>
              <a:off x="2880" y="2704"/>
              <a:ext cx="91" cy="91"/>
            </a:xfrm>
            <a:prstGeom prst="ellipse">
              <a:avLst/>
            </a:prstGeom>
            <a:solidFill>
              <a:srgbClr val="FD2919"/>
            </a:solid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84" name="Google Shape;284;p27"/>
            <p:cNvSpPr txBox="1"/>
            <p:nvPr/>
          </p:nvSpPr>
          <p:spPr>
            <a:xfrm>
              <a:off x="2925" y="2659"/>
              <a:ext cx="838" cy="2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0" i="0" u="none" strike="noStrike" cap="none">
                  <a:solidFill>
                    <a:srgbClr val="FD2919"/>
                  </a:solidFill>
                  <a:latin typeface="Calibri"/>
                  <a:ea typeface="Calibri"/>
                  <a:cs typeface="Calibri"/>
                  <a:sym typeface="Calibri"/>
                </a:rPr>
                <a:t>(</a:t>
              </a:r>
              <a:r>
                <a:rPr lang="en-US" sz="2000" b="0" i="1" u="none" strike="noStrike" cap="none">
                  <a:solidFill>
                    <a:srgbClr val="FD2919"/>
                  </a:solidFill>
                  <a:latin typeface="Calibri"/>
                  <a:ea typeface="Calibri"/>
                  <a:cs typeface="Calibri"/>
                  <a:sym typeface="Calibri"/>
                </a:rPr>
                <a:t>x</a:t>
              </a:r>
              <a:r>
                <a:rPr lang="en-US" sz="2000" b="0" i="1" u="none" strike="noStrike" cap="none" baseline="-25000">
                  <a:solidFill>
                    <a:srgbClr val="FD2919"/>
                  </a:solidFill>
                  <a:latin typeface="Calibri"/>
                  <a:ea typeface="Calibri"/>
                  <a:cs typeface="Calibri"/>
                  <a:sym typeface="Calibri"/>
                </a:rPr>
                <a:t>i</a:t>
              </a:r>
              <a:r>
                <a:rPr lang="en-US" sz="2000" b="0" i="0" u="none" strike="noStrike" cap="none">
                  <a:solidFill>
                    <a:srgbClr val="FD2919"/>
                  </a:solidFill>
                  <a:latin typeface="Calibri"/>
                  <a:ea typeface="Calibri"/>
                  <a:cs typeface="Calibri"/>
                  <a:sym typeface="Calibri"/>
                </a:rPr>
                <a:t>+1,</a:t>
              </a:r>
              <a:r>
                <a:rPr lang="en-US" sz="2000" b="0" i="1" u="none" strike="noStrike" cap="none">
                  <a:solidFill>
                    <a:srgbClr val="FD2919"/>
                  </a:solidFill>
                  <a:latin typeface="Calibri"/>
                  <a:ea typeface="Calibri"/>
                  <a:cs typeface="Calibri"/>
                  <a:sym typeface="Calibri"/>
                </a:rPr>
                <a:t>y</a:t>
              </a:r>
              <a:r>
                <a:rPr lang="en-US" sz="2000" b="0" i="1" u="none" strike="noStrike" cap="none" baseline="-25000">
                  <a:solidFill>
                    <a:srgbClr val="FD2919"/>
                  </a:solidFill>
                  <a:latin typeface="Calibri"/>
                  <a:ea typeface="Calibri"/>
                  <a:cs typeface="Calibri"/>
                  <a:sym typeface="Calibri"/>
                </a:rPr>
                <a:t>i</a:t>
              </a:r>
              <a:r>
                <a:rPr lang="en-US" sz="2000" b="0" i="0" u="none" strike="noStrike" cap="none">
                  <a:solidFill>
                    <a:srgbClr val="FD2919"/>
                  </a:solidFill>
                  <a:latin typeface="Calibri"/>
                  <a:ea typeface="Calibri"/>
                  <a:cs typeface="Calibri"/>
                  <a:sym typeface="Calibri"/>
                </a:rPr>
                <a:t>+</a:t>
              </a:r>
              <a:r>
                <a:rPr lang="en-US" sz="2000" b="0" i="1" u="none" strike="noStrike" cap="none">
                  <a:solidFill>
                    <a:srgbClr val="FD2919"/>
                  </a:solidFill>
                  <a:latin typeface="Calibri"/>
                  <a:ea typeface="Calibri"/>
                  <a:cs typeface="Calibri"/>
                  <a:sym typeface="Calibri"/>
                </a:rPr>
                <a:t>m</a:t>
              </a:r>
              <a:r>
                <a:rPr lang="en-US" sz="2000" b="0" i="0" u="none" strike="noStrike" cap="none">
                  <a:solidFill>
                    <a:srgbClr val="FD2919"/>
                  </a:solidFill>
                  <a:latin typeface="Calibri"/>
                  <a:ea typeface="Calibri"/>
                  <a:cs typeface="Calibri"/>
                  <a:sym typeface="Calibri"/>
                </a:rPr>
                <a:t>)</a:t>
              </a:r>
              <a:endParaRPr sz="2000" b="0" i="0" u="none" strike="noStrike" cap="none">
                <a:solidFill>
                  <a:srgbClr val="FD2919"/>
                </a:solidFill>
                <a:latin typeface="Calibri"/>
                <a:ea typeface="Calibri"/>
                <a:cs typeface="Calibri"/>
                <a:sym typeface="Calibri"/>
              </a:endParaRPr>
            </a:p>
          </p:txBody>
        </p:sp>
      </p:grpSp>
      <p:sp>
        <p:nvSpPr>
          <p:cNvPr id="285" name="Google Shape;285;p2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050" b="0" i="0" u="none" strike="noStrike" cap="none">
                <a:solidFill>
                  <a:srgbClr val="898989"/>
                </a:solidFill>
                <a:latin typeface="Arial"/>
                <a:ea typeface="Arial"/>
                <a:cs typeface="Arial"/>
                <a:sym typeface="Arial"/>
              </a:rPr>
              <a:t>10</a:t>
            </a:fld>
            <a:endParaRPr sz="1050" b="0" i="0" u="none" strike="noStrike" cap="none">
              <a:solidFill>
                <a:srgbClr val="898989"/>
              </a:solidFill>
              <a:latin typeface="Arial"/>
              <a:ea typeface="Arial"/>
              <a:cs typeface="Arial"/>
              <a:sym typeface="Arial"/>
            </a:endParaRPr>
          </a:p>
        </p:txBody>
      </p:sp>
      <p:sp>
        <p:nvSpPr>
          <p:cNvPr id="286" name="Google Shape;286;p2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DDA LINE DRAWING ALGORITHMS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050" b="0" i="0" u="none" strike="noStrike" cap="none">
                <a:solidFill>
                  <a:srgbClr val="898989"/>
                </a:solidFill>
                <a:latin typeface="Arial"/>
                <a:ea typeface="Arial"/>
                <a:cs typeface="Arial"/>
                <a:sym typeface="Arial"/>
              </a:rPr>
              <a:t>11</a:t>
            </a:fld>
            <a:endParaRPr sz="1050" b="0" i="0" u="none" strike="noStrike" cap="none">
              <a:solidFill>
                <a:srgbClr val="898989"/>
              </a:solidFill>
              <a:latin typeface="Arial"/>
              <a:ea typeface="Arial"/>
              <a:cs typeface="Arial"/>
              <a:sym typeface="Arial"/>
            </a:endParaRPr>
          </a:p>
        </p:txBody>
      </p:sp>
      <p:pic>
        <p:nvPicPr>
          <p:cNvPr id="292" name="Google Shape;292;p28" descr="SUBJECT : COMPUTER GRAPHICS - ppt download"/>
          <p:cNvPicPr preferRelativeResize="0"/>
          <p:nvPr/>
        </p:nvPicPr>
        <p:blipFill rotWithShape="1">
          <a:blip r:embed="rId3">
            <a:alphaModFix/>
          </a:blip>
          <a:srcRect/>
          <a:stretch/>
        </p:blipFill>
        <p:spPr>
          <a:xfrm>
            <a:off x="-17060" y="-33089"/>
            <a:ext cx="9144000" cy="6205289"/>
          </a:xfrm>
          <a:prstGeom prst="rect">
            <a:avLst/>
          </a:prstGeom>
          <a:noFill/>
          <a:ln>
            <a:noFill/>
          </a:ln>
        </p:spPr>
      </p:pic>
      <p:sp>
        <p:nvSpPr>
          <p:cNvPr id="293" name="Google Shape;293;p2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DDA LINE DRAWING ALGORITHMS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9"/>
          <p:cNvSpPr txBox="1">
            <a:spLocks noGrp="1"/>
          </p:cNvSpPr>
          <p:nvPr>
            <p:ph type="title"/>
          </p:nvPr>
        </p:nvSpPr>
        <p:spPr>
          <a:xfrm>
            <a:off x="2242820" y="497840"/>
            <a:ext cx="4653915" cy="695960"/>
          </a:xfrm>
          <a:prstGeom prst="rect">
            <a:avLst/>
          </a:prstGeom>
          <a:noFill/>
          <a:ln>
            <a:noFill/>
          </a:ln>
        </p:spPr>
        <p:txBody>
          <a:bodyPr spcFirstLastPara="1" wrap="square" lIns="0" tIns="12700" rIns="0" bIns="0" anchor="b" anchorCtr="0">
            <a:noAutofit/>
          </a:bodyPr>
          <a:lstStyle/>
          <a:p>
            <a:pPr marL="12700" lvl="0" indent="0" algn="l" rtl="0">
              <a:lnSpc>
                <a:spcPct val="100000"/>
              </a:lnSpc>
              <a:spcBef>
                <a:spcPts val="0"/>
              </a:spcBef>
              <a:spcAft>
                <a:spcPts val="0"/>
              </a:spcAft>
              <a:buClr>
                <a:srgbClr val="000000"/>
              </a:buClr>
              <a:buSzPts val="4400"/>
              <a:buFont typeface="Arial"/>
              <a:buNone/>
            </a:pPr>
            <a:r>
              <a:rPr lang="en-US" sz="4400" b="0">
                <a:solidFill>
                  <a:srgbClr val="000000"/>
                </a:solidFill>
                <a:latin typeface="Arial"/>
                <a:ea typeface="Arial"/>
                <a:cs typeface="Arial"/>
                <a:sym typeface="Arial"/>
              </a:rPr>
              <a:t>DDA Pseudo-code</a:t>
            </a:r>
            <a:endParaRPr sz="4400">
              <a:latin typeface="Arial"/>
              <a:ea typeface="Arial"/>
              <a:cs typeface="Arial"/>
              <a:sym typeface="Arial"/>
            </a:endParaRPr>
          </a:p>
        </p:txBody>
      </p:sp>
      <p:sp>
        <p:nvSpPr>
          <p:cNvPr id="299" name="Google Shape;299;p29"/>
          <p:cNvSpPr txBox="1"/>
          <p:nvPr/>
        </p:nvSpPr>
        <p:spPr>
          <a:xfrm>
            <a:off x="533400" y="2049842"/>
            <a:ext cx="8305800" cy="3772828"/>
          </a:xfrm>
          <a:prstGeom prst="rect">
            <a:avLst/>
          </a:prstGeom>
          <a:noFill/>
          <a:ln w="9525" cap="flat" cmpd="sng">
            <a:solidFill>
              <a:srgbClr val="000000"/>
            </a:solidFill>
            <a:prstDash val="solid"/>
            <a:round/>
            <a:headEnd type="none" w="sm" len="sm"/>
            <a:tailEnd type="none" w="sm" len="sm"/>
          </a:ln>
        </p:spPr>
        <p:txBody>
          <a:bodyPr spcFirstLastPara="1" wrap="square" lIns="0" tIns="45700" rIns="0" bIns="0" anchor="t" anchorCtr="0">
            <a:noAutofit/>
          </a:bodyPr>
          <a:lstStyle/>
          <a:p>
            <a:pPr marL="88900" marR="0" lvl="0"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 assume that slope is gentle</a:t>
            </a:r>
            <a:endParaRPr sz="1600" b="0" i="0" u="none" strike="noStrike" cap="none">
              <a:solidFill>
                <a:schemeClr val="dk1"/>
              </a:solidFill>
              <a:latin typeface="Arial"/>
              <a:ea typeface="Arial"/>
              <a:cs typeface="Arial"/>
              <a:sym typeface="Arial"/>
            </a:endParaRPr>
          </a:p>
          <a:p>
            <a:pPr marL="259079" marR="2973705" lvl="0" indent="-17018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DDA(float x0, float x1, float y0, float y1) </a:t>
            </a:r>
            <a:endParaRPr sz="1600" b="0" i="0" u="none" strike="noStrike" cap="none">
              <a:solidFill>
                <a:schemeClr val="dk1"/>
              </a:solidFill>
              <a:latin typeface="Arial"/>
              <a:ea typeface="Arial"/>
              <a:cs typeface="Arial"/>
              <a:sym typeface="Arial"/>
            </a:endParaRPr>
          </a:p>
          <a:p>
            <a:pPr marL="259079" marR="2973705" lvl="0" indent="-17018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  float x, y;</a:t>
            </a:r>
            <a:endParaRPr sz="1600" b="0" i="0" u="none" strike="noStrike" cap="none">
              <a:solidFill>
                <a:schemeClr val="dk1"/>
              </a:solidFill>
              <a:latin typeface="Arial"/>
              <a:ea typeface="Arial"/>
              <a:cs typeface="Arial"/>
              <a:sym typeface="Arial"/>
            </a:endParaRPr>
          </a:p>
          <a:p>
            <a:pPr marL="259079" marR="5109845" lvl="0" indent="0" algn="l" rtl="0">
              <a:lnSpc>
                <a:spcPct val="120000"/>
              </a:lnSpc>
              <a:spcBef>
                <a:spcPts val="55"/>
              </a:spcBef>
              <a:spcAft>
                <a:spcPts val="0"/>
              </a:spcAft>
              <a:buNone/>
            </a:pPr>
            <a:r>
              <a:rPr lang="en-US" sz="1600" b="0" i="0" u="none" strike="noStrike" cap="none">
                <a:solidFill>
                  <a:schemeClr val="dk1"/>
                </a:solidFill>
                <a:latin typeface="Arial"/>
                <a:ea typeface="Arial"/>
                <a:cs typeface="Arial"/>
                <a:sym typeface="Arial"/>
              </a:rPr>
              <a:t>float xinc, yinc;  int numsteps;</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5"/>
              </a:spcBef>
              <a:spcAft>
                <a:spcPts val="0"/>
              </a:spcAft>
              <a:buNone/>
            </a:pPr>
            <a:endParaRPr sz="1600" b="0" i="0" u="none" strike="noStrike" cap="none">
              <a:solidFill>
                <a:schemeClr val="dk1"/>
              </a:solidFill>
              <a:latin typeface="Arial"/>
              <a:ea typeface="Arial"/>
              <a:cs typeface="Arial"/>
              <a:sym typeface="Arial"/>
            </a:endParaRPr>
          </a:p>
          <a:p>
            <a:pPr marL="259079" marR="3155315" lvl="0"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numsteps = Round(x1) – Round(x0);  </a:t>
            </a:r>
            <a:endParaRPr sz="1600" b="0" i="0" u="none" strike="noStrike" cap="none">
              <a:solidFill>
                <a:schemeClr val="dk1"/>
              </a:solidFill>
              <a:latin typeface="Arial"/>
              <a:ea typeface="Arial"/>
              <a:cs typeface="Arial"/>
              <a:sym typeface="Arial"/>
            </a:endParaRPr>
          </a:p>
          <a:p>
            <a:pPr marL="259079" marR="3155315" lvl="0"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xinc = (x1 – x0) / numsteps;</a:t>
            </a:r>
            <a:endParaRPr sz="1600" b="0" i="0" u="none" strike="noStrike" cap="none">
              <a:solidFill>
                <a:schemeClr val="dk1"/>
              </a:solidFill>
              <a:latin typeface="Arial"/>
              <a:ea typeface="Arial"/>
              <a:cs typeface="Arial"/>
              <a:sym typeface="Arial"/>
            </a:endParaRPr>
          </a:p>
          <a:p>
            <a:pPr marL="259079" marR="3958590" lvl="0" indent="0" algn="l" rtl="0">
              <a:lnSpc>
                <a:spcPct val="120000"/>
              </a:lnSpc>
              <a:spcBef>
                <a:spcPts val="55"/>
              </a:spcBef>
              <a:spcAft>
                <a:spcPts val="0"/>
              </a:spcAft>
              <a:buNone/>
            </a:pPr>
            <a:r>
              <a:rPr lang="en-US" sz="1600" b="0" i="0" u="none" strike="noStrike" cap="none">
                <a:solidFill>
                  <a:schemeClr val="dk1"/>
                </a:solidFill>
                <a:latin typeface="Arial"/>
                <a:ea typeface="Arial"/>
                <a:cs typeface="Arial"/>
                <a:sym typeface="Arial"/>
              </a:rPr>
              <a:t>yinc = (y1 – y0) / numsteps;  x = x0;</a:t>
            </a:r>
            <a:endParaRPr sz="1600" b="0" i="0" u="none" strike="noStrike" cap="none">
              <a:solidFill>
                <a:schemeClr val="dk1"/>
              </a:solidFill>
              <a:latin typeface="Arial"/>
              <a:ea typeface="Arial"/>
              <a:cs typeface="Arial"/>
              <a:sym typeface="Arial"/>
            </a:endParaRPr>
          </a:p>
          <a:p>
            <a:pPr marL="259079" marR="3830954" lvl="0" indent="0" algn="l" rtl="0">
              <a:lnSpc>
                <a:spcPct val="119375"/>
              </a:lnSpc>
              <a:spcBef>
                <a:spcPts val="5"/>
              </a:spcBef>
              <a:spcAft>
                <a:spcPts val="0"/>
              </a:spcAft>
              <a:buNone/>
            </a:pPr>
            <a:r>
              <a:rPr lang="en-US" sz="1600" b="0" i="0" u="none" strike="noStrike" cap="none">
                <a:solidFill>
                  <a:schemeClr val="dk1"/>
                </a:solidFill>
                <a:latin typeface="Arial"/>
                <a:ea typeface="Arial"/>
                <a:cs typeface="Arial"/>
                <a:sym typeface="Arial"/>
              </a:rPr>
              <a:t>y = y0;  putpixel(Round(x),Round(y));</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10"/>
              </a:spcBef>
              <a:spcAft>
                <a:spcPts val="0"/>
              </a:spcAft>
              <a:buNone/>
            </a:pPr>
            <a:endParaRPr sz="1600" b="0" i="0" u="none" strike="noStrike" cap="none">
              <a:solidFill>
                <a:schemeClr val="dk1"/>
              </a:solidFill>
              <a:latin typeface="Arial"/>
              <a:ea typeface="Arial"/>
              <a:cs typeface="Arial"/>
              <a:sym typeface="Arial"/>
            </a:endParaRPr>
          </a:p>
          <a:p>
            <a:pPr marL="427990" marR="3785870" lvl="0" indent="-16891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for (int i=0; i&lt;numsteps; i++) {  x += xinc;</a:t>
            </a:r>
            <a:endParaRPr sz="1600" b="0" i="0" u="none" strike="noStrike" cap="none">
              <a:solidFill>
                <a:schemeClr val="dk1"/>
              </a:solidFill>
              <a:latin typeface="Arial"/>
              <a:ea typeface="Arial"/>
              <a:cs typeface="Arial"/>
              <a:sym typeface="Arial"/>
            </a:endParaRPr>
          </a:p>
          <a:p>
            <a:pPr marL="427990" marR="3662045" lvl="0" indent="0" algn="l" rtl="0">
              <a:lnSpc>
                <a:spcPct val="119375"/>
              </a:lnSpc>
              <a:spcBef>
                <a:spcPts val="70"/>
              </a:spcBef>
              <a:spcAft>
                <a:spcPts val="0"/>
              </a:spcAft>
              <a:buNone/>
            </a:pPr>
            <a:r>
              <a:rPr lang="en-US" sz="1600" b="0" i="0" u="none" strike="noStrike" cap="none">
                <a:solidFill>
                  <a:schemeClr val="dk1"/>
                </a:solidFill>
                <a:latin typeface="Arial"/>
                <a:ea typeface="Arial"/>
                <a:cs typeface="Arial"/>
                <a:sym typeface="Arial"/>
              </a:rPr>
              <a:t>y += yinc;  putpixel(Round(x),Round(y));</a:t>
            </a:r>
            <a:endParaRPr sz="1600" b="0" i="0" u="none" strike="noStrike" cap="none">
              <a:solidFill>
                <a:schemeClr val="dk1"/>
              </a:solidFill>
              <a:latin typeface="Arial"/>
              <a:ea typeface="Arial"/>
              <a:cs typeface="Arial"/>
              <a:sym typeface="Arial"/>
            </a:endParaRPr>
          </a:p>
          <a:p>
            <a:pPr marL="259079" marR="0" lvl="0" indent="0" algn="l" rtl="0">
              <a:lnSpc>
                <a:spcPct val="116250"/>
              </a:lnSpc>
              <a:spcBef>
                <a:spcPts val="0"/>
              </a:spcBef>
              <a:spcAft>
                <a:spcPts val="0"/>
              </a:spcAft>
              <a:buNone/>
            </a:pPr>
            <a:r>
              <a:rPr lang="en-US" sz="1600" b="0" i="0" u="none" strike="noStrike" cap="none">
                <a:solidFill>
                  <a:schemeClr val="dk1"/>
                </a:solidFill>
                <a:latin typeface="Arial"/>
                <a:ea typeface="Arial"/>
                <a:cs typeface="Arial"/>
                <a:sym typeface="Arial"/>
              </a:rPr>
              <a:t>}</a:t>
            </a:r>
            <a:endParaRPr/>
          </a:p>
          <a:p>
            <a:pPr marL="0" marR="0" lvl="0" indent="0" algn="l" rtl="0">
              <a:lnSpc>
                <a:spcPct val="100000"/>
              </a:lnSpc>
              <a:spcBef>
                <a:spcPts val="15"/>
              </a:spcBef>
              <a:spcAft>
                <a:spcPts val="0"/>
              </a:spcAft>
              <a:buNone/>
            </a:pPr>
            <a:endParaRPr sz="1650" b="0" i="0" u="none" strike="noStrike" cap="none">
              <a:solidFill>
                <a:schemeClr val="dk1"/>
              </a:solidFill>
              <a:latin typeface="Arial"/>
              <a:ea typeface="Arial"/>
              <a:cs typeface="Arial"/>
              <a:sym typeface="Arial"/>
            </a:endParaRPr>
          </a:p>
          <a:p>
            <a:pPr marL="88900" marR="0" lvl="0" indent="0" algn="l"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a:t>
            </a:r>
            <a:endParaRPr/>
          </a:p>
        </p:txBody>
      </p:sp>
      <p:sp>
        <p:nvSpPr>
          <p:cNvPr id="300" name="Google Shape;300;p2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DDA LINE DRAWING ALGORITHMS</a:t>
            </a:r>
            <a:endParaRPr/>
          </a:p>
        </p:txBody>
      </p:sp>
      <p:sp>
        <p:nvSpPr>
          <p:cNvPr id="301" name="Google Shape;301;p2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bject 2">
            <a:extLst>
              <a:ext uri="{FF2B5EF4-FFF2-40B4-BE49-F238E27FC236}">
                <a16:creationId xmlns:a16="http://schemas.microsoft.com/office/drawing/2014/main" id="{874F518E-9191-42C1-845E-7B4153521EEE}"/>
              </a:ext>
            </a:extLst>
          </p:cNvPr>
          <p:cNvSpPr txBox="1">
            <a:spLocks noChangeArrowheads="1"/>
          </p:cNvSpPr>
          <p:nvPr/>
        </p:nvSpPr>
        <p:spPr bwMode="auto">
          <a:xfrm>
            <a:off x="457200" y="838200"/>
            <a:ext cx="8153400" cy="548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704850">
              <a:defRPr>
                <a:solidFill>
                  <a:schemeClr val="tx1"/>
                </a:solidFill>
                <a:latin typeface="Calibri" panose="020F0502020204030204" pitchFamily="34" charset="0"/>
              </a:defRPr>
            </a:lvl1pPr>
            <a:lvl2pPr marL="849313" indent="-100013">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ts val="1313"/>
              </a:lnSpc>
              <a:spcBef>
                <a:spcPts val="100"/>
              </a:spcBef>
            </a:pPr>
            <a:r>
              <a:rPr lang="en-US" altLang="en-US" sz="1100">
                <a:latin typeface="Carlito"/>
                <a:ea typeface="Carlito"/>
                <a:cs typeface="Carlito"/>
              </a:rPr>
              <a:t>Experiment </a:t>
            </a:r>
            <a:r>
              <a:rPr lang="en-US" altLang="en-US" sz="1100">
                <a:latin typeface="Arial" panose="020B0604020202020204" pitchFamily="34" charset="0"/>
                <a:cs typeface="Arial" panose="020B0604020202020204" pitchFamily="34" charset="0"/>
              </a:rPr>
              <a:t>– 3</a:t>
            </a:r>
            <a:endParaRPr lang="en-US" altLang="en-US" sz="1100">
              <a:latin typeface="Carlito"/>
              <a:ea typeface="Carlito"/>
              <a:cs typeface="Carlito"/>
            </a:endParaRPr>
          </a:p>
          <a:p>
            <a:pPr algn="ctr" eaLnBrk="1" hangingPunct="1">
              <a:lnSpc>
                <a:spcPts val="1675"/>
              </a:lnSpc>
            </a:pPr>
            <a:r>
              <a:rPr lang="en-US" altLang="en-US" sz="1400" b="1" u="sng">
                <a:latin typeface="Arial" panose="020B0604020202020204" pitchFamily="34" charset="0"/>
                <a:cs typeface="Arial" panose="020B0604020202020204" pitchFamily="34" charset="0"/>
              </a:rPr>
              <a:t>Digital Differential Analyzer Algorithm</a:t>
            </a:r>
            <a:endParaRPr lang="en-US" altLang="en-US" sz="1400">
              <a:latin typeface="Arial" panose="020B0604020202020204" pitchFamily="34" charset="0"/>
              <a:cs typeface="Arial" panose="020B0604020202020204" pitchFamily="34" charset="0"/>
            </a:endParaRPr>
          </a:p>
          <a:p>
            <a:pPr algn="just" eaLnBrk="1" hangingPunct="1">
              <a:lnSpc>
                <a:spcPct val="118000"/>
              </a:lnSpc>
              <a:spcBef>
                <a:spcPts val="813"/>
              </a:spcBef>
            </a:pPr>
            <a:r>
              <a:rPr lang="en-US" altLang="en-US" sz="1100">
                <a:latin typeface="Carlito"/>
                <a:ea typeface="Carlito"/>
                <a:cs typeface="Carlito"/>
              </a:rPr>
              <a:t>Digital differential analyzer (DDA) is used for linear interpolation of variables over an interval between  given start, end points and for rasterization of lines, triangles and polygons. Using DDA Algorithm, Write  a C-Program to draw a line segment between two given points?</a:t>
            </a:r>
          </a:p>
          <a:p>
            <a:pPr eaLnBrk="1" hangingPunct="1"/>
            <a:endParaRPr lang="en-US" altLang="en-US" sz="1400">
              <a:latin typeface="Carlito"/>
              <a:ea typeface="Carlito"/>
              <a:cs typeface="Carlito"/>
            </a:endParaRPr>
          </a:p>
          <a:p>
            <a:pPr algn="just" eaLnBrk="1" hangingPunct="1">
              <a:lnSpc>
                <a:spcPct val="119000"/>
              </a:lnSpc>
            </a:pPr>
            <a:r>
              <a:rPr lang="en-US" altLang="en-US" sz="1300" b="1">
                <a:latin typeface="Arial" panose="020B0604020202020204" pitchFamily="34" charset="0"/>
                <a:cs typeface="Arial" panose="020B0604020202020204" pitchFamily="34" charset="0"/>
              </a:rPr>
              <a:t>Aim: </a:t>
            </a:r>
            <a:r>
              <a:rPr lang="en-US" altLang="en-US" sz="1100">
                <a:latin typeface="Carlito"/>
                <a:ea typeface="Carlito"/>
                <a:cs typeface="Carlito"/>
              </a:rPr>
              <a:t>To implement DDA Algorithm for drawing a line segment between two given end points A (x1, y1)  and B(x2, y2).</a:t>
            </a:r>
          </a:p>
          <a:p>
            <a:pPr eaLnBrk="1" hangingPunct="1">
              <a:spcBef>
                <a:spcPts val="25"/>
              </a:spcBef>
            </a:pPr>
            <a:endParaRPr lang="en-US" altLang="en-US" sz="1400">
              <a:latin typeface="Carlito"/>
              <a:ea typeface="Carlito"/>
              <a:cs typeface="Carlito"/>
            </a:endParaRPr>
          </a:p>
          <a:p>
            <a:pPr algn="just" eaLnBrk="1" hangingPunct="1">
              <a:lnSpc>
                <a:spcPct val="118000"/>
              </a:lnSpc>
            </a:pPr>
            <a:endParaRPr lang="en-US" altLang="en-US" sz="1100">
              <a:latin typeface="Carlito"/>
              <a:ea typeface="Carlito"/>
              <a:cs typeface="Carlito"/>
            </a:endParaRPr>
          </a:p>
          <a:p>
            <a:pPr eaLnBrk="1" hangingPunct="1">
              <a:spcBef>
                <a:spcPts val="188"/>
              </a:spcBef>
            </a:pPr>
            <a:r>
              <a:rPr lang="en-US" altLang="en-US" sz="1300" b="1">
                <a:latin typeface="Arial" panose="020B0604020202020204" pitchFamily="34" charset="0"/>
                <a:cs typeface="Arial" panose="020B0604020202020204" pitchFamily="34" charset="0"/>
              </a:rPr>
              <a:t>Algorithm:</a:t>
            </a:r>
            <a:endParaRPr lang="en-US" altLang="en-US" sz="1300">
              <a:latin typeface="Arial" panose="020B0604020202020204" pitchFamily="34" charset="0"/>
              <a:cs typeface="Arial" panose="020B0604020202020204" pitchFamily="34" charset="0"/>
            </a:endParaRPr>
          </a:p>
          <a:p>
            <a:pPr eaLnBrk="1" hangingPunct="1">
              <a:spcBef>
                <a:spcPts val="300"/>
              </a:spcBef>
              <a:buFontTx/>
              <a:buAutoNum type="arabicPeriod"/>
            </a:pPr>
            <a:r>
              <a:rPr lang="en-US" altLang="en-US" sz="1100">
                <a:latin typeface="Carlito"/>
                <a:ea typeface="Carlito"/>
                <a:cs typeface="Carlito"/>
              </a:rPr>
              <a:t>Start.</a:t>
            </a:r>
          </a:p>
          <a:p>
            <a:pPr eaLnBrk="1" hangingPunct="1">
              <a:lnSpc>
                <a:spcPts val="1563"/>
              </a:lnSpc>
              <a:spcBef>
                <a:spcPts val="75"/>
              </a:spcBef>
              <a:buFontTx/>
              <a:buAutoNum type="arabicPeriod"/>
            </a:pPr>
            <a:r>
              <a:rPr lang="en-US" altLang="en-US" sz="1100">
                <a:latin typeface="Carlito"/>
                <a:ea typeface="Carlito"/>
                <a:cs typeface="Carlito"/>
              </a:rPr>
              <a:t>Declare variables x,y,x1,y1,x2,y2,k,dx,dy,s,xi,yi and also declare  gdriver=DETECT, mode.</a:t>
            </a:r>
          </a:p>
          <a:p>
            <a:pPr eaLnBrk="1" hangingPunct="1">
              <a:spcBef>
                <a:spcPts val="125"/>
              </a:spcBef>
              <a:buFontTx/>
              <a:buAutoNum type="arabicPeriod"/>
            </a:pPr>
            <a:r>
              <a:rPr lang="en-US" altLang="en-US" sz="1100">
                <a:latin typeface="Carlito"/>
                <a:ea typeface="Carlito"/>
                <a:cs typeface="Carlito"/>
              </a:rPr>
              <a:t>Initialize the graphic mode with the path location in TurboC3 folder.</a:t>
            </a:r>
          </a:p>
          <a:p>
            <a:pPr eaLnBrk="1" hangingPunct="1">
              <a:spcBef>
                <a:spcPts val="213"/>
              </a:spcBef>
              <a:buFontTx/>
              <a:buAutoNum type="arabicPeriod"/>
            </a:pPr>
            <a:r>
              <a:rPr lang="en-US" altLang="en-US" sz="1100">
                <a:latin typeface="Carlito"/>
                <a:ea typeface="Carlito"/>
                <a:cs typeface="Carlito"/>
              </a:rPr>
              <a:t>Input the two line end-points and store the left end-points in (x1,y1).</a:t>
            </a:r>
          </a:p>
          <a:p>
            <a:pPr eaLnBrk="1" hangingPunct="1">
              <a:spcBef>
                <a:spcPts val="238"/>
              </a:spcBef>
              <a:buFontTx/>
              <a:buAutoNum type="arabicPeriod"/>
            </a:pPr>
            <a:r>
              <a:rPr lang="en-US" altLang="en-US" sz="1100">
                <a:latin typeface="Carlito"/>
                <a:ea typeface="Carlito"/>
                <a:cs typeface="Carlito"/>
              </a:rPr>
              <a:t>Load (x1, y1) into the frame buffer; that is, plot the first point. put x=x1,y=y1.</a:t>
            </a:r>
          </a:p>
          <a:p>
            <a:pPr eaLnBrk="1" hangingPunct="1">
              <a:spcBef>
                <a:spcPts val="213"/>
              </a:spcBef>
              <a:buFontTx/>
              <a:buAutoNum type="arabicPeriod"/>
            </a:pPr>
            <a:r>
              <a:rPr lang="en-US" altLang="en-US" sz="1100">
                <a:latin typeface="Carlito"/>
                <a:ea typeface="Carlito"/>
                <a:cs typeface="Carlito"/>
              </a:rPr>
              <a:t>Calculate dx=x2-x1 and dy=y2-y1.</a:t>
            </a:r>
          </a:p>
          <a:p>
            <a:pPr eaLnBrk="1" hangingPunct="1">
              <a:spcBef>
                <a:spcPts val="225"/>
              </a:spcBef>
              <a:buFontTx/>
              <a:buAutoNum type="arabicPeriod"/>
            </a:pPr>
            <a:r>
              <a:rPr lang="en-US" altLang="en-US" sz="1100">
                <a:latin typeface="Carlito"/>
                <a:ea typeface="Carlito"/>
                <a:cs typeface="Carlito"/>
              </a:rPr>
              <a:t>If abs (dx) &gt; abs (dy), do s=abs(dx).</a:t>
            </a:r>
          </a:p>
          <a:p>
            <a:pPr eaLnBrk="1" hangingPunct="1">
              <a:spcBef>
                <a:spcPts val="238"/>
              </a:spcBef>
              <a:buFontTx/>
              <a:buAutoNum type="arabicPeriod"/>
            </a:pPr>
            <a:r>
              <a:rPr lang="en-US" altLang="en-US" sz="1100">
                <a:latin typeface="Carlito"/>
                <a:ea typeface="Carlito"/>
                <a:cs typeface="Carlito"/>
              </a:rPr>
              <a:t>Otherwise s= abs(dy).</a:t>
            </a:r>
          </a:p>
          <a:p>
            <a:pPr eaLnBrk="1" hangingPunct="1">
              <a:spcBef>
                <a:spcPts val="213"/>
              </a:spcBef>
              <a:buFontTx/>
              <a:buAutoNum type="arabicPeriod"/>
            </a:pPr>
            <a:r>
              <a:rPr lang="en-US" altLang="en-US" sz="1100">
                <a:latin typeface="Carlito"/>
                <a:ea typeface="Carlito"/>
                <a:cs typeface="Carlito"/>
              </a:rPr>
              <a:t>Then xi=dx/s and yi=dy/s.</a:t>
            </a:r>
          </a:p>
          <a:p>
            <a:pPr eaLnBrk="1" hangingPunct="1">
              <a:spcBef>
                <a:spcPts val="213"/>
              </a:spcBef>
              <a:buFontTx/>
              <a:buAutoNum type="arabicPeriod"/>
            </a:pPr>
            <a:r>
              <a:rPr lang="en-US" altLang="en-US" sz="1100">
                <a:latin typeface="Carlito"/>
                <a:ea typeface="Carlito"/>
                <a:cs typeface="Carlito"/>
              </a:rPr>
              <a:t>Start from k=0 and continuing till k&lt;s,the points will be</a:t>
            </a:r>
          </a:p>
          <a:p>
            <a:pPr lvl="1" eaLnBrk="1" hangingPunct="1">
              <a:spcBef>
                <a:spcPts val="238"/>
              </a:spcBef>
              <a:buFontTx/>
              <a:buAutoNum type="romanLcPeriod"/>
            </a:pPr>
            <a:r>
              <a:rPr lang="en-US" altLang="en-US" sz="1100">
                <a:latin typeface="Carlito"/>
                <a:ea typeface="Carlito"/>
                <a:cs typeface="Carlito"/>
              </a:rPr>
              <a:t>x=x+xi.</a:t>
            </a:r>
          </a:p>
          <a:p>
            <a:pPr lvl="1" eaLnBrk="1" hangingPunct="1">
              <a:spcBef>
                <a:spcPts val="225"/>
              </a:spcBef>
              <a:buFontTx/>
              <a:buAutoNum type="romanLcPeriod"/>
            </a:pPr>
            <a:r>
              <a:rPr lang="en-US" altLang="en-US" sz="1100">
                <a:latin typeface="Carlito"/>
                <a:ea typeface="Carlito"/>
                <a:cs typeface="Carlito"/>
              </a:rPr>
              <a:t>Y=y+yi.</a:t>
            </a:r>
          </a:p>
          <a:p>
            <a:pPr eaLnBrk="1" hangingPunct="1">
              <a:spcBef>
                <a:spcPts val="213"/>
              </a:spcBef>
              <a:buFontTx/>
              <a:buAutoNum type="arabicPeriod"/>
            </a:pPr>
            <a:r>
              <a:rPr lang="en-US" altLang="en-US" sz="1100">
                <a:latin typeface="Carlito"/>
                <a:ea typeface="Carlito"/>
                <a:cs typeface="Carlito"/>
              </a:rPr>
              <a:t>Plot pixels using putpixel at points (x,y) in specified colour.</a:t>
            </a:r>
          </a:p>
          <a:p>
            <a:pPr eaLnBrk="1" hangingPunct="1">
              <a:spcBef>
                <a:spcPts val="238"/>
              </a:spcBef>
              <a:buFontTx/>
              <a:buAutoNum type="arabicPeriod"/>
            </a:pPr>
            <a:r>
              <a:rPr lang="en-US" altLang="en-US" sz="1100">
                <a:latin typeface="Carlito"/>
                <a:ea typeface="Carlito"/>
                <a:cs typeface="Carlito"/>
              </a:rPr>
              <a:t>Close Graph and stop.</a:t>
            </a:r>
          </a:p>
          <a:p>
            <a:pPr eaLnBrk="1" hangingPunct="1"/>
            <a:endParaRPr lang="en-US" altLang="en-US" sz="1100">
              <a:latin typeface="Carlito"/>
              <a:ea typeface="Carlito"/>
              <a:cs typeface="Carlito"/>
            </a:endParaRPr>
          </a:p>
          <a:p>
            <a:pPr eaLnBrk="1" hangingPunct="1">
              <a:spcBef>
                <a:spcPts val="25"/>
              </a:spcBef>
            </a:pPr>
            <a:endParaRPr lang="en-US" altLang="en-US" sz="1300">
              <a:latin typeface="Carlito"/>
              <a:ea typeface="Carlito"/>
              <a:cs typeface="Carlito"/>
            </a:endParaRPr>
          </a:p>
          <a:p>
            <a:pPr algn="ctr" eaLnBrk="1" hangingPunct="1"/>
            <a:endParaRPr lang="en-US" altLang="en-US" sz="1100">
              <a:latin typeface="Carlito"/>
              <a:ea typeface="Carlito"/>
              <a:cs typeface="Carlito"/>
            </a:endParaRPr>
          </a:p>
        </p:txBody>
      </p:sp>
      <p:sp>
        <p:nvSpPr>
          <p:cNvPr id="17411" name="object 3">
            <a:extLst>
              <a:ext uri="{FF2B5EF4-FFF2-40B4-BE49-F238E27FC236}">
                <a16:creationId xmlns:a16="http://schemas.microsoft.com/office/drawing/2014/main" id="{C9B0116C-6BCA-4DB0-B0FD-3437AA3F2EA8}"/>
              </a:ext>
            </a:extLst>
          </p:cNvPr>
          <p:cNvSpPr>
            <a:spLocks noChangeArrowheads="1"/>
          </p:cNvSpPr>
          <p:nvPr/>
        </p:nvSpPr>
        <p:spPr bwMode="auto">
          <a:xfrm>
            <a:off x="368300" y="195263"/>
            <a:ext cx="8416925" cy="6469062"/>
          </a:xfrm>
          <a:custGeom>
            <a:avLst/>
            <a:gdLst>
              <a:gd name="T0" fmla="*/ 14912752 w 6955790"/>
              <a:gd name="T1" fmla="*/ 0 h 10086340"/>
              <a:gd name="T2" fmla="*/ 14899709 w 6955790"/>
              <a:gd name="T3" fmla="*/ 0 h 10086340"/>
              <a:gd name="T4" fmla="*/ 14899709 w 6955790"/>
              <a:gd name="T5" fmla="*/ 1032 h 10086340"/>
              <a:gd name="T6" fmla="*/ 14899709 w 6955790"/>
              <a:gd name="T7" fmla="*/ 1705611 h 10086340"/>
              <a:gd name="T8" fmla="*/ 13071 w 6955790"/>
              <a:gd name="T9" fmla="*/ 1705611 h 10086340"/>
              <a:gd name="T10" fmla="*/ 13071 w 6955790"/>
              <a:gd name="T11" fmla="*/ 1032 h 10086340"/>
              <a:gd name="T12" fmla="*/ 14899709 w 6955790"/>
              <a:gd name="T13" fmla="*/ 1032 h 10086340"/>
              <a:gd name="T14" fmla="*/ 14899709 w 6955790"/>
              <a:gd name="T15" fmla="*/ 0 h 10086340"/>
              <a:gd name="T16" fmla="*/ 13071 w 6955790"/>
              <a:gd name="T17" fmla="*/ 0 h 10086340"/>
              <a:gd name="T18" fmla="*/ 0 w 6955790"/>
              <a:gd name="T19" fmla="*/ 0 h 10086340"/>
              <a:gd name="T20" fmla="*/ 0 w 6955790"/>
              <a:gd name="T21" fmla="*/ 1706645 h 10086340"/>
              <a:gd name="T22" fmla="*/ 13071 w 6955790"/>
              <a:gd name="T23" fmla="*/ 1706645 h 10086340"/>
              <a:gd name="T24" fmla="*/ 14899709 w 6955790"/>
              <a:gd name="T25" fmla="*/ 1706642 h 10086340"/>
              <a:gd name="T26" fmla="*/ 14912752 w 6955790"/>
              <a:gd name="T27" fmla="*/ 1706645 h 10086340"/>
              <a:gd name="T28" fmla="*/ 14912752 w 6955790"/>
              <a:gd name="T29" fmla="*/ 0 h 100863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55790"/>
              <a:gd name="T46" fmla="*/ 0 h 10086340"/>
              <a:gd name="T47" fmla="*/ 6955790 w 6955790"/>
              <a:gd name="T48" fmla="*/ 10086340 h 100863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55790" h="10086340">
                <a:moveTo>
                  <a:pt x="6955523" y="0"/>
                </a:moveTo>
                <a:lnTo>
                  <a:pt x="6949440" y="0"/>
                </a:lnTo>
                <a:lnTo>
                  <a:pt x="6949440" y="6096"/>
                </a:lnTo>
                <a:lnTo>
                  <a:pt x="6949440" y="10079736"/>
                </a:lnTo>
                <a:lnTo>
                  <a:pt x="6096" y="10079736"/>
                </a:lnTo>
                <a:lnTo>
                  <a:pt x="6096" y="6096"/>
                </a:lnTo>
                <a:lnTo>
                  <a:pt x="6949440" y="6096"/>
                </a:lnTo>
                <a:lnTo>
                  <a:pt x="6949440" y="0"/>
                </a:lnTo>
                <a:lnTo>
                  <a:pt x="6096" y="0"/>
                </a:lnTo>
                <a:lnTo>
                  <a:pt x="0" y="0"/>
                </a:lnTo>
                <a:lnTo>
                  <a:pt x="0" y="10085845"/>
                </a:lnTo>
                <a:lnTo>
                  <a:pt x="6096" y="10085845"/>
                </a:lnTo>
                <a:lnTo>
                  <a:pt x="6949440" y="10085832"/>
                </a:lnTo>
                <a:lnTo>
                  <a:pt x="6955523" y="10085845"/>
                </a:lnTo>
                <a:lnTo>
                  <a:pt x="6955523" y="0"/>
                </a:ln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2" name="Footer Placeholder 1">
            <a:extLst>
              <a:ext uri="{FF2B5EF4-FFF2-40B4-BE49-F238E27FC236}">
                <a16:creationId xmlns:a16="http://schemas.microsoft.com/office/drawing/2014/main" id="{85BC8A02-E8DA-4738-93CE-5B21E2E8651C}"/>
              </a:ext>
            </a:extLst>
          </p:cNvPr>
          <p:cNvSpPr>
            <a:spLocks noGrp="1"/>
          </p:cNvSpPr>
          <p:nvPr>
            <p:ph type="ftr" sz="quarter" idx="11"/>
          </p:nvPr>
        </p:nvSpPr>
        <p:spPr/>
        <p:txBody>
          <a:bodyPr/>
          <a:lstStyle/>
          <a:p>
            <a:pPr>
              <a:defRPr/>
            </a:pPr>
            <a:r>
              <a:rPr lang="fr-FR"/>
              <a:t>CGM Lab MAIT : Experiment 2 DDA</a:t>
            </a:r>
            <a:endParaRPr lang="en-US"/>
          </a:p>
        </p:txBody>
      </p:sp>
      <p:sp>
        <p:nvSpPr>
          <p:cNvPr id="3" name="Slide Number Placeholder 2">
            <a:extLst>
              <a:ext uri="{FF2B5EF4-FFF2-40B4-BE49-F238E27FC236}">
                <a16:creationId xmlns:a16="http://schemas.microsoft.com/office/drawing/2014/main" id="{D0FEB78C-1A46-49B2-BF33-780DAFC58B17}"/>
              </a:ext>
            </a:extLst>
          </p:cNvPr>
          <p:cNvSpPr>
            <a:spLocks noGrp="1"/>
          </p:cNvSpPr>
          <p:nvPr>
            <p:ph type="sldNum" sz="quarter" idx="12"/>
          </p:nvPr>
        </p:nvSpPr>
        <p:spPr/>
        <p:txBody>
          <a:bodyPr/>
          <a:lstStyle/>
          <a:p>
            <a:pPr>
              <a:defRPr/>
            </a:pPr>
            <a:fld id="{B6A2848C-C7D7-4EDF-A4EB-60A9492F9515}" type="slidenum">
              <a:rPr lang="en-US" altLang="en-US" smtClean="0"/>
              <a:pPr>
                <a:defRPr/>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480B2DFF-F0EB-4919-A7A1-D00292772E82}"/>
              </a:ext>
            </a:extLst>
          </p:cNvPr>
          <p:cNvSpPr>
            <a:spLocks noChangeArrowheads="1"/>
          </p:cNvSpPr>
          <p:nvPr/>
        </p:nvSpPr>
        <p:spPr bwMode="auto">
          <a:xfrm>
            <a:off x="533400" y="685800"/>
            <a:ext cx="7696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en-US" b="1" u="sng">
                <a:latin typeface="Arial" panose="020B0604020202020204" pitchFamily="34" charset="0"/>
                <a:cs typeface="Arial" panose="020B0604020202020204" pitchFamily="34" charset="0"/>
              </a:rPr>
              <a:t>Procedure-</a:t>
            </a:r>
            <a:endParaRPr lang="en-GB" altLang="en-US" b="1">
              <a:latin typeface="Arial" panose="020B0604020202020204" pitchFamily="34" charset="0"/>
              <a:cs typeface="Arial" panose="020B0604020202020204" pitchFamily="34" charset="0"/>
            </a:endParaRPr>
          </a:p>
          <a:p>
            <a:pPr eaLnBrk="1" hangingPunct="1"/>
            <a:r>
              <a:rPr lang="en-GB" altLang="en-US">
                <a:latin typeface="Arial" panose="020B0604020202020204" pitchFamily="34" charset="0"/>
                <a:cs typeface="Arial" panose="020B0604020202020204" pitchFamily="34" charset="0"/>
              </a:rPr>
              <a:t> </a:t>
            </a:r>
          </a:p>
          <a:p>
            <a:pPr eaLnBrk="1" hangingPunct="1"/>
            <a:r>
              <a:rPr lang="en-GB" altLang="en-US">
                <a:latin typeface="Arial" panose="020B0604020202020204" pitchFamily="34" charset="0"/>
                <a:cs typeface="Arial" panose="020B0604020202020204" pitchFamily="34" charset="0"/>
              </a:rPr>
              <a:t>Given-</a:t>
            </a:r>
          </a:p>
          <a:p>
            <a:pPr eaLnBrk="1" hangingPunct="1"/>
            <a:r>
              <a:rPr lang="en-GB" altLang="en-US">
                <a:latin typeface="Arial" panose="020B0604020202020204" pitchFamily="34" charset="0"/>
                <a:cs typeface="Arial" panose="020B0604020202020204" pitchFamily="34" charset="0"/>
              </a:rPr>
              <a:t>Starting coordinates = (X</a:t>
            </a:r>
            <a:r>
              <a:rPr lang="en-GB" altLang="en-US" baseline="-25000">
                <a:latin typeface="Arial" panose="020B0604020202020204" pitchFamily="34" charset="0"/>
                <a:cs typeface="Arial" panose="020B0604020202020204" pitchFamily="34" charset="0"/>
              </a:rPr>
              <a:t>0</a:t>
            </a:r>
            <a:r>
              <a:rPr lang="en-GB" altLang="en-US">
                <a:latin typeface="Arial" panose="020B0604020202020204" pitchFamily="34" charset="0"/>
                <a:cs typeface="Arial" panose="020B0604020202020204" pitchFamily="34" charset="0"/>
              </a:rPr>
              <a:t>, Y</a:t>
            </a:r>
            <a:r>
              <a:rPr lang="en-GB" altLang="en-US" baseline="-25000">
                <a:latin typeface="Arial" panose="020B0604020202020204" pitchFamily="34" charset="0"/>
                <a:cs typeface="Arial" panose="020B0604020202020204" pitchFamily="34" charset="0"/>
              </a:rPr>
              <a:t>0</a:t>
            </a:r>
            <a:r>
              <a:rPr lang="en-GB" altLang="en-US">
                <a:latin typeface="Arial" panose="020B0604020202020204" pitchFamily="34" charset="0"/>
                <a:cs typeface="Arial" panose="020B0604020202020204" pitchFamily="34" charset="0"/>
              </a:rPr>
              <a:t>)</a:t>
            </a:r>
          </a:p>
          <a:p>
            <a:pPr eaLnBrk="1" hangingPunct="1"/>
            <a:r>
              <a:rPr lang="en-GB" altLang="en-US">
                <a:latin typeface="Arial" panose="020B0604020202020204" pitchFamily="34" charset="0"/>
                <a:cs typeface="Arial" panose="020B0604020202020204" pitchFamily="34" charset="0"/>
              </a:rPr>
              <a:t>Ending coordinates = (X</a:t>
            </a:r>
            <a:r>
              <a:rPr lang="en-GB" altLang="en-US" baseline="-25000">
                <a:latin typeface="Arial" panose="020B0604020202020204" pitchFamily="34" charset="0"/>
                <a:cs typeface="Arial" panose="020B0604020202020204" pitchFamily="34" charset="0"/>
              </a:rPr>
              <a:t>n</a:t>
            </a:r>
            <a:r>
              <a:rPr lang="en-GB" altLang="en-US">
                <a:latin typeface="Arial" panose="020B0604020202020204" pitchFamily="34" charset="0"/>
                <a:cs typeface="Arial" panose="020B0604020202020204" pitchFamily="34" charset="0"/>
              </a:rPr>
              <a:t>, Y</a:t>
            </a:r>
            <a:r>
              <a:rPr lang="en-GB" altLang="en-US" baseline="-25000">
                <a:latin typeface="Arial" panose="020B0604020202020204" pitchFamily="34" charset="0"/>
                <a:cs typeface="Arial" panose="020B0604020202020204" pitchFamily="34" charset="0"/>
              </a:rPr>
              <a:t>n</a:t>
            </a:r>
            <a:r>
              <a:rPr lang="en-GB" altLang="en-US">
                <a:latin typeface="Arial" panose="020B0604020202020204" pitchFamily="34" charset="0"/>
                <a:cs typeface="Arial" panose="020B0604020202020204" pitchFamily="34" charset="0"/>
              </a:rPr>
              <a:t>)</a:t>
            </a:r>
          </a:p>
          <a:p>
            <a:pPr eaLnBrk="1" hangingPunct="1"/>
            <a:r>
              <a:rPr lang="en-GB" altLang="en-US">
                <a:latin typeface="Arial" panose="020B0604020202020204" pitchFamily="34" charset="0"/>
                <a:cs typeface="Arial" panose="020B0604020202020204" pitchFamily="34" charset="0"/>
              </a:rPr>
              <a:t> </a:t>
            </a:r>
          </a:p>
          <a:p>
            <a:pPr eaLnBrk="1" hangingPunct="1"/>
            <a:r>
              <a:rPr lang="en-GB" altLang="en-US">
                <a:latin typeface="Arial" panose="020B0604020202020204" pitchFamily="34" charset="0"/>
                <a:cs typeface="Arial" panose="020B0604020202020204" pitchFamily="34" charset="0"/>
              </a:rPr>
              <a:t>The points generation using DDA Algorithm involves the following steps-</a:t>
            </a:r>
          </a:p>
          <a:p>
            <a:pPr eaLnBrk="1" hangingPunct="1"/>
            <a:r>
              <a:rPr lang="en-GB" altLang="en-US">
                <a:latin typeface="Arial" panose="020B0604020202020204" pitchFamily="34" charset="0"/>
                <a:cs typeface="Arial" panose="020B0604020202020204" pitchFamily="34" charset="0"/>
              </a:rPr>
              <a:t> </a:t>
            </a:r>
          </a:p>
        </p:txBody>
      </p:sp>
      <p:sp>
        <p:nvSpPr>
          <p:cNvPr id="18435" name="Rectangle 2">
            <a:extLst>
              <a:ext uri="{FF2B5EF4-FFF2-40B4-BE49-F238E27FC236}">
                <a16:creationId xmlns:a16="http://schemas.microsoft.com/office/drawing/2014/main" id="{051835D8-F278-4B34-82EA-39F3F06AF1D0}"/>
              </a:ext>
            </a:extLst>
          </p:cNvPr>
          <p:cNvSpPr>
            <a:spLocks noChangeArrowheads="1"/>
          </p:cNvSpPr>
          <p:nvPr/>
        </p:nvSpPr>
        <p:spPr bwMode="auto">
          <a:xfrm>
            <a:off x="609600" y="3124200"/>
            <a:ext cx="7772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en-US" b="1" u="sng">
                <a:latin typeface="Arial" panose="020B0604020202020204" pitchFamily="34" charset="0"/>
                <a:cs typeface="Arial" panose="020B0604020202020204" pitchFamily="34" charset="0"/>
              </a:rPr>
              <a:t>Step-01:</a:t>
            </a:r>
            <a:endParaRPr lang="en-GB" altLang="en-US" b="1">
              <a:latin typeface="Arial" panose="020B0604020202020204" pitchFamily="34" charset="0"/>
              <a:cs typeface="Arial" panose="020B0604020202020204" pitchFamily="34" charset="0"/>
            </a:endParaRPr>
          </a:p>
          <a:p>
            <a:pPr eaLnBrk="1" hangingPunct="1"/>
            <a:r>
              <a:rPr lang="en-GB" altLang="en-US">
                <a:latin typeface="Arial" panose="020B0604020202020204" pitchFamily="34" charset="0"/>
                <a:cs typeface="Arial" panose="020B0604020202020204" pitchFamily="34" charset="0"/>
              </a:rPr>
              <a:t> </a:t>
            </a:r>
          </a:p>
          <a:p>
            <a:pPr eaLnBrk="1" hangingPunct="1"/>
            <a:r>
              <a:rPr lang="en-GB" altLang="en-US">
                <a:latin typeface="Arial" panose="020B0604020202020204" pitchFamily="34" charset="0"/>
                <a:cs typeface="Arial" panose="020B0604020202020204" pitchFamily="34" charset="0"/>
              </a:rPr>
              <a:t>Calculate ΔX, ΔY and M from the given input.</a:t>
            </a:r>
          </a:p>
          <a:p>
            <a:pPr eaLnBrk="1" hangingPunct="1"/>
            <a:r>
              <a:rPr lang="en-GB" altLang="en-US">
                <a:latin typeface="Arial" panose="020B0604020202020204" pitchFamily="34" charset="0"/>
                <a:cs typeface="Arial" panose="020B0604020202020204" pitchFamily="34" charset="0"/>
              </a:rPr>
              <a:t>These parameters are calculated as-</a:t>
            </a:r>
          </a:p>
          <a:p>
            <a:pPr eaLnBrk="1" hangingPunct="1"/>
            <a:r>
              <a:rPr lang="en-GB" altLang="en-US">
                <a:latin typeface="Arial" panose="020B0604020202020204" pitchFamily="34" charset="0"/>
                <a:cs typeface="Arial" panose="020B0604020202020204" pitchFamily="34" charset="0"/>
              </a:rPr>
              <a:t>ΔX = X</a:t>
            </a:r>
            <a:r>
              <a:rPr lang="en-GB" altLang="en-US" baseline="-25000">
                <a:latin typeface="Arial" panose="020B0604020202020204" pitchFamily="34" charset="0"/>
                <a:cs typeface="Arial" panose="020B0604020202020204" pitchFamily="34" charset="0"/>
              </a:rPr>
              <a:t>n</a:t>
            </a:r>
            <a:r>
              <a:rPr lang="en-GB" altLang="en-US">
                <a:latin typeface="Arial" panose="020B0604020202020204" pitchFamily="34" charset="0"/>
                <a:cs typeface="Arial" panose="020B0604020202020204" pitchFamily="34" charset="0"/>
              </a:rPr>
              <a:t> – X</a:t>
            </a:r>
            <a:r>
              <a:rPr lang="en-GB" altLang="en-US" baseline="-25000">
                <a:latin typeface="Arial" panose="020B0604020202020204" pitchFamily="34" charset="0"/>
                <a:cs typeface="Arial" panose="020B0604020202020204" pitchFamily="34" charset="0"/>
              </a:rPr>
              <a:t>0</a:t>
            </a:r>
            <a:endParaRPr lang="en-GB" altLang="en-US">
              <a:latin typeface="Arial" panose="020B0604020202020204" pitchFamily="34" charset="0"/>
              <a:cs typeface="Arial" panose="020B0604020202020204" pitchFamily="34" charset="0"/>
            </a:endParaRPr>
          </a:p>
          <a:p>
            <a:pPr eaLnBrk="1" hangingPunct="1"/>
            <a:r>
              <a:rPr lang="en-GB" altLang="en-US">
                <a:latin typeface="Arial" panose="020B0604020202020204" pitchFamily="34" charset="0"/>
                <a:cs typeface="Arial" panose="020B0604020202020204" pitchFamily="34" charset="0"/>
              </a:rPr>
              <a:t>ΔY =Y</a:t>
            </a:r>
            <a:r>
              <a:rPr lang="en-GB" altLang="en-US" baseline="-25000">
                <a:latin typeface="Arial" panose="020B0604020202020204" pitchFamily="34" charset="0"/>
                <a:cs typeface="Arial" panose="020B0604020202020204" pitchFamily="34" charset="0"/>
              </a:rPr>
              <a:t>n</a:t>
            </a:r>
            <a:r>
              <a:rPr lang="en-GB" altLang="en-US">
                <a:latin typeface="Arial" panose="020B0604020202020204" pitchFamily="34" charset="0"/>
                <a:cs typeface="Arial" panose="020B0604020202020204" pitchFamily="34" charset="0"/>
              </a:rPr>
              <a:t> – Y</a:t>
            </a:r>
            <a:r>
              <a:rPr lang="en-GB" altLang="en-US" baseline="-25000">
                <a:latin typeface="Arial" panose="020B0604020202020204" pitchFamily="34" charset="0"/>
                <a:cs typeface="Arial" panose="020B0604020202020204" pitchFamily="34" charset="0"/>
              </a:rPr>
              <a:t>0</a:t>
            </a:r>
            <a:endParaRPr lang="en-GB" altLang="en-US">
              <a:latin typeface="Arial" panose="020B0604020202020204" pitchFamily="34" charset="0"/>
              <a:cs typeface="Arial" panose="020B0604020202020204" pitchFamily="34" charset="0"/>
            </a:endParaRPr>
          </a:p>
          <a:p>
            <a:pPr eaLnBrk="1" hangingPunct="1"/>
            <a:r>
              <a:rPr lang="en-GB" altLang="en-US">
                <a:latin typeface="Arial" panose="020B0604020202020204" pitchFamily="34" charset="0"/>
                <a:cs typeface="Arial" panose="020B0604020202020204" pitchFamily="34" charset="0"/>
              </a:rPr>
              <a:t>M = ΔY / ΔX</a:t>
            </a:r>
          </a:p>
          <a:p>
            <a:pPr eaLnBrk="1" hangingPunct="1"/>
            <a:r>
              <a:rPr lang="en-GB" altLang="en-US">
                <a:latin typeface="Arial" panose="020B0604020202020204" pitchFamily="34" charset="0"/>
                <a:cs typeface="Arial" panose="020B0604020202020204" pitchFamily="34" charset="0"/>
              </a:rPr>
              <a:t> </a:t>
            </a:r>
          </a:p>
        </p:txBody>
      </p:sp>
      <p:sp>
        <p:nvSpPr>
          <p:cNvPr id="2" name="Footer Placeholder 1">
            <a:extLst>
              <a:ext uri="{FF2B5EF4-FFF2-40B4-BE49-F238E27FC236}">
                <a16:creationId xmlns:a16="http://schemas.microsoft.com/office/drawing/2014/main" id="{0BF7FA0F-32F5-4C27-9DD4-95B0DEE622B8}"/>
              </a:ext>
            </a:extLst>
          </p:cNvPr>
          <p:cNvSpPr>
            <a:spLocks noGrp="1"/>
          </p:cNvSpPr>
          <p:nvPr>
            <p:ph type="ftr" sz="quarter" idx="11"/>
          </p:nvPr>
        </p:nvSpPr>
        <p:spPr/>
        <p:txBody>
          <a:bodyPr/>
          <a:lstStyle/>
          <a:p>
            <a:pPr>
              <a:defRPr/>
            </a:pPr>
            <a:r>
              <a:rPr lang="fr-FR"/>
              <a:t>CGM Lab MAIT : Experiment 2 DDA</a:t>
            </a:r>
            <a:endParaRPr lang="en-US"/>
          </a:p>
        </p:txBody>
      </p:sp>
      <p:sp>
        <p:nvSpPr>
          <p:cNvPr id="3" name="Slide Number Placeholder 2">
            <a:extLst>
              <a:ext uri="{FF2B5EF4-FFF2-40B4-BE49-F238E27FC236}">
                <a16:creationId xmlns:a16="http://schemas.microsoft.com/office/drawing/2014/main" id="{3A7380A2-77E3-4D65-B604-AD9066F1D7C8}"/>
              </a:ext>
            </a:extLst>
          </p:cNvPr>
          <p:cNvSpPr>
            <a:spLocks noGrp="1"/>
          </p:cNvSpPr>
          <p:nvPr>
            <p:ph type="sldNum" sz="quarter" idx="12"/>
          </p:nvPr>
        </p:nvSpPr>
        <p:spPr/>
        <p:txBody>
          <a:bodyPr/>
          <a:lstStyle/>
          <a:p>
            <a:pPr>
              <a:defRPr/>
            </a:pPr>
            <a:fld id="{742639ED-79FF-48D1-B7BF-58855E36E7D6}" type="slidenum">
              <a:rPr lang="en-US" altLang="en-US" smtClean="0"/>
              <a:pPr>
                <a:defRPr/>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a:extLst>
              <a:ext uri="{FF2B5EF4-FFF2-40B4-BE49-F238E27FC236}">
                <a16:creationId xmlns:a16="http://schemas.microsoft.com/office/drawing/2014/main" id="{347FF61F-C6E1-4914-BBE4-E7E2504ACF69}"/>
              </a:ext>
            </a:extLst>
          </p:cNvPr>
          <p:cNvSpPr>
            <a:spLocks noChangeArrowheads="1"/>
          </p:cNvSpPr>
          <p:nvPr/>
        </p:nvSpPr>
        <p:spPr bwMode="auto">
          <a:xfrm>
            <a:off x="533400" y="685800"/>
            <a:ext cx="8229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u="sng">
                <a:latin typeface="Times New Roman" panose="02020603050405020304" pitchFamily="18" charset="0"/>
                <a:cs typeface="Times New Roman" panose="02020603050405020304" pitchFamily="18" charset="0"/>
              </a:rPr>
              <a:t>Step-02:</a:t>
            </a:r>
            <a:endParaRPr lang="en-US" altLang="en-US" sz="2400" b="1">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 </a:t>
            </a:r>
          </a:p>
          <a:p>
            <a:r>
              <a:rPr lang="en-US" altLang="en-US" sz="2400">
                <a:latin typeface="Times New Roman" panose="02020603050405020304" pitchFamily="18" charset="0"/>
                <a:cs typeface="Times New Roman" panose="02020603050405020304" pitchFamily="18" charset="0"/>
              </a:rPr>
              <a:t>Find the number of steps or points in between the starting and ending coordinates.</a:t>
            </a:r>
          </a:p>
          <a:p>
            <a:r>
              <a:rPr lang="en-US" altLang="en-US" sz="2400">
                <a:latin typeface="Times New Roman" panose="02020603050405020304" pitchFamily="18" charset="0"/>
                <a:cs typeface="Times New Roman" panose="02020603050405020304" pitchFamily="18" charset="0"/>
              </a:rPr>
              <a:t> </a:t>
            </a:r>
          </a:p>
          <a:p>
            <a:r>
              <a:rPr lang="en-US" altLang="en-US" sz="2400">
                <a:latin typeface="Times New Roman" panose="02020603050405020304" pitchFamily="18" charset="0"/>
                <a:cs typeface="Times New Roman" panose="02020603050405020304" pitchFamily="18" charset="0"/>
              </a:rPr>
              <a:t>if (absolute (ΔX) &gt; absolute (ΔY))</a:t>
            </a:r>
          </a:p>
          <a:p>
            <a:r>
              <a:rPr lang="en-US" altLang="en-US" sz="2400">
                <a:latin typeface="Times New Roman" panose="02020603050405020304" pitchFamily="18" charset="0"/>
                <a:cs typeface="Times New Roman" panose="02020603050405020304" pitchFamily="18" charset="0"/>
              </a:rPr>
              <a:t>Steps = absolute (ΔX);</a:t>
            </a:r>
          </a:p>
          <a:p>
            <a:r>
              <a:rPr lang="en-US" altLang="en-US" sz="2400">
                <a:latin typeface="Times New Roman" panose="02020603050405020304" pitchFamily="18" charset="0"/>
                <a:cs typeface="Times New Roman" panose="02020603050405020304" pitchFamily="18" charset="0"/>
              </a:rPr>
              <a:t>else</a:t>
            </a:r>
          </a:p>
          <a:p>
            <a:r>
              <a:rPr lang="en-US" altLang="en-US" sz="2400">
                <a:latin typeface="Times New Roman" panose="02020603050405020304" pitchFamily="18" charset="0"/>
                <a:cs typeface="Times New Roman" panose="02020603050405020304" pitchFamily="18" charset="0"/>
              </a:rPr>
              <a:t>Steps = absolute (ΔY);</a:t>
            </a:r>
          </a:p>
        </p:txBody>
      </p:sp>
      <p:sp>
        <p:nvSpPr>
          <p:cNvPr id="19459" name="Rectangle 2">
            <a:extLst>
              <a:ext uri="{FF2B5EF4-FFF2-40B4-BE49-F238E27FC236}">
                <a16:creationId xmlns:a16="http://schemas.microsoft.com/office/drawing/2014/main" id="{99A84ACD-7860-4CA4-9C87-D91990EC962B}"/>
              </a:ext>
            </a:extLst>
          </p:cNvPr>
          <p:cNvSpPr>
            <a:spLocks noChangeArrowheads="1"/>
          </p:cNvSpPr>
          <p:nvPr/>
        </p:nvSpPr>
        <p:spPr bwMode="auto">
          <a:xfrm>
            <a:off x="533400" y="3352800"/>
            <a:ext cx="8153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GB" altLang="en-US" sz="2400" b="1" u="sng">
              <a:latin typeface="Times New Roman" panose="02020603050405020304" pitchFamily="18" charset="0"/>
              <a:cs typeface="Times New Roman" panose="02020603050405020304" pitchFamily="18" charset="0"/>
            </a:endParaRPr>
          </a:p>
          <a:p>
            <a:pPr eaLnBrk="1" hangingPunct="1"/>
            <a:endParaRPr lang="en-GB" altLang="en-US" sz="2400" b="1" u="sng">
              <a:latin typeface="Times New Roman" panose="02020603050405020304" pitchFamily="18" charset="0"/>
              <a:cs typeface="Times New Roman" panose="02020603050405020304" pitchFamily="18" charset="0"/>
            </a:endParaRPr>
          </a:p>
          <a:p>
            <a:pPr eaLnBrk="1" hangingPunct="1"/>
            <a:r>
              <a:rPr lang="en-GB" altLang="en-US" sz="2400" b="1" u="sng">
                <a:latin typeface="Times New Roman" panose="02020603050405020304" pitchFamily="18" charset="0"/>
                <a:cs typeface="Times New Roman" panose="02020603050405020304" pitchFamily="18" charset="0"/>
              </a:rPr>
              <a:t>Step-03:</a:t>
            </a:r>
            <a:endParaRPr lang="en-GB" altLang="en-US" sz="2400" b="1">
              <a:latin typeface="Times New Roman" panose="02020603050405020304" pitchFamily="18" charset="0"/>
              <a:cs typeface="Times New Roman" panose="02020603050405020304" pitchFamily="18" charset="0"/>
            </a:endParaRPr>
          </a:p>
          <a:p>
            <a:pPr eaLnBrk="1" hangingPunct="1"/>
            <a:r>
              <a:rPr lang="en-GB" altLang="en-US" sz="2400">
                <a:latin typeface="Times New Roman" panose="02020603050405020304" pitchFamily="18" charset="0"/>
                <a:cs typeface="Times New Roman" panose="02020603050405020304" pitchFamily="18" charset="0"/>
              </a:rPr>
              <a:t> </a:t>
            </a:r>
          </a:p>
          <a:p>
            <a:pPr eaLnBrk="1" hangingPunct="1"/>
            <a:r>
              <a:rPr lang="en-GB" altLang="en-US" sz="2400">
                <a:latin typeface="Times New Roman" panose="02020603050405020304" pitchFamily="18" charset="0"/>
                <a:cs typeface="Times New Roman" panose="02020603050405020304" pitchFamily="18" charset="0"/>
              </a:rPr>
              <a:t>Suppose the current point is (X</a:t>
            </a:r>
            <a:r>
              <a:rPr lang="en-GB" altLang="en-US" sz="2400" baseline="-25000">
                <a:latin typeface="Times New Roman" panose="02020603050405020304" pitchFamily="18" charset="0"/>
                <a:cs typeface="Times New Roman" panose="02020603050405020304" pitchFamily="18" charset="0"/>
              </a:rPr>
              <a:t>p</a:t>
            </a:r>
            <a:r>
              <a:rPr lang="en-GB" altLang="en-US" sz="2400">
                <a:latin typeface="Times New Roman" panose="02020603050405020304" pitchFamily="18" charset="0"/>
                <a:cs typeface="Times New Roman" panose="02020603050405020304" pitchFamily="18" charset="0"/>
              </a:rPr>
              <a:t>, Y</a:t>
            </a:r>
            <a:r>
              <a:rPr lang="en-GB" altLang="en-US" sz="2400" baseline="-25000">
                <a:latin typeface="Times New Roman" panose="02020603050405020304" pitchFamily="18" charset="0"/>
                <a:cs typeface="Times New Roman" panose="02020603050405020304" pitchFamily="18" charset="0"/>
              </a:rPr>
              <a:t>p</a:t>
            </a:r>
            <a:r>
              <a:rPr lang="en-GB" altLang="en-US" sz="2400">
                <a:latin typeface="Times New Roman" panose="02020603050405020304" pitchFamily="18" charset="0"/>
                <a:cs typeface="Times New Roman" panose="02020603050405020304" pitchFamily="18" charset="0"/>
              </a:rPr>
              <a:t>) and the next point is (X</a:t>
            </a:r>
            <a:r>
              <a:rPr lang="en-GB" altLang="en-US" sz="2400" baseline="-25000">
                <a:latin typeface="Times New Roman" panose="02020603050405020304" pitchFamily="18" charset="0"/>
                <a:cs typeface="Times New Roman" panose="02020603050405020304" pitchFamily="18" charset="0"/>
              </a:rPr>
              <a:t>p+1</a:t>
            </a:r>
            <a:r>
              <a:rPr lang="en-GB" altLang="en-US" sz="2400">
                <a:latin typeface="Times New Roman" panose="02020603050405020304" pitchFamily="18" charset="0"/>
                <a:cs typeface="Times New Roman" panose="02020603050405020304" pitchFamily="18" charset="0"/>
              </a:rPr>
              <a:t>, Y</a:t>
            </a:r>
            <a:r>
              <a:rPr lang="en-GB" altLang="en-US" sz="2400" baseline="-25000">
                <a:latin typeface="Times New Roman" panose="02020603050405020304" pitchFamily="18" charset="0"/>
                <a:cs typeface="Times New Roman" panose="02020603050405020304" pitchFamily="18" charset="0"/>
              </a:rPr>
              <a:t>p+1</a:t>
            </a:r>
            <a:r>
              <a:rPr lang="en-GB" altLang="en-US" sz="2400">
                <a:latin typeface="Times New Roman" panose="02020603050405020304" pitchFamily="18" charset="0"/>
                <a:cs typeface="Times New Roman" panose="02020603050405020304" pitchFamily="18" charset="0"/>
              </a:rPr>
              <a:t>).</a:t>
            </a:r>
          </a:p>
          <a:p>
            <a:pPr eaLnBrk="1" hangingPunct="1"/>
            <a:r>
              <a:rPr lang="en-GB" altLang="en-US" sz="2400">
                <a:latin typeface="Times New Roman" panose="02020603050405020304" pitchFamily="18" charset="0"/>
                <a:cs typeface="Times New Roman" panose="02020603050405020304" pitchFamily="18" charset="0"/>
              </a:rPr>
              <a:t>Find the next point by following the below three cases-</a:t>
            </a:r>
          </a:p>
        </p:txBody>
      </p:sp>
      <p:sp>
        <p:nvSpPr>
          <p:cNvPr id="2" name="Footer Placeholder 1">
            <a:extLst>
              <a:ext uri="{FF2B5EF4-FFF2-40B4-BE49-F238E27FC236}">
                <a16:creationId xmlns:a16="http://schemas.microsoft.com/office/drawing/2014/main" id="{953D27B1-4364-4E35-9363-0D756044F681}"/>
              </a:ext>
            </a:extLst>
          </p:cNvPr>
          <p:cNvSpPr>
            <a:spLocks noGrp="1"/>
          </p:cNvSpPr>
          <p:nvPr>
            <p:ph type="ftr" sz="quarter" idx="11"/>
          </p:nvPr>
        </p:nvSpPr>
        <p:spPr/>
        <p:txBody>
          <a:bodyPr/>
          <a:lstStyle/>
          <a:p>
            <a:pPr>
              <a:defRPr/>
            </a:pPr>
            <a:r>
              <a:rPr lang="fr-FR"/>
              <a:t>CGM Lab MAIT : Experiment 2 DDA</a:t>
            </a:r>
            <a:endParaRPr lang="en-US"/>
          </a:p>
        </p:txBody>
      </p:sp>
      <p:sp>
        <p:nvSpPr>
          <p:cNvPr id="3" name="Slide Number Placeholder 2">
            <a:extLst>
              <a:ext uri="{FF2B5EF4-FFF2-40B4-BE49-F238E27FC236}">
                <a16:creationId xmlns:a16="http://schemas.microsoft.com/office/drawing/2014/main" id="{AD4118F9-4FCE-48CF-B133-05D09A055F7A}"/>
              </a:ext>
            </a:extLst>
          </p:cNvPr>
          <p:cNvSpPr>
            <a:spLocks noGrp="1"/>
          </p:cNvSpPr>
          <p:nvPr>
            <p:ph type="sldNum" sz="quarter" idx="12"/>
          </p:nvPr>
        </p:nvSpPr>
        <p:spPr/>
        <p:txBody>
          <a:bodyPr/>
          <a:lstStyle/>
          <a:p>
            <a:pPr>
              <a:defRPr/>
            </a:pPr>
            <a:fld id="{F8E7E084-3968-46F1-8EC5-E570D12440CD}" type="slidenum">
              <a:rPr lang="en-US" altLang="en-US" smtClean="0"/>
              <a:pPr>
                <a:defRPr/>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s://www.gatevidyalay.com/wp-content/uploads/2019/06/DDA-Algorithm-in-Computer-Graphics.png">
            <a:extLst>
              <a:ext uri="{FF2B5EF4-FFF2-40B4-BE49-F238E27FC236}">
                <a16:creationId xmlns:a16="http://schemas.microsoft.com/office/drawing/2014/main" id="{4AA729A8-E362-48D9-A092-42D30CF55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8600"/>
            <a:ext cx="7543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2">
            <a:extLst>
              <a:ext uri="{FF2B5EF4-FFF2-40B4-BE49-F238E27FC236}">
                <a16:creationId xmlns:a16="http://schemas.microsoft.com/office/drawing/2014/main" id="{58F11AE3-CA1D-4863-8984-CED070B43F2B}"/>
              </a:ext>
            </a:extLst>
          </p:cNvPr>
          <p:cNvSpPr>
            <a:spLocks noChangeArrowheads="1"/>
          </p:cNvSpPr>
          <p:nvPr/>
        </p:nvSpPr>
        <p:spPr bwMode="auto">
          <a:xfrm>
            <a:off x="609600" y="4800600"/>
            <a:ext cx="8077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GB" altLang="en-US" b="1" u="sng">
                <a:latin typeface="Arial" panose="020B0604020202020204" pitchFamily="34" charset="0"/>
                <a:cs typeface="Arial" panose="020B0604020202020204" pitchFamily="34" charset="0"/>
              </a:rPr>
              <a:t>Step-04:</a:t>
            </a:r>
            <a:endParaRPr lang="en-GB" altLang="en-US" b="1">
              <a:latin typeface="Arial" panose="020B0604020202020204" pitchFamily="34" charset="0"/>
              <a:cs typeface="Arial" panose="020B0604020202020204" pitchFamily="34" charset="0"/>
            </a:endParaRPr>
          </a:p>
          <a:p>
            <a:pPr eaLnBrk="1" hangingPunct="1"/>
            <a:r>
              <a:rPr lang="en-GB" altLang="en-US">
                <a:latin typeface="Arial" panose="020B0604020202020204" pitchFamily="34" charset="0"/>
                <a:cs typeface="Arial" panose="020B0604020202020204" pitchFamily="34" charset="0"/>
              </a:rPr>
              <a:t> </a:t>
            </a:r>
          </a:p>
          <a:p>
            <a:pPr eaLnBrk="1" hangingPunct="1"/>
            <a:r>
              <a:rPr lang="en-GB" altLang="en-US">
                <a:latin typeface="Arial" panose="020B0604020202020204" pitchFamily="34" charset="0"/>
                <a:cs typeface="Arial" panose="020B0604020202020204" pitchFamily="34" charset="0"/>
              </a:rPr>
              <a:t>Keep repeating Step-03 until the end point is reached or the number of generated new points (including the starting and ending points) equals to the steps count.</a:t>
            </a:r>
          </a:p>
          <a:p>
            <a:pPr eaLnBrk="1" hangingPunct="1"/>
            <a:r>
              <a:rPr lang="en-GB" altLang="en-US">
                <a:latin typeface="Arial" panose="020B0604020202020204" pitchFamily="34" charset="0"/>
                <a:cs typeface="Arial" panose="020B0604020202020204" pitchFamily="34" charset="0"/>
              </a:rPr>
              <a:t> </a:t>
            </a:r>
          </a:p>
        </p:txBody>
      </p:sp>
      <p:sp>
        <p:nvSpPr>
          <p:cNvPr id="2" name="Footer Placeholder 1">
            <a:extLst>
              <a:ext uri="{FF2B5EF4-FFF2-40B4-BE49-F238E27FC236}">
                <a16:creationId xmlns:a16="http://schemas.microsoft.com/office/drawing/2014/main" id="{380BAB7C-7554-4863-876C-FC8B8B0F66D9}"/>
              </a:ext>
            </a:extLst>
          </p:cNvPr>
          <p:cNvSpPr>
            <a:spLocks noGrp="1"/>
          </p:cNvSpPr>
          <p:nvPr>
            <p:ph type="ftr" sz="quarter" idx="11"/>
          </p:nvPr>
        </p:nvSpPr>
        <p:spPr/>
        <p:txBody>
          <a:bodyPr/>
          <a:lstStyle/>
          <a:p>
            <a:pPr>
              <a:defRPr/>
            </a:pPr>
            <a:r>
              <a:rPr lang="fr-FR"/>
              <a:t>CGM Lab MAIT : Experiment 2 DDA</a:t>
            </a:r>
            <a:endParaRPr lang="en-US"/>
          </a:p>
        </p:txBody>
      </p:sp>
      <p:sp>
        <p:nvSpPr>
          <p:cNvPr id="3" name="Slide Number Placeholder 2">
            <a:extLst>
              <a:ext uri="{FF2B5EF4-FFF2-40B4-BE49-F238E27FC236}">
                <a16:creationId xmlns:a16="http://schemas.microsoft.com/office/drawing/2014/main" id="{F53088B0-BD6B-49A0-A512-D88AB70E53B9}"/>
              </a:ext>
            </a:extLst>
          </p:cNvPr>
          <p:cNvSpPr>
            <a:spLocks noGrp="1"/>
          </p:cNvSpPr>
          <p:nvPr>
            <p:ph type="sldNum" sz="quarter" idx="12"/>
          </p:nvPr>
        </p:nvSpPr>
        <p:spPr/>
        <p:txBody>
          <a:bodyPr/>
          <a:lstStyle/>
          <a:p>
            <a:pPr>
              <a:defRPr/>
            </a:pPr>
            <a:fld id="{B66107CE-0865-402F-83A6-32201DDE8D5B}" type="slidenum">
              <a:rPr lang="en-US" altLang="en-US" smtClean="0"/>
              <a:pPr>
                <a:defRPr/>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0"/>
          <p:cNvSpPr txBox="1">
            <a:spLocks noGrp="1"/>
          </p:cNvSpPr>
          <p:nvPr>
            <p:ph type="title"/>
          </p:nvPr>
        </p:nvSpPr>
        <p:spPr>
          <a:xfrm>
            <a:off x="2805429" y="171450"/>
            <a:ext cx="3530600" cy="695960"/>
          </a:xfrm>
          <a:prstGeom prst="rect">
            <a:avLst/>
          </a:prstGeom>
          <a:noFill/>
          <a:ln>
            <a:noFill/>
          </a:ln>
        </p:spPr>
        <p:txBody>
          <a:bodyPr spcFirstLastPara="1" wrap="square" lIns="0" tIns="12700" rIns="0" bIns="0" anchor="b" anchorCtr="0">
            <a:noAutofit/>
          </a:bodyPr>
          <a:lstStyle/>
          <a:p>
            <a:pPr marL="12700" lvl="0" indent="0" algn="l" rtl="0">
              <a:lnSpc>
                <a:spcPct val="100000"/>
              </a:lnSpc>
              <a:spcBef>
                <a:spcPts val="0"/>
              </a:spcBef>
              <a:spcAft>
                <a:spcPts val="0"/>
              </a:spcAft>
              <a:buClr>
                <a:srgbClr val="001F5F"/>
              </a:buClr>
              <a:buSzPts val="4400"/>
              <a:buFont typeface="Arial"/>
              <a:buNone/>
            </a:pPr>
            <a:r>
              <a:rPr lang="en-US" sz="4400" b="0">
                <a:solidFill>
                  <a:srgbClr val="001F5F"/>
                </a:solidFill>
                <a:latin typeface="Arial"/>
                <a:ea typeface="Arial"/>
                <a:cs typeface="Arial"/>
                <a:sym typeface="Arial"/>
              </a:rPr>
              <a:t>DDA	Example</a:t>
            </a:r>
            <a:endParaRPr sz="4400">
              <a:latin typeface="Arial"/>
              <a:ea typeface="Arial"/>
              <a:cs typeface="Arial"/>
              <a:sym typeface="Arial"/>
            </a:endParaRPr>
          </a:p>
        </p:txBody>
      </p:sp>
      <p:sp>
        <p:nvSpPr>
          <p:cNvPr id="307" name="Google Shape;307;p30"/>
          <p:cNvSpPr txBox="1"/>
          <p:nvPr/>
        </p:nvSpPr>
        <p:spPr>
          <a:xfrm>
            <a:off x="307340" y="901700"/>
            <a:ext cx="114935" cy="330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a:t>
            </a:r>
            <a:endParaRPr sz="2000" b="0" i="0" u="none" strike="noStrike" cap="none">
              <a:solidFill>
                <a:schemeClr val="dk1"/>
              </a:solidFill>
              <a:latin typeface="Arial"/>
              <a:ea typeface="Arial"/>
              <a:cs typeface="Arial"/>
              <a:sym typeface="Arial"/>
            </a:endParaRPr>
          </a:p>
        </p:txBody>
      </p:sp>
      <p:sp>
        <p:nvSpPr>
          <p:cNvPr id="308" name="Google Shape;308;p30"/>
          <p:cNvSpPr txBox="1"/>
          <p:nvPr/>
        </p:nvSpPr>
        <p:spPr>
          <a:xfrm>
            <a:off x="616193" y="838199"/>
            <a:ext cx="3291204" cy="604520"/>
          </a:xfrm>
          <a:prstGeom prst="rect">
            <a:avLst/>
          </a:prstGeom>
          <a:noFill/>
          <a:ln>
            <a:noFill/>
          </a:ln>
        </p:spPr>
        <p:txBody>
          <a:bodyPr spcFirstLastPara="1" wrap="square" lIns="0" tIns="46975" rIns="0" bIns="0" anchor="t" anchorCtr="0">
            <a:noAutofit/>
          </a:bodyPr>
          <a:lstStyle/>
          <a:p>
            <a:pPr marL="12700" marR="5080" lvl="0" indent="0" algn="l" rtl="0">
              <a:lnSpc>
                <a:spcPct val="108000"/>
              </a:lnSpc>
              <a:spcBef>
                <a:spcPts val="0"/>
              </a:spcBef>
              <a:spcAft>
                <a:spcPts val="0"/>
              </a:spcAft>
              <a:buNone/>
            </a:pPr>
            <a:r>
              <a:rPr lang="en-US" sz="2000" b="0" i="0" u="none" strike="noStrike" cap="none">
                <a:solidFill>
                  <a:schemeClr val="dk1"/>
                </a:solidFill>
                <a:latin typeface="Arial"/>
                <a:ea typeface="Arial"/>
                <a:cs typeface="Arial"/>
                <a:sym typeface="Arial"/>
              </a:rPr>
              <a:t>Suppose we want to draw a  line starting at pixel </a:t>
            </a:r>
            <a:r>
              <a:rPr lang="en-US" sz="2000" b="0" i="0" u="none" strike="noStrike" cap="none">
                <a:solidFill>
                  <a:srgbClr val="FF0000"/>
                </a:solidFill>
                <a:latin typeface="Arial"/>
                <a:ea typeface="Arial"/>
                <a:cs typeface="Arial"/>
                <a:sym typeface="Arial"/>
              </a:rPr>
              <a:t>(2,3) </a:t>
            </a:r>
            <a:r>
              <a:rPr lang="en-US" sz="2000" b="0" i="0" u="none" strike="noStrike" cap="none">
                <a:solidFill>
                  <a:schemeClr val="dk1"/>
                </a:solidFill>
                <a:latin typeface="Arial"/>
                <a:ea typeface="Arial"/>
                <a:cs typeface="Arial"/>
                <a:sym typeface="Arial"/>
              </a:rPr>
              <a:t>and</a:t>
            </a:r>
            <a:endParaRPr/>
          </a:p>
        </p:txBody>
      </p:sp>
      <p:sp>
        <p:nvSpPr>
          <p:cNvPr id="309" name="Google Shape;309;p30"/>
          <p:cNvSpPr txBox="1"/>
          <p:nvPr/>
        </p:nvSpPr>
        <p:spPr>
          <a:xfrm>
            <a:off x="650240" y="1465579"/>
            <a:ext cx="2471420" cy="3302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ending at pixel </a:t>
            </a:r>
            <a:r>
              <a:rPr lang="en-US" sz="2000" b="0" i="0" u="none" strike="noStrike" cap="none">
                <a:solidFill>
                  <a:srgbClr val="FF0000"/>
                </a:solidFill>
                <a:latin typeface="Arial"/>
                <a:ea typeface="Arial"/>
                <a:cs typeface="Arial"/>
                <a:sym typeface="Arial"/>
              </a:rPr>
              <a:t>(12,8).</a:t>
            </a:r>
            <a:endParaRPr sz="2000" b="0" i="0" u="none" strike="noStrike" cap="none">
              <a:solidFill>
                <a:schemeClr val="dk1"/>
              </a:solidFill>
              <a:latin typeface="Arial"/>
              <a:ea typeface="Arial"/>
              <a:cs typeface="Arial"/>
              <a:sym typeface="Arial"/>
            </a:endParaRPr>
          </a:p>
        </p:txBody>
      </p:sp>
      <p:sp>
        <p:nvSpPr>
          <p:cNvPr id="310" name="Google Shape;310;p30"/>
          <p:cNvSpPr txBox="1"/>
          <p:nvPr/>
        </p:nvSpPr>
        <p:spPr>
          <a:xfrm>
            <a:off x="4723205" y="937751"/>
            <a:ext cx="2159000" cy="756920"/>
          </a:xfrm>
          <a:prstGeom prst="rect">
            <a:avLst/>
          </a:prstGeom>
          <a:noFill/>
          <a:ln>
            <a:noFill/>
          </a:ln>
        </p:spPr>
        <p:txBody>
          <a:bodyPr spcFirstLastPara="1" wrap="square" lIns="0" tIns="12700" rIns="0" bIns="0" anchor="t" anchorCtr="0">
            <a:noAutofit/>
          </a:bodyPr>
          <a:lstStyle/>
          <a:p>
            <a:pPr marL="12700" marR="5080" lvl="0" indent="0" algn="l" rtl="0">
              <a:lnSpc>
                <a:spcPct val="100000"/>
              </a:lnSpc>
              <a:spcBef>
                <a:spcPts val="0"/>
              </a:spcBef>
              <a:spcAft>
                <a:spcPts val="0"/>
              </a:spcAft>
              <a:buNone/>
            </a:pPr>
            <a:r>
              <a:rPr lang="en-US" sz="1600" b="0" i="0" u="none" strike="noStrike" cap="none">
                <a:solidFill>
                  <a:srgbClr val="FF0000"/>
                </a:solidFill>
                <a:latin typeface="Arial"/>
                <a:ea typeface="Arial"/>
                <a:cs typeface="Arial"/>
                <a:sym typeface="Arial"/>
              </a:rPr>
              <a:t>numsteps = 12 – 2 = 10  xinc = 10/10 = 1.0</a:t>
            </a:r>
            <a:endParaRPr sz="1600" b="0" i="0" u="none" strike="noStrike" cap="none">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US" sz="1600" b="0" i="0" u="none" strike="noStrike" cap="none">
                <a:solidFill>
                  <a:srgbClr val="FF0000"/>
                </a:solidFill>
                <a:latin typeface="Arial"/>
                <a:ea typeface="Arial"/>
                <a:cs typeface="Arial"/>
                <a:sym typeface="Arial"/>
              </a:rPr>
              <a:t>yinc = 5/10 = 0.5</a:t>
            </a:r>
            <a:endParaRPr sz="1600" b="0" i="0" u="none" strike="noStrike" cap="none">
              <a:solidFill>
                <a:schemeClr val="dk1"/>
              </a:solidFill>
              <a:latin typeface="Arial"/>
              <a:ea typeface="Arial"/>
              <a:cs typeface="Arial"/>
              <a:sym typeface="Arial"/>
            </a:endParaRPr>
          </a:p>
        </p:txBody>
      </p:sp>
      <p:sp>
        <p:nvSpPr>
          <p:cNvPr id="311" name="Google Shape;311;p30"/>
          <p:cNvSpPr txBox="1"/>
          <p:nvPr/>
        </p:nvSpPr>
        <p:spPr>
          <a:xfrm>
            <a:off x="7410508" y="1013685"/>
            <a:ext cx="998855" cy="51308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600" b="0" i="0" u="none" strike="noStrike" cap="none">
                <a:solidFill>
                  <a:srgbClr val="FF0000"/>
                </a:solidFill>
                <a:latin typeface="Arial"/>
                <a:ea typeface="Arial"/>
                <a:cs typeface="Arial"/>
                <a:sym typeface="Arial"/>
              </a:rPr>
              <a:t>X1-X0= 10</a:t>
            </a:r>
            <a:endParaRPr sz="1600" b="0" i="0" u="none" strike="noStrike" cap="none">
              <a:solidFill>
                <a:schemeClr val="dk1"/>
              </a:solidFill>
              <a:latin typeface="Arial"/>
              <a:ea typeface="Arial"/>
              <a:cs typeface="Arial"/>
              <a:sym typeface="Arial"/>
            </a:endParaRPr>
          </a:p>
          <a:p>
            <a:pPr marL="117475" marR="0" lvl="0" indent="0" algn="l" rtl="0">
              <a:lnSpc>
                <a:spcPct val="100000"/>
              </a:lnSpc>
              <a:spcBef>
                <a:spcPts val="0"/>
              </a:spcBef>
              <a:spcAft>
                <a:spcPts val="0"/>
              </a:spcAft>
              <a:buNone/>
            </a:pPr>
            <a:r>
              <a:rPr lang="en-US" sz="1600" b="0" i="0" u="none" strike="noStrike" cap="none">
                <a:solidFill>
                  <a:srgbClr val="FF0000"/>
                </a:solidFill>
                <a:latin typeface="Arial"/>
                <a:ea typeface="Arial"/>
                <a:cs typeface="Arial"/>
                <a:sym typeface="Arial"/>
              </a:rPr>
              <a:t>Y1- y0= 5</a:t>
            </a:r>
            <a:endParaRPr sz="1600" b="0" i="0" u="none" strike="noStrike" cap="none">
              <a:solidFill>
                <a:schemeClr val="dk1"/>
              </a:solidFill>
              <a:latin typeface="Arial"/>
              <a:ea typeface="Arial"/>
              <a:cs typeface="Arial"/>
              <a:sym typeface="Arial"/>
            </a:endParaRPr>
          </a:p>
        </p:txBody>
      </p:sp>
      <p:graphicFrame>
        <p:nvGraphicFramePr>
          <p:cNvPr id="312" name="Google Shape;312;p30"/>
          <p:cNvGraphicFramePr/>
          <p:nvPr/>
        </p:nvGraphicFramePr>
        <p:xfrm>
          <a:off x="4343400" y="1897606"/>
          <a:ext cx="4381525" cy="4301315"/>
        </p:xfrm>
        <a:graphic>
          <a:graphicData uri="http://schemas.openxmlformats.org/drawingml/2006/table">
            <a:tbl>
              <a:tblPr firstRow="1" bandRow="1">
                <a:noFill/>
                <a:tableStyleId>{C092D66C-E19D-40DD-A0FF-491DC59559CA}</a:tableStyleId>
              </a:tblPr>
              <a:tblGrid>
                <a:gridCol w="931550">
                  <a:extLst>
                    <a:ext uri="{9D8B030D-6E8A-4147-A177-3AD203B41FA5}">
                      <a16:colId xmlns:a16="http://schemas.microsoft.com/office/drawing/2014/main" val="20000"/>
                    </a:ext>
                  </a:extLst>
                </a:gridCol>
                <a:gridCol w="546725">
                  <a:extLst>
                    <a:ext uri="{9D8B030D-6E8A-4147-A177-3AD203B41FA5}">
                      <a16:colId xmlns:a16="http://schemas.microsoft.com/office/drawing/2014/main" val="20001"/>
                    </a:ext>
                  </a:extLst>
                </a:gridCol>
                <a:gridCol w="615325">
                  <a:extLst>
                    <a:ext uri="{9D8B030D-6E8A-4147-A177-3AD203B41FA5}">
                      <a16:colId xmlns:a16="http://schemas.microsoft.com/office/drawing/2014/main" val="20002"/>
                    </a:ext>
                  </a:extLst>
                </a:gridCol>
                <a:gridCol w="1218575">
                  <a:extLst>
                    <a:ext uri="{9D8B030D-6E8A-4147-A177-3AD203B41FA5}">
                      <a16:colId xmlns:a16="http://schemas.microsoft.com/office/drawing/2014/main" val="20003"/>
                    </a:ext>
                  </a:extLst>
                </a:gridCol>
                <a:gridCol w="1069350">
                  <a:extLst>
                    <a:ext uri="{9D8B030D-6E8A-4147-A177-3AD203B41FA5}">
                      <a16:colId xmlns:a16="http://schemas.microsoft.com/office/drawing/2014/main" val="20004"/>
                    </a:ext>
                  </a:extLst>
                </a:gridCol>
              </a:tblGrid>
              <a:tr h="298300">
                <a:tc>
                  <a:txBody>
                    <a:bodyPr/>
                    <a:lstStyle/>
                    <a:p>
                      <a:pPr marL="31750" marR="0" lvl="0" indent="0" algn="l" rtl="0">
                        <a:lnSpc>
                          <a:spcPct val="110625"/>
                        </a:lnSpc>
                        <a:spcBef>
                          <a:spcPts val="0"/>
                        </a:spcBef>
                        <a:spcAft>
                          <a:spcPts val="0"/>
                        </a:spcAft>
                        <a:buNone/>
                      </a:pPr>
                      <a:r>
                        <a:rPr lang="en-US" sz="1600" u="none" strike="noStrike" cap="none">
                          <a:solidFill>
                            <a:srgbClr val="001F5F"/>
                          </a:solidFill>
                          <a:latin typeface="Arial"/>
                          <a:ea typeface="Arial"/>
                          <a:cs typeface="Arial"/>
                          <a:sym typeface="Arial"/>
                        </a:rPr>
                        <a:t>Iteration</a:t>
                      </a:r>
                      <a:endParaRPr sz="1600" u="none" strike="noStrike" cap="none">
                        <a:latin typeface="Arial"/>
                        <a:ea typeface="Arial"/>
                        <a:cs typeface="Arial"/>
                        <a:sym typeface="Arial"/>
                      </a:endParaRPr>
                    </a:p>
                  </a:txBody>
                  <a:tcPr marL="0" marR="0" marT="0" marB="0"/>
                </a:tc>
                <a:tc>
                  <a:txBody>
                    <a:bodyPr/>
                    <a:lstStyle/>
                    <a:p>
                      <a:pPr marL="167005" marR="0" lvl="0" indent="0" algn="l" rtl="0">
                        <a:lnSpc>
                          <a:spcPct val="110625"/>
                        </a:lnSpc>
                        <a:spcBef>
                          <a:spcPts val="0"/>
                        </a:spcBef>
                        <a:spcAft>
                          <a:spcPts val="0"/>
                        </a:spcAft>
                        <a:buNone/>
                      </a:pPr>
                      <a:r>
                        <a:rPr lang="en-US" sz="1600" u="none" strike="noStrike" cap="none">
                          <a:solidFill>
                            <a:srgbClr val="001F5F"/>
                          </a:solidFill>
                          <a:latin typeface="Arial"/>
                          <a:ea typeface="Arial"/>
                          <a:cs typeface="Arial"/>
                          <a:sym typeface="Arial"/>
                        </a:rPr>
                        <a:t>x</a:t>
                      </a:r>
                      <a:endParaRPr sz="1600" u="none" strike="noStrike" cap="none">
                        <a:latin typeface="Arial"/>
                        <a:ea typeface="Arial"/>
                        <a:cs typeface="Arial"/>
                        <a:sym typeface="Arial"/>
                      </a:endParaRPr>
                    </a:p>
                  </a:txBody>
                  <a:tcPr marL="0" marR="0" marT="0" marB="0"/>
                </a:tc>
                <a:tc>
                  <a:txBody>
                    <a:bodyPr/>
                    <a:lstStyle/>
                    <a:p>
                      <a:pPr marL="153670" marR="0" lvl="0" indent="0" algn="l" rtl="0">
                        <a:lnSpc>
                          <a:spcPct val="110625"/>
                        </a:lnSpc>
                        <a:spcBef>
                          <a:spcPts val="0"/>
                        </a:spcBef>
                        <a:spcAft>
                          <a:spcPts val="0"/>
                        </a:spcAft>
                        <a:buNone/>
                      </a:pPr>
                      <a:r>
                        <a:rPr lang="en-US" sz="1600" u="none" strike="noStrike" cap="none">
                          <a:solidFill>
                            <a:srgbClr val="001F5F"/>
                          </a:solidFill>
                          <a:latin typeface="Arial"/>
                          <a:ea typeface="Arial"/>
                          <a:cs typeface="Arial"/>
                          <a:sym typeface="Arial"/>
                        </a:rPr>
                        <a:t>y</a:t>
                      </a:r>
                      <a:endParaRPr sz="1600" u="none" strike="noStrike" cap="none">
                        <a:latin typeface="Arial"/>
                        <a:ea typeface="Arial"/>
                        <a:cs typeface="Arial"/>
                        <a:sym typeface="Arial"/>
                      </a:endParaRPr>
                    </a:p>
                  </a:txBody>
                  <a:tcPr marL="0" marR="0" marT="0" marB="0"/>
                </a:tc>
                <a:tc>
                  <a:txBody>
                    <a:bodyPr/>
                    <a:lstStyle/>
                    <a:p>
                      <a:pPr marL="179705" marR="0" lvl="0" indent="0" algn="l" rtl="0">
                        <a:lnSpc>
                          <a:spcPct val="110625"/>
                        </a:lnSpc>
                        <a:spcBef>
                          <a:spcPts val="0"/>
                        </a:spcBef>
                        <a:spcAft>
                          <a:spcPts val="0"/>
                        </a:spcAft>
                        <a:buNone/>
                      </a:pPr>
                      <a:r>
                        <a:rPr lang="en-US" sz="1600" u="none" strike="noStrike" cap="none">
                          <a:solidFill>
                            <a:srgbClr val="001F5F"/>
                          </a:solidFill>
                          <a:latin typeface="Arial"/>
                          <a:ea typeface="Arial"/>
                          <a:cs typeface="Arial"/>
                          <a:sym typeface="Arial"/>
                        </a:rPr>
                        <a:t>Round(x)</a:t>
                      </a:r>
                      <a:endParaRPr sz="1600" u="none" strike="noStrike" cap="none">
                        <a:latin typeface="Arial"/>
                        <a:ea typeface="Arial"/>
                        <a:cs typeface="Arial"/>
                        <a:sym typeface="Arial"/>
                      </a:endParaRPr>
                    </a:p>
                  </a:txBody>
                  <a:tcPr marL="0" marR="0" marT="0" marB="0"/>
                </a:tc>
                <a:tc>
                  <a:txBody>
                    <a:bodyPr/>
                    <a:lstStyle/>
                    <a:p>
                      <a:pPr marL="205740" marR="0" lvl="0" indent="0" algn="l" rtl="0">
                        <a:lnSpc>
                          <a:spcPct val="110625"/>
                        </a:lnSpc>
                        <a:spcBef>
                          <a:spcPts val="0"/>
                        </a:spcBef>
                        <a:spcAft>
                          <a:spcPts val="0"/>
                        </a:spcAft>
                        <a:buNone/>
                      </a:pPr>
                      <a:r>
                        <a:rPr lang="en-US" sz="1600" u="none" strike="noStrike" cap="none">
                          <a:solidFill>
                            <a:srgbClr val="001F5F"/>
                          </a:solidFill>
                          <a:latin typeface="Arial"/>
                          <a:ea typeface="Arial"/>
                          <a:cs typeface="Arial"/>
                          <a:sym typeface="Arial"/>
                        </a:rPr>
                        <a:t>Round(y)</a:t>
                      </a:r>
                      <a:endParaRPr sz="16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0"/>
                  </a:ext>
                </a:extLst>
              </a:tr>
              <a:tr h="368925">
                <a:tc>
                  <a:txBody>
                    <a:bodyPr/>
                    <a:lstStyle/>
                    <a:p>
                      <a:pPr marL="3175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0</a:t>
                      </a:r>
                      <a:endParaRPr sz="1600" u="none" strike="noStrike" cap="none">
                        <a:latin typeface="Arial"/>
                        <a:ea typeface="Arial"/>
                        <a:cs typeface="Arial"/>
                        <a:sym typeface="Arial"/>
                      </a:endParaRPr>
                    </a:p>
                  </a:txBody>
                  <a:tcPr marL="0" marR="0" marT="52075" marB="0"/>
                </a:tc>
                <a:tc>
                  <a:txBody>
                    <a:bodyPr/>
                    <a:lstStyle/>
                    <a:p>
                      <a:pPr marL="167005"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2</a:t>
                      </a:r>
                      <a:endParaRPr sz="1600" u="none" strike="noStrike" cap="none">
                        <a:latin typeface="Arial"/>
                        <a:ea typeface="Arial"/>
                        <a:cs typeface="Arial"/>
                        <a:sym typeface="Arial"/>
                      </a:endParaRPr>
                    </a:p>
                  </a:txBody>
                  <a:tcPr marL="0" marR="0" marT="52075" marB="0"/>
                </a:tc>
                <a:tc>
                  <a:txBody>
                    <a:bodyPr/>
                    <a:lstStyle/>
                    <a:p>
                      <a:pPr marL="15367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3</a:t>
                      </a:r>
                      <a:endParaRPr sz="1600" u="none" strike="noStrike" cap="none">
                        <a:latin typeface="Arial"/>
                        <a:ea typeface="Arial"/>
                        <a:cs typeface="Arial"/>
                        <a:sym typeface="Arial"/>
                      </a:endParaRPr>
                    </a:p>
                  </a:txBody>
                  <a:tcPr marL="0" marR="0" marT="52075" marB="0"/>
                </a:tc>
                <a:tc>
                  <a:txBody>
                    <a:bodyPr/>
                    <a:lstStyle/>
                    <a:p>
                      <a:pPr marL="179705"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2</a:t>
                      </a:r>
                      <a:endParaRPr sz="1600" u="none" strike="noStrike" cap="none">
                        <a:latin typeface="Arial"/>
                        <a:ea typeface="Arial"/>
                        <a:cs typeface="Arial"/>
                        <a:sym typeface="Arial"/>
                      </a:endParaRPr>
                    </a:p>
                  </a:txBody>
                  <a:tcPr marL="0" marR="0" marT="52075" marB="0"/>
                </a:tc>
                <a:tc>
                  <a:txBody>
                    <a:bodyPr/>
                    <a:lstStyle/>
                    <a:p>
                      <a:pPr marL="20574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3</a:t>
                      </a:r>
                      <a:endParaRPr sz="1600" u="none" strike="noStrike" cap="none">
                        <a:latin typeface="Arial"/>
                        <a:ea typeface="Arial"/>
                        <a:cs typeface="Arial"/>
                        <a:sym typeface="Arial"/>
                      </a:endParaRPr>
                    </a:p>
                  </a:txBody>
                  <a:tcPr marL="0" marR="0" marT="52075" marB="0"/>
                </a:tc>
                <a:extLst>
                  <a:ext uri="{0D108BD9-81ED-4DB2-BD59-A6C34878D82A}">
                    <a16:rowId xmlns:a16="http://schemas.microsoft.com/office/drawing/2014/main" val="10001"/>
                  </a:ext>
                </a:extLst>
              </a:tr>
              <a:tr h="368925">
                <a:tc>
                  <a:txBody>
                    <a:bodyPr/>
                    <a:lstStyle/>
                    <a:p>
                      <a:pPr marL="3175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1</a:t>
                      </a:r>
                      <a:endParaRPr sz="1600" u="none" strike="noStrike" cap="none">
                        <a:latin typeface="Arial"/>
                        <a:ea typeface="Arial"/>
                        <a:cs typeface="Arial"/>
                        <a:sym typeface="Arial"/>
                      </a:endParaRPr>
                    </a:p>
                  </a:txBody>
                  <a:tcPr marL="0" marR="0" marT="51425" marB="0"/>
                </a:tc>
                <a:tc>
                  <a:txBody>
                    <a:bodyPr/>
                    <a:lstStyle/>
                    <a:p>
                      <a:pPr marL="167005"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3</a:t>
                      </a:r>
                      <a:endParaRPr sz="1600" u="none" strike="noStrike" cap="none">
                        <a:latin typeface="Arial"/>
                        <a:ea typeface="Arial"/>
                        <a:cs typeface="Arial"/>
                        <a:sym typeface="Arial"/>
                      </a:endParaRPr>
                    </a:p>
                  </a:txBody>
                  <a:tcPr marL="0" marR="0" marT="51425" marB="0"/>
                </a:tc>
                <a:tc>
                  <a:txBody>
                    <a:bodyPr/>
                    <a:lstStyle/>
                    <a:p>
                      <a:pPr marL="15367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3.5</a:t>
                      </a:r>
                      <a:endParaRPr sz="1600" u="none" strike="noStrike" cap="none">
                        <a:latin typeface="Arial"/>
                        <a:ea typeface="Arial"/>
                        <a:cs typeface="Arial"/>
                        <a:sym typeface="Arial"/>
                      </a:endParaRPr>
                    </a:p>
                  </a:txBody>
                  <a:tcPr marL="0" marR="0" marT="51425" marB="0"/>
                </a:tc>
                <a:tc>
                  <a:txBody>
                    <a:bodyPr/>
                    <a:lstStyle/>
                    <a:p>
                      <a:pPr marL="179705"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3</a:t>
                      </a:r>
                      <a:endParaRPr sz="1600" u="none" strike="noStrike" cap="none">
                        <a:latin typeface="Arial"/>
                        <a:ea typeface="Arial"/>
                        <a:cs typeface="Arial"/>
                        <a:sym typeface="Arial"/>
                      </a:endParaRPr>
                    </a:p>
                  </a:txBody>
                  <a:tcPr marL="0" marR="0" marT="51425" marB="0"/>
                </a:tc>
                <a:tc>
                  <a:txBody>
                    <a:bodyPr/>
                    <a:lstStyle/>
                    <a:p>
                      <a:pPr marL="20574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4</a:t>
                      </a:r>
                      <a:endParaRPr sz="1600" u="none" strike="noStrike" cap="none">
                        <a:latin typeface="Arial"/>
                        <a:ea typeface="Arial"/>
                        <a:cs typeface="Arial"/>
                        <a:sym typeface="Arial"/>
                      </a:endParaRPr>
                    </a:p>
                  </a:txBody>
                  <a:tcPr marL="0" marR="0" marT="51425" marB="0"/>
                </a:tc>
                <a:extLst>
                  <a:ext uri="{0D108BD9-81ED-4DB2-BD59-A6C34878D82A}">
                    <a16:rowId xmlns:a16="http://schemas.microsoft.com/office/drawing/2014/main" val="10002"/>
                  </a:ext>
                </a:extLst>
              </a:tr>
              <a:tr h="369575">
                <a:tc>
                  <a:txBody>
                    <a:bodyPr/>
                    <a:lstStyle/>
                    <a:p>
                      <a:pPr marL="3175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2</a:t>
                      </a:r>
                      <a:endParaRPr sz="1600" u="none" strike="noStrike" cap="none">
                        <a:latin typeface="Arial"/>
                        <a:ea typeface="Arial"/>
                        <a:cs typeface="Arial"/>
                        <a:sym typeface="Arial"/>
                      </a:endParaRPr>
                    </a:p>
                  </a:txBody>
                  <a:tcPr marL="0" marR="0" marT="52075" marB="0"/>
                </a:tc>
                <a:tc>
                  <a:txBody>
                    <a:bodyPr/>
                    <a:lstStyle/>
                    <a:p>
                      <a:pPr marL="167005"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4</a:t>
                      </a:r>
                      <a:endParaRPr sz="1600" u="none" strike="noStrike" cap="none">
                        <a:latin typeface="Arial"/>
                        <a:ea typeface="Arial"/>
                        <a:cs typeface="Arial"/>
                        <a:sym typeface="Arial"/>
                      </a:endParaRPr>
                    </a:p>
                  </a:txBody>
                  <a:tcPr marL="0" marR="0" marT="52075" marB="0"/>
                </a:tc>
                <a:tc>
                  <a:txBody>
                    <a:bodyPr/>
                    <a:lstStyle/>
                    <a:p>
                      <a:pPr marL="15367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4</a:t>
                      </a:r>
                      <a:endParaRPr sz="1600" u="none" strike="noStrike" cap="none">
                        <a:latin typeface="Arial"/>
                        <a:ea typeface="Arial"/>
                        <a:cs typeface="Arial"/>
                        <a:sym typeface="Arial"/>
                      </a:endParaRPr>
                    </a:p>
                  </a:txBody>
                  <a:tcPr marL="0" marR="0" marT="52075" marB="0"/>
                </a:tc>
                <a:tc>
                  <a:txBody>
                    <a:bodyPr/>
                    <a:lstStyle/>
                    <a:p>
                      <a:pPr marL="179705"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4</a:t>
                      </a:r>
                      <a:endParaRPr sz="1600" u="none" strike="noStrike" cap="none">
                        <a:latin typeface="Arial"/>
                        <a:ea typeface="Arial"/>
                        <a:cs typeface="Arial"/>
                        <a:sym typeface="Arial"/>
                      </a:endParaRPr>
                    </a:p>
                  </a:txBody>
                  <a:tcPr marL="0" marR="0" marT="52075" marB="0"/>
                </a:tc>
                <a:tc>
                  <a:txBody>
                    <a:bodyPr/>
                    <a:lstStyle/>
                    <a:p>
                      <a:pPr marL="20574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4</a:t>
                      </a:r>
                      <a:endParaRPr sz="1600" u="none" strike="noStrike" cap="none">
                        <a:latin typeface="Arial"/>
                        <a:ea typeface="Arial"/>
                        <a:cs typeface="Arial"/>
                        <a:sym typeface="Arial"/>
                      </a:endParaRPr>
                    </a:p>
                  </a:txBody>
                  <a:tcPr marL="0" marR="0" marT="52075" marB="0"/>
                </a:tc>
                <a:extLst>
                  <a:ext uri="{0D108BD9-81ED-4DB2-BD59-A6C34878D82A}">
                    <a16:rowId xmlns:a16="http://schemas.microsoft.com/office/drawing/2014/main" val="10003"/>
                  </a:ext>
                </a:extLst>
              </a:tr>
              <a:tr h="370200">
                <a:tc>
                  <a:txBody>
                    <a:bodyPr/>
                    <a:lstStyle/>
                    <a:p>
                      <a:pPr marL="3175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3</a:t>
                      </a:r>
                      <a:endParaRPr sz="1600" u="none" strike="noStrike" cap="none">
                        <a:latin typeface="Arial"/>
                        <a:ea typeface="Arial"/>
                        <a:cs typeface="Arial"/>
                        <a:sym typeface="Arial"/>
                      </a:endParaRPr>
                    </a:p>
                  </a:txBody>
                  <a:tcPr marL="0" marR="0" marT="52075" marB="0"/>
                </a:tc>
                <a:tc>
                  <a:txBody>
                    <a:bodyPr/>
                    <a:lstStyle/>
                    <a:p>
                      <a:pPr marL="167005"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5</a:t>
                      </a:r>
                      <a:endParaRPr sz="1600" u="none" strike="noStrike" cap="none">
                        <a:latin typeface="Arial"/>
                        <a:ea typeface="Arial"/>
                        <a:cs typeface="Arial"/>
                        <a:sym typeface="Arial"/>
                      </a:endParaRPr>
                    </a:p>
                  </a:txBody>
                  <a:tcPr marL="0" marR="0" marT="52075" marB="0"/>
                </a:tc>
                <a:tc>
                  <a:txBody>
                    <a:bodyPr/>
                    <a:lstStyle/>
                    <a:p>
                      <a:pPr marL="15367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4.5</a:t>
                      </a:r>
                      <a:endParaRPr sz="1600" u="none" strike="noStrike" cap="none">
                        <a:latin typeface="Arial"/>
                        <a:ea typeface="Arial"/>
                        <a:cs typeface="Arial"/>
                        <a:sym typeface="Arial"/>
                      </a:endParaRPr>
                    </a:p>
                  </a:txBody>
                  <a:tcPr marL="0" marR="0" marT="52075" marB="0"/>
                </a:tc>
                <a:tc>
                  <a:txBody>
                    <a:bodyPr/>
                    <a:lstStyle/>
                    <a:p>
                      <a:pPr marL="179705"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5</a:t>
                      </a:r>
                      <a:endParaRPr sz="1600" u="none" strike="noStrike" cap="none">
                        <a:latin typeface="Arial"/>
                        <a:ea typeface="Arial"/>
                        <a:cs typeface="Arial"/>
                        <a:sym typeface="Arial"/>
                      </a:endParaRPr>
                    </a:p>
                  </a:txBody>
                  <a:tcPr marL="0" marR="0" marT="52075" marB="0"/>
                </a:tc>
                <a:tc>
                  <a:txBody>
                    <a:bodyPr/>
                    <a:lstStyle/>
                    <a:p>
                      <a:pPr marL="20574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5</a:t>
                      </a:r>
                      <a:endParaRPr sz="1600" u="none" strike="noStrike" cap="none">
                        <a:latin typeface="Arial"/>
                        <a:ea typeface="Arial"/>
                        <a:cs typeface="Arial"/>
                        <a:sym typeface="Arial"/>
                      </a:endParaRPr>
                    </a:p>
                  </a:txBody>
                  <a:tcPr marL="0" marR="0" marT="52075" marB="0"/>
                </a:tc>
                <a:extLst>
                  <a:ext uri="{0D108BD9-81ED-4DB2-BD59-A6C34878D82A}">
                    <a16:rowId xmlns:a16="http://schemas.microsoft.com/office/drawing/2014/main" val="10004"/>
                  </a:ext>
                </a:extLst>
              </a:tr>
              <a:tr h="369575">
                <a:tc>
                  <a:txBody>
                    <a:bodyPr/>
                    <a:lstStyle/>
                    <a:p>
                      <a:pPr marL="3175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4</a:t>
                      </a:r>
                      <a:endParaRPr sz="1600" u="none" strike="noStrike" cap="none">
                        <a:latin typeface="Arial"/>
                        <a:ea typeface="Arial"/>
                        <a:cs typeface="Arial"/>
                        <a:sym typeface="Arial"/>
                      </a:endParaRPr>
                    </a:p>
                  </a:txBody>
                  <a:tcPr marL="0" marR="0" marT="52700" marB="0"/>
                </a:tc>
                <a:tc>
                  <a:txBody>
                    <a:bodyPr/>
                    <a:lstStyle/>
                    <a:p>
                      <a:pPr marL="167005"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6</a:t>
                      </a:r>
                      <a:endParaRPr sz="1600" u="none" strike="noStrike" cap="none">
                        <a:latin typeface="Arial"/>
                        <a:ea typeface="Arial"/>
                        <a:cs typeface="Arial"/>
                        <a:sym typeface="Arial"/>
                      </a:endParaRPr>
                    </a:p>
                  </a:txBody>
                  <a:tcPr marL="0" marR="0" marT="52700" marB="0"/>
                </a:tc>
                <a:tc>
                  <a:txBody>
                    <a:bodyPr/>
                    <a:lstStyle/>
                    <a:p>
                      <a:pPr marL="15367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5</a:t>
                      </a:r>
                      <a:endParaRPr sz="1600" u="none" strike="noStrike" cap="none">
                        <a:latin typeface="Arial"/>
                        <a:ea typeface="Arial"/>
                        <a:cs typeface="Arial"/>
                        <a:sym typeface="Arial"/>
                      </a:endParaRPr>
                    </a:p>
                  </a:txBody>
                  <a:tcPr marL="0" marR="0" marT="52700" marB="0"/>
                </a:tc>
                <a:tc>
                  <a:txBody>
                    <a:bodyPr/>
                    <a:lstStyle/>
                    <a:p>
                      <a:pPr marL="179705"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6</a:t>
                      </a:r>
                      <a:endParaRPr sz="1600" u="none" strike="noStrike" cap="none">
                        <a:latin typeface="Arial"/>
                        <a:ea typeface="Arial"/>
                        <a:cs typeface="Arial"/>
                        <a:sym typeface="Arial"/>
                      </a:endParaRPr>
                    </a:p>
                  </a:txBody>
                  <a:tcPr marL="0" marR="0" marT="52700" marB="0"/>
                </a:tc>
                <a:tc>
                  <a:txBody>
                    <a:bodyPr/>
                    <a:lstStyle/>
                    <a:p>
                      <a:pPr marL="20574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5</a:t>
                      </a:r>
                      <a:endParaRPr sz="1600" u="none" strike="noStrike" cap="none">
                        <a:latin typeface="Arial"/>
                        <a:ea typeface="Arial"/>
                        <a:cs typeface="Arial"/>
                        <a:sym typeface="Arial"/>
                      </a:endParaRPr>
                    </a:p>
                  </a:txBody>
                  <a:tcPr marL="0" marR="0" marT="52700" marB="0"/>
                </a:tc>
                <a:extLst>
                  <a:ext uri="{0D108BD9-81ED-4DB2-BD59-A6C34878D82A}">
                    <a16:rowId xmlns:a16="http://schemas.microsoft.com/office/drawing/2014/main" val="10005"/>
                  </a:ext>
                </a:extLst>
              </a:tr>
              <a:tr h="368925">
                <a:tc>
                  <a:txBody>
                    <a:bodyPr/>
                    <a:lstStyle/>
                    <a:p>
                      <a:pPr marL="3175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5</a:t>
                      </a:r>
                      <a:endParaRPr sz="1600" u="none" strike="noStrike" cap="none">
                        <a:latin typeface="Arial"/>
                        <a:ea typeface="Arial"/>
                        <a:cs typeface="Arial"/>
                        <a:sym typeface="Arial"/>
                      </a:endParaRPr>
                    </a:p>
                  </a:txBody>
                  <a:tcPr marL="0" marR="0" marT="51425" marB="0"/>
                </a:tc>
                <a:tc>
                  <a:txBody>
                    <a:bodyPr/>
                    <a:lstStyle/>
                    <a:p>
                      <a:pPr marL="167005"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7</a:t>
                      </a:r>
                      <a:endParaRPr sz="1600" u="none" strike="noStrike" cap="none">
                        <a:latin typeface="Arial"/>
                        <a:ea typeface="Arial"/>
                        <a:cs typeface="Arial"/>
                        <a:sym typeface="Arial"/>
                      </a:endParaRPr>
                    </a:p>
                  </a:txBody>
                  <a:tcPr marL="0" marR="0" marT="51425" marB="0"/>
                </a:tc>
                <a:tc>
                  <a:txBody>
                    <a:bodyPr/>
                    <a:lstStyle/>
                    <a:p>
                      <a:pPr marL="15367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5.5</a:t>
                      </a:r>
                      <a:endParaRPr sz="1600" u="none" strike="noStrike" cap="none">
                        <a:latin typeface="Arial"/>
                        <a:ea typeface="Arial"/>
                        <a:cs typeface="Arial"/>
                        <a:sym typeface="Arial"/>
                      </a:endParaRPr>
                    </a:p>
                  </a:txBody>
                  <a:tcPr marL="0" marR="0" marT="51425" marB="0"/>
                </a:tc>
                <a:tc>
                  <a:txBody>
                    <a:bodyPr/>
                    <a:lstStyle/>
                    <a:p>
                      <a:pPr marL="179705"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7</a:t>
                      </a:r>
                      <a:endParaRPr sz="1600" u="none" strike="noStrike" cap="none">
                        <a:latin typeface="Arial"/>
                        <a:ea typeface="Arial"/>
                        <a:cs typeface="Arial"/>
                        <a:sym typeface="Arial"/>
                      </a:endParaRPr>
                    </a:p>
                  </a:txBody>
                  <a:tcPr marL="0" marR="0" marT="51425" marB="0"/>
                </a:tc>
                <a:tc>
                  <a:txBody>
                    <a:bodyPr/>
                    <a:lstStyle/>
                    <a:p>
                      <a:pPr marL="20574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6</a:t>
                      </a:r>
                      <a:endParaRPr sz="1600" u="none" strike="noStrike" cap="none">
                        <a:latin typeface="Arial"/>
                        <a:ea typeface="Arial"/>
                        <a:cs typeface="Arial"/>
                        <a:sym typeface="Arial"/>
                      </a:endParaRPr>
                    </a:p>
                  </a:txBody>
                  <a:tcPr marL="0" marR="0" marT="51425" marB="0"/>
                </a:tc>
                <a:extLst>
                  <a:ext uri="{0D108BD9-81ED-4DB2-BD59-A6C34878D82A}">
                    <a16:rowId xmlns:a16="http://schemas.microsoft.com/office/drawing/2014/main" val="10006"/>
                  </a:ext>
                </a:extLst>
              </a:tr>
              <a:tr h="369575">
                <a:tc>
                  <a:txBody>
                    <a:bodyPr/>
                    <a:lstStyle/>
                    <a:p>
                      <a:pPr marL="3175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6</a:t>
                      </a:r>
                      <a:endParaRPr sz="1600" u="none" strike="noStrike" cap="none">
                        <a:latin typeface="Arial"/>
                        <a:ea typeface="Arial"/>
                        <a:cs typeface="Arial"/>
                        <a:sym typeface="Arial"/>
                      </a:endParaRPr>
                    </a:p>
                  </a:txBody>
                  <a:tcPr marL="0" marR="0" marT="52075" marB="0"/>
                </a:tc>
                <a:tc>
                  <a:txBody>
                    <a:bodyPr/>
                    <a:lstStyle/>
                    <a:p>
                      <a:pPr marL="167005"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8</a:t>
                      </a:r>
                      <a:endParaRPr sz="1600" u="none" strike="noStrike" cap="none">
                        <a:latin typeface="Arial"/>
                        <a:ea typeface="Arial"/>
                        <a:cs typeface="Arial"/>
                        <a:sym typeface="Arial"/>
                      </a:endParaRPr>
                    </a:p>
                  </a:txBody>
                  <a:tcPr marL="0" marR="0" marT="52075" marB="0"/>
                </a:tc>
                <a:tc>
                  <a:txBody>
                    <a:bodyPr/>
                    <a:lstStyle/>
                    <a:p>
                      <a:pPr marL="15367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6</a:t>
                      </a:r>
                      <a:endParaRPr sz="1600" u="none" strike="noStrike" cap="none">
                        <a:latin typeface="Arial"/>
                        <a:ea typeface="Arial"/>
                        <a:cs typeface="Arial"/>
                        <a:sym typeface="Arial"/>
                      </a:endParaRPr>
                    </a:p>
                  </a:txBody>
                  <a:tcPr marL="0" marR="0" marT="52075" marB="0"/>
                </a:tc>
                <a:tc>
                  <a:txBody>
                    <a:bodyPr/>
                    <a:lstStyle/>
                    <a:p>
                      <a:pPr marL="179705"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8</a:t>
                      </a:r>
                      <a:endParaRPr sz="1600" u="none" strike="noStrike" cap="none">
                        <a:latin typeface="Arial"/>
                        <a:ea typeface="Arial"/>
                        <a:cs typeface="Arial"/>
                        <a:sym typeface="Arial"/>
                      </a:endParaRPr>
                    </a:p>
                  </a:txBody>
                  <a:tcPr marL="0" marR="0" marT="52075" marB="0"/>
                </a:tc>
                <a:tc>
                  <a:txBody>
                    <a:bodyPr/>
                    <a:lstStyle/>
                    <a:p>
                      <a:pPr marL="20574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6</a:t>
                      </a:r>
                      <a:endParaRPr sz="1600" u="none" strike="noStrike" cap="none">
                        <a:latin typeface="Arial"/>
                        <a:ea typeface="Arial"/>
                        <a:cs typeface="Arial"/>
                        <a:sym typeface="Arial"/>
                      </a:endParaRPr>
                    </a:p>
                  </a:txBody>
                  <a:tcPr marL="0" marR="0" marT="52075" marB="0"/>
                </a:tc>
                <a:extLst>
                  <a:ext uri="{0D108BD9-81ED-4DB2-BD59-A6C34878D82A}">
                    <a16:rowId xmlns:a16="http://schemas.microsoft.com/office/drawing/2014/main" val="10007"/>
                  </a:ext>
                </a:extLst>
              </a:tr>
              <a:tr h="369575">
                <a:tc>
                  <a:txBody>
                    <a:bodyPr/>
                    <a:lstStyle/>
                    <a:p>
                      <a:pPr marL="3175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7</a:t>
                      </a:r>
                      <a:endParaRPr sz="1600" u="none" strike="noStrike" cap="none">
                        <a:latin typeface="Arial"/>
                        <a:ea typeface="Arial"/>
                        <a:cs typeface="Arial"/>
                        <a:sym typeface="Arial"/>
                      </a:endParaRPr>
                    </a:p>
                  </a:txBody>
                  <a:tcPr marL="0" marR="0" marT="52075" marB="0"/>
                </a:tc>
                <a:tc>
                  <a:txBody>
                    <a:bodyPr/>
                    <a:lstStyle/>
                    <a:p>
                      <a:pPr marL="167005"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9</a:t>
                      </a:r>
                      <a:endParaRPr sz="1600" u="none" strike="noStrike" cap="none">
                        <a:latin typeface="Arial"/>
                        <a:ea typeface="Arial"/>
                        <a:cs typeface="Arial"/>
                        <a:sym typeface="Arial"/>
                      </a:endParaRPr>
                    </a:p>
                  </a:txBody>
                  <a:tcPr marL="0" marR="0" marT="52075" marB="0"/>
                </a:tc>
                <a:tc>
                  <a:txBody>
                    <a:bodyPr/>
                    <a:lstStyle/>
                    <a:p>
                      <a:pPr marL="15367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6.5</a:t>
                      </a:r>
                      <a:endParaRPr sz="1600" u="none" strike="noStrike" cap="none">
                        <a:latin typeface="Arial"/>
                        <a:ea typeface="Arial"/>
                        <a:cs typeface="Arial"/>
                        <a:sym typeface="Arial"/>
                      </a:endParaRPr>
                    </a:p>
                  </a:txBody>
                  <a:tcPr marL="0" marR="0" marT="52075" marB="0"/>
                </a:tc>
                <a:tc>
                  <a:txBody>
                    <a:bodyPr/>
                    <a:lstStyle/>
                    <a:p>
                      <a:pPr marL="179705"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9</a:t>
                      </a:r>
                      <a:endParaRPr sz="1600" u="none" strike="noStrike" cap="none">
                        <a:latin typeface="Arial"/>
                        <a:ea typeface="Arial"/>
                        <a:cs typeface="Arial"/>
                        <a:sym typeface="Arial"/>
                      </a:endParaRPr>
                    </a:p>
                  </a:txBody>
                  <a:tcPr marL="0" marR="0" marT="52075" marB="0"/>
                </a:tc>
                <a:tc>
                  <a:txBody>
                    <a:bodyPr/>
                    <a:lstStyle/>
                    <a:p>
                      <a:pPr marL="20574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7</a:t>
                      </a:r>
                      <a:endParaRPr sz="1600" u="none" strike="noStrike" cap="none">
                        <a:latin typeface="Arial"/>
                        <a:ea typeface="Arial"/>
                        <a:cs typeface="Arial"/>
                        <a:sym typeface="Arial"/>
                      </a:endParaRPr>
                    </a:p>
                  </a:txBody>
                  <a:tcPr marL="0" marR="0" marT="52075" marB="0"/>
                </a:tc>
                <a:extLst>
                  <a:ext uri="{0D108BD9-81ED-4DB2-BD59-A6C34878D82A}">
                    <a16:rowId xmlns:a16="http://schemas.microsoft.com/office/drawing/2014/main" val="10008"/>
                  </a:ext>
                </a:extLst>
              </a:tr>
              <a:tr h="368925">
                <a:tc>
                  <a:txBody>
                    <a:bodyPr/>
                    <a:lstStyle/>
                    <a:p>
                      <a:pPr marL="3175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8</a:t>
                      </a:r>
                      <a:endParaRPr sz="1600" u="none" strike="noStrike" cap="none">
                        <a:latin typeface="Arial"/>
                        <a:ea typeface="Arial"/>
                        <a:cs typeface="Arial"/>
                        <a:sym typeface="Arial"/>
                      </a:endParaRPr>
                    </a:p>
                  </a:txBody>
                  <a:tcPr marL="0" marR="0" marT="52075" marB="0"/>
                </a:tc>
                <a:tc>
                  <a:txBody>
                    <a:bodyPr/>
                    <a:lstStyle/>
                    <a:p>
                      <a:pPr marL="167005"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10</a:t>
                      </a:r>
                      <a:endParaRPr sz="1600" u="none" strike="noStrike" cap="none">
                        <a:latin typeface="Arial"/>
                        <a:ea typeface="Arial"/>
                        <a:cs typeface="Arial"/>
                        <a:sym typeface="Arial"/>
                      </a:endParaRPr>
                    </a:p>
                  </a:txBody>
                  <a:tcPr marL="0" marR="0" marT="52075" marB="0"/>
                </a:tc>
                <a:tc>
                  <a:txBody>
                    <a:bodyPr/>
                    <a:lstStyle/>
                    <a:p>
                      <a:pPr marL="15367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7</a:t>
                      </a:r>
                      <a:endParaRPr sz="1600" u="none" strike="noStrike" cap="none">
                        <a:latin typeface="Arial"/>
                        <a:ea typeface="Arial"/>
                        <a:cs typeface="Arial"/>
                        <a:sym typeface="Arial"/>
                      </a:endParaRPr>
                    </a:p>
                  </a:txBody>
                  <a:tcPr marL="0" marR="0" marT="52075" marB="0"/>
                </a:tc>
                <a:tc>
                  <a:txBody>
                    <a:bodyPr/>
                    <a:lstStyle/>
                    <a:p>
                      <a:pPr marL="179705"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10</a:t>
                      </a:r>
                      <a:endParaRPr sz="1600" u="none" strike="noStrike" cap="none">
                        <a:latin typeface="Arial"/>
                        <a:ea typeface="Arial"/>
                        <a:cs typeface="Arial"/>
                        <a:sym typeface="Arial"/>
                      </a:endParaRPr>
                    </a:p>
                  </a:txBody>
                  <a:tcPr marL="0" marR="0" marT="52075" marB="0"/>
                </a:tc>
                <a:tc>
                  <a:txBody>
                    <a:bodyPr/>
                    <a:lstStyle/>
                    <a:p>
                      <a:pPr marL="20574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7</a:t>
                      </a:r>
                      <a:endParaRPr sz="1600" u="none" strike="noStrike" cap="none">
                        <a:latin typeface="Arial"/>
                        <a:ea typeface="Arial"/>
                        <a:cs typeface="Arial"/>
                        <a:sym typeface="Arial"/>
                      </a:endParaRPr>
                    </a:p>
                  </a:txBody>
                  <a:tcPr marL="0" marR="0" marT="52075" marB="0"/>
                </a:tc>
                <a:extLst>
                  <a:ext uri="{0D108BD9-81ED-4DB2-BD59-A6C34878D82A}">
                    <a16:rowId xmlns:a16="http://schemas.microsoft.com/office/drawing/2014/main" val="10009"/>
                  </a:ext>
                </a:extLst>
              </a:tr>
              <a:tr h="369575">
                <a:tc>
                  <a:txBody>
                    <a:bodyPr/>
                    <a:lstStyle/>
                    <a:p>
                      <a:pPr marL="3175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9</a:t>
                      </a:r>
                      <a:endParaRPr sz="1600" u="none" strike="noStrike" cap="none">
                        <a:latin typeface="Arial"/>
                        <a:ea typeface="Arial"/>
                        <a:cs typeface="Arial"/>
                        <a:sym typeface="Arial"/>
                      </a:endParaRPr>
                    </a:p>
                  </a:txBody>
                  <a:tcPr marL="0" marR="0" marT="51425" marB="0"/>
                </a:tc>
                <a:tc>
                  <a:txBody>
                    <a:bodyPr/>
                    <a:lstStyle/>
                    <a:p>
                      <a:pPr marL="167005"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11</a:t>
                      </a:r>
                      <a:endParaRPr sz="1600" u="none" strike="noStrike" cap="none">
                        <a:latin typeface="Arial"/>
                        <a:ea typeface="Arial"/>
                        <a:cs typeface="Arial"/>
                        <a:sym typeface="Arial"/>
                      </a:endParaRPr>
                    </a:p>
                  </a:txBody>
                  <a:tcPr marL="0" marR="0" marT="51425" marB="0"/>
                </a:tc>
                <a:tc>
                  <a:txBody>
                    <a:bodyPr/>
                    <a:lstStyle/>
                    <a:p>
                      <a:pPr marL="15367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7.5</a:t>
                      </a:r>
                      <a:endParaRPr sz="1600" u="none" strike="noStrike" cap="none">
                        <a:latin typeface="Arial"/>
                        <a:ea typeface="Arial"/>
                        <a:cs typeface="Arial"/>
                        <a:sym typeface="Arial"/>
                      </a:endParaRPr>
                    </a:p>
                  </a:txBody>
                  <a:tcPr marL="0" marR="0" marT="51425" marB="0"/>
                </a:tc>
                <a:tc>
                  <a:txBody>
                    <a:bodyPr/>
                    <a:lstStyle/>
                    <a:p>
                      <a:pPr marL="179705"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11</a:t>
                      </a:r>
                      <a:endParaRPr sz="1600" u="none" strike="noStrike" cap="none">
                        <a:latin typeface="Arial"/>
                        <a:ea typeface="Arial"/>
                        <a:cs typeface="Arial"/>
                        <a:sym typeface="Arial"/>
                      </a:endParaRPr>
                    </a:p>
                  </a:txBody>
                  <a:tcPr marL="0" marR="0" marT="51425" marB="0"/>
                </a:tc>
                <a:tc>
                  <a:txBody>
                    <a:bodyPr/>
                    <a:lstStyle/>
                    <a:p>
                      <a:pPr marL="205740" marR="0" lvl="0" indent="0" algn="l" rtl="0">
                        <a:lnSpc>
                          <a:spcPct val="100000"/>
                        </a:lnSpc>
                        <a:spcBef>
                          <a:spcPts val="0"/>
                        </a:spcBef>
                        <a:spcAft>
                          <a:spcPts val="0"/>
                        </a:spcAft>
                        <a:buNone/>
                      </a:pPr>
                      <a:r>
                        <a:rPr lang="en-US" sz="1600" u="none" strike="noStrike" cap="none">
                          <a:solidFill>
                            <a:srgbClr val="001F5F"/>
                          </a:solidFill>
                          <a:latin typeface="Arial"/>
                          <a:ea typeface="Arial"/>
                          <a:cs typeface="Arial"/>
                          <a:sym typeface="Arial"/>
                        </a:rPr>
                        <a:t>8</a:t>
                      </a:r>
                      <a:endParaRPr sz="1600" u="none" strike="noStrike" cap="none">
                        <a:latin typeface="Arial"/>
                        <a:ea typeface="Arial"/>
                        <a:cs typeface="Arial"/>
                        <a:sym typeface="Arial"/>
                      </a:endParaRPr>
                    </a:p>
                  </a:txBody>
                  <a:tcPr marL="0" marR="0" marT="51425" marB="0"/>
                </a:tc>
                <a:extLst>
                  <a:ext uri="{0D108BD9-81ED-4DB2-BD59-A6C34878D82A}">
                    <a16:rowId xmlns:a16="http://schemas.microsoft.com/office/drawing/2014/main" val="10010"/>
                  </a:ext>
                </a:extLst>
              </a:tr>
              <a:tr h="298925">
                <a:tc>
                  <a:txBody>
                    <a:bodyPr/>
                    <a:lstStyle/>
                    <a:p>
                      <a:pPr marL="31750" marR="0" lvl="0" indent="0" algn="l" rtl="0">
                        <a:lnSpc>
                          <a:spcPct val="114937"/>
                        </a:lnSpc>
                        <a:spcBef>
                          <a:spcPts val="0"/>
                        </a:spcBef>
                        <a:spcAft>
                          <a:spcPts val="0"/>
                        </a:spcAft>
                        <a:buNone/>
                      </a:pPr>
                      <a:r>
                        <a:rPr lang="en-US" sz="1600" u="none" strike="noStrike" cap="none">
                          <a:solidFill>
                            <a:srgbClr val="001F5F"/>
                          </a:solidFill>
                          <a:latin typeface="Arial"/>
                          <a:ea typeface="Arial"/>
                          <a:cs typeface="Arial"/>
                          <a:sym typeface="Arial"/>
                        </a:rPr>
                        <a:t>10</a:t>
                      </a:r>
                      <a:endParaRPr sz="1600" u="none" strike="noStrike" cap="none">
                        <a:latin typeface="Arial"/>
                        <a:ea typeface="Arial"/>
                        <a:cs typeface="Arial"/>
                        <a:sym typeface="Arial"/>
                      </a:endParaRPr>
                    </a:p>
                  </a:txBody>
                  <a:tcPr marL="0" marR="0" marT="52700" marB="0"/>
                </a:tc>
                <a:tc>
                  <a:txBody>
                    <a:bodyPr/>
                    <a:lstStyle/>
                    <a:p>
                      <a:pPr marL="167005" marR="0" lvl="0" indent="0" algn="l" rtl="0">
                        <a:lnSpc>
                          <a:spcPct val="114937"/>
                        </a:lnSpc>
                        <a:spcBef>
                          <a:spcPts val="0"/>
                        </a:spcBef>
                        <a:spcAft>
                          <a:spcPts val="0"/>
                        </a:spcAft>
                        <a:buNone/>
                      </a:pPr>
                      <a:r>
                        <a:rPr lang="en-US" sz="1600" u="none" strike="noStrike" cap="none">
                          <a:solidFill>
                            <a:srgbClr val="001F5F"/>
                          </a:solidFill>
                          <a:latin typeface="Arial"/>
                          <a:ea typeface="Arial"/>
                          <a:cs typeface="Arial"/>
                          <a:sym typeface="Arial"/>
                        </a:rPr>
                        <a:t>12</a:t>
                      </a:r>
                      <a:endParaRPr sz="1600" u="none" strike="noStrike" cap="none">
                        <a:latin typeface="Arial"/>
                        <a:ea typeface="Arial"/>
                        <a:cs typeface="Arial"/>
                        <a:sym typeface="Arial"/>
                      </a:endParaRPr>
                    </a:p>
                  </a:txBody>
                  <a:tcPr marL="0" marR="0" marT="52700" marB="0"/>
                </a:tc>
                <a:tc>
                  <a:txBody>
                    <a:bodyPr/>
                    <a:lstStyle/>
                    <a:p>
                      <a:pPr marL="153670" marR="0" lvl="0" indent="0" algn="l" rtl="0">
                        <a:lnSpc>
                          <a:spcPct val="114937"/>
                        </a:lnSpc>
                        <a:spcBef>
                          <a:spcPts val="0"/>
                        </a:spcBef>
                        <a:spcAft>
                          <a:spcPts val="0"/>
                        </a:spcAft>
                        <a:buNone/>
                      </a:pPr>
                      <a:r>
                        <a:rPr lang="en-US" sz="1600" u="none" strike="noStrike" cap="none">
                          <a:solidFill>
                            <a:srgbClr val="001F5F"/>
                          </a:solidFill>
                          <a:latin typeface="Arial"/>
                          <a:ea typeface="Arial"/>
                          <a:cs typeface="Arial"/>
                          <a:sym typeface="Arial"/>
                        </a:rPr>
                        <a:t>8</a:t>
                      </a:r>
                      <a:endParaRPr sz="1600" u="none" strike="noStrike" cap="none">
                        <a:latin typeface="Arial"/>
                        <a:ea typeface="Arial"/>
                        <a:cs typeface="Arial"/>
                        <a:sym typeface="Arial"/>
                      </a:endParaRPr>
                    </a:p>
                  </a:txBody>
                  <a:tcPr marL="0" marR="0" marT="52700" marB="0"/>
                </a:tc>
                <a:tc>
                  <a:txBody>
                    <a:bodyPr/>
                    <a:lstStyle/>
                    <a:p>
                      <a:pPr marL="179705" marR="0" lvl="0" indent="0" algn="l" rtl="0">
                        <a:lnSpc>
                          <a:spcPct val="114937"/>
                        </a:lnSpc>
                        <a:spcBef>
                          <a:spcPts val="0"/>
                        </a:spcBef>
                        <a:spcAft>
                          <a:spcPts val="0"/>
                        </a:spcAft>
                        <a:buNone/>
                      </a:pPr>
                      <a:r>
                        <a:rPr lang="en-US" sz="1600" u="none" strike="noStrike" cap="none">
                          <a:solidFill>
                            <a:srgbClr val="001F5F"/>
                          </a:solidFill>
                          <a:latin typeface="Arial"/>
                          <a:ea typeface="Arial"/>
                          <a:cs typeface="Arial"/>
                          <a:sym typeface="Arial"/>
                        </a:rPr>
                        <a:t>12</a:t>
                      </a:r>
                      <a:endParaRPr sz="1600" u="none" strike="noStrike" cap="none">
                        <a:latin typeface="Arial"/>
                        <a:ea typeface="Arial"/>
                        <a:cs typeface="Arial"/>
                        <a:sym typeface="Arial"/>
                      </a:endParaRPr>
                    </a:p>
                  </a:txBody>
                  <a:tcPr marL="0" marR="0" marT="52700" marB="0"/>
                </a:tc>
                <a:tc>
                  <a:txBody>
                    <a:bodyPr/>
                    <a:lstStyle/>
                    <a:p>
                      <a:pPr marL="205740" marR="0" lvl="0" indent="0" algn="l" rtl="0">
                        <a:lnSpc>
                          <a:spcPct val="114937"/>
                        </a:lnSpc>
                        <a:spcBef>
                          <a:spcPts val="0"/>
                        </a:spcBef>
                        <a:spcAft>
                          <a:spcPts val="0"/>
                        </a:spcAft>
                        <a:buNone/>
                      </a:pPr>
                      <a:r>
                        <a:rPr lang="en-US" sz="1600" u="none" strike="noStrike" cap="none">
                          <a:solidFill>
                            <a:srgbClr val="001F5F"/>
                          </a:solidFill>
                          <a:latin typeface="Arial"/>
                          <a:ea typeface="Arial"/>
                          <a:cs typeface="Arial"/>
                          <a:sym typeface="Arial"/>
                        </a:rPr>
                        <a:t>8</a:t>
                      </a:r>
                      <a:endParaRPr sz="1600" u="none" strike="noStrike" cap="none">
                        <a:latin typeface="Arial"/>
                        <a:ea typeface="Arial"/>
                        <a:cs typeface="Arial"/>
                        <a:sym typeface="Arial"/>
                      </a:endParaRPr>
                    </a:p>
                  </a:txBody>
                  <a:tcPr marL="0" marR="0" marT="52700" marB="0"/>
                </a:tc>
                <a:extLst>
                  <a:ext uri="{0D108BD9-81ED-4DB2-BD59-A6C34878D82A}">
                    <a16:rowId xmlns:a16="http://schemas.microsoft.com/office/drawing/2014/main" val="10011"/>
                  </a:ext>
                </a:extLst>
              </a:tr>
            </a:tbl>
          </a:graphicData>
        </a:graphic>
      </p:graphicFrame>
      <p:sp>
        <p:nvSpPr>
          <p:cNvPr id="313" name="Google Shape;313;p30"/>
          <p:cNvSpPr txBox="1"/>
          <p:nvPr/>
        </p:nvSpPr>
        <p:spPr>
          <a:xfrm>
            <a:off x="228600" y="1841500"/>
            <a:ext cx="3886200" cy="4718050"/>
          </a:xfrm>
          <a:prstGeom prst="rect">
            <a:avLst/>
          </a:prstGeom>
          <a:noFill/>
          <a:ln w="9525" cap="flat" cmpd="sng">
            <a:solidFill>
              <a:srgbClr val="000000"/>
            </a:solidFill>
            <a:prstDash val="solid"/>
            <a:round/>
            <a:headEnd type="none" w="sm" len="sm"/>
            <a:tailEnd type="none" w="sm" len="sm"/>
          </a:ln>
        </p:spPr>
        <p:txBody>
          <a:bodyPr spcFirstLastPara="1" wrap="square" lIns="0" tIns="45700" rIns="0" bIns="0" anchor="t" anchorCtr="0">
            <a:noAutofit/>
          </a:bodyPr>
          <a:lstStyle/>
          <a:p>
            <a:pPr marL="90170" marR="277495" lvl="0" indent="0" algn="l" rtl="0">
              <a:lnSpc>
                <a:spcPct val="100000"/>
              </a:lnSpc>
              <a:spcBef>
                <a:spcPts val="0"/>
              </a:spcBef>
              <a:spcAft>
                <a:spcPts val="0"/>
              </a:spcAft>
              <a:buNone/>
            </a:pPr>
            <a:r>
              <a:rPr lang="en-US" sz="1600" b="0" i="0" u="none" strike="noStrike" cap="none">
                <a:solidFill>
                  <a:srgbClr val="6F2F9F"/>
                </a:solidFill>
                <a:latin typeface="Arial"/>
                <a:ea typeface="Arial"/>
                <a:cs typeface="Arial"/>
                <a:sym typeface="Arial"/>
              </a:rPr>
              <a:t>// assume that slope is gentle M&lt;=1  DDA(float x0, float x1, float y0, float y1)</a:t>
            </a:r>
            <a:endParaRPr sz="1600" b="0" i="0" u="none" strike="noStrike" cap="none">
              <a:solidFill>
                <a:schemeClr val="dk1"/>
              </a:solidFill>
              <a:latin typeface="Arial"/>
              <a:ea typeface="Arial"/>
              <a:cs typeface="Arial"/>
              <a:sym typeface="Arial"/>
            </a:endParaRPr>
          </a:p>
          <a:p>
            <a:pPr marL="90170" marR="0" lvl="0" indent="0" algn="l" rtl="0">
              <a:lnSpc>
                <a:spcPct val="119625"/>
              </a:lnSpc>
              <a:spcBef>
                <a:spcPts val="0"/>
              </a:spcBef>
              <a:spcAft>
                <a:spcPts val="0"/>
              </a:spcAft>
              <a:buNone/>
            </a:pPr>
            <a:r>
              <a:rPr lang="en-US" sz="1600" b="0" i="0" u="none" strike="noStrike" cap="none">
                <a:solidFill>
                  <a:srgbClr val="6F2F9F"/>
                </a:solidFill>
                <a:latin typeface="Arial"/>
                <a:ea typeface="Arial"/>
                <a:cs typeface="Arial"/>
                <a:sym typeface="Arial"/>
              </a:rPr>
              <a:t>{</a:t>
            </a:r>
            <a:endParaRPr sz="1600" b="0" i="0" u="none" strike="noStrike" cap="none">
              <a:solidFill>
                <a:schemeClr val="dk1"/>
              </a:solidFill>
              <a:latin typeface="Arial"/>
              <a:ea typeface="Arial"/>
              <a:cs typeface="Arial"/>
              <a:sym typeface="Arial"/>
            </a:endParaRPr>
          </a:p>
          <a:p>
            <a:pPr marL="259079" marR="0" lvl="0" indent="0" algn="l" rtl="0">
              <a:lnSpc>
                <a:spcPct val="119625"/>
              </a:lnSpc>
              <a:spcBef>
                <a:spcPts val="0"/>
              </a:spcBef>
              <a:spcAft>
                <a:spcPts val="0"/>
              </a:spcAft>
              <a:buNone/>
            </a:pPr>
            <a:r>
              <a:rPr lang="en-US" sz="1600" b="0" i="0" u="none" strike="noStrike" cap="none">
                <a:solidFill>
                  <a:srgbClr val="6F2F9F"/>
                </a:solidFill>
                <a:latin typeface="Arial"/>
                <a:ea typeface="Arial"/>
                <a:cs typeface="Arial"/>
                <a:sym typeface="Arial"/>
              </a:rPr>
              <a:t>float x, y;</a:t>
            </a:r>
            <a:endParaRPr sz="1600" b="0" i="0" u="none" strike="noStrike" cap="none">
              <a:solidFill>
                <a:schemeClr val="dk1"/>
              </a:solidFill>
              <a:latin typeface="Arial"/>
              <a:ea typeface="Arial"/>
              <a:cs typeface="Arial"/>
              <a:sym typeface="Arial"/>
            </a:endParaRPr>
          </a:p>
          <a:p>
            <a:pPr marL="259079" marR="2289810" lvl="0" indent="0" algn="l" rtl="0">
              <a:lnSpc>
                <a:spcPct val="100000"/>
              </a:lnSpc>
              <a:spcBef>
                <a:spcPts val="0"/>
              </a:spcBef>
              <a:spcAft>
                <a:spcPts val="0"/>
              </a:spcAft>
              <a:buNone/>
            </a:pPr>
            <a:r>
              <a:rPr lang="en-US" sz="1600" b="0" i="0" u="none" strike="noStrike" cap="none">
                <a:solidFill>
                  <a:srgbClr val="6F2F9F"/>
                </a:solidFill>
                <a:latin typeface="Arial"/>
                <a:ea typeface="Arial"/>
                <a:cs typeface="Arial"/>
                <a:sym typeface="Arial"/>
              </a:rPr>
              <a:t>float xinc, yinc;  int numsteps;</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25"/>
              </a:spcBef>
              <a:spcAft>
                <a:spcPts val="0"/>
              </a:spcAft>
              <a:buNone/>
            </a:pPr>
            <a:endParaRPr sz="1700" b="0" i="0" u="none" strike="noStrike" cap="none">
              <a:solidFill>
                <a:schemeClr val="dk1"/>
              </a:solidFill>
              <a:latin typeface="Arial"/>
              <a:ea typeface="Arial"/>
              <a:cs typeface="Arial"/>
              <a:sym typeface="Arial"/>
            </a:endParaRPr>
          </a:p>
          <a:p>
            <a:pPr marL="259079" marR="335915" lvl="0" indent="0" algn="l" rtl="0">
              <a:lnSpc>
                <a:spcPct val="119375"/>
              </a:lnSpc>
              <a:spcBef>
                <a:spcPts val="0"/>
              </a:spcBef>
              <a:spcAft>
                <a:spcPts val="0"/>
              </a:spcAft>
              <a:buNone/>
            </a:pPr>
            <a:r>
              <a:rPr lang="en-US" sz="1600" b="0" i="0" u="none" strike="noStrike" cap="none">
                <a:solidFill>
                  <a:srgbClr val="6F2F9F"/>
                </a:solidFill>
                <a:latin typeface="Arial"/>
                <a:ea typeface="Arial"/>
                <a:cs typeface="Arial"/>
                <a:sym typeface="Arial"/>
              </a:rPr>
              <a:t>numsteps = Round(x1) – Round(x0);  xinc = (x1 – x0) / numsteps;</a:t>
            </a:r>
            <a:endParaRPr sz="1600" b="0" i="0" u="none" strike="noStrike" cap="none">
              <a:solidFill>
                <a:schemeClr val="dk1"/>
              </a:solidFill>
              <a:latin typeface="Arial"/>
              <a:ea typeface="Arial"/>
              <a:cs typeface="Arial"/>
              <a:sym typeface="Arial"/>
            </a:endParaRPr>
          </a:p>
          <a:p>
            <a:pPr marL="259079" marR="1139825" lvl="0" indent="0" algn="l" rtl="0">
              <a:lnSpc>
                <a:spcPct val="120000"/>
              </a:lnSpc>
              <a:spcBef>
                <a:spcPts val="5"/>
              </a:spcBef>
              <a:spcAft>
                <a:spcPts val="0"/>
              </a:spcAft>
              <a:buNone/>
            </a:pPr>
            <a:r>
              <a:rPr lang="en-US" sz="1600" b="0" i="0" u="none" strike="noStrike" cap="none">
                <a:solidFill>
                  <a:srgbClr val="6F2F9F"/>
                </a:solidFill>
                <a:latin typeface="Arial"/>
                <a:ea typeface="Arial"/>
                <a:cs typeface="Arial"/>
                <a:sym typeface="Arial"/>
              </a:rPr>
              <a:t>yinc = (y1 – y0) / numsteps;  x = x0;</a:t>
            </a:r>
            <a:endParaRPr sz="1600" b="0" i="0" u="none" strike="noStrike" cap="none">
              <a:solidFill>
                <a:schemeClr val="dk1"/>
              </a:solidFill>
              <a:latin typeface="Arial"/>
              <a:ea typeface="Arial"/>
              <a:cs typeface="Arial"/>
              <a:sym typeface="Arial"/>
            </a:endParaRPr>
          </a:p>
          <a:p>
            <a:pPr marL="259079" marR="0" lvl="0" indent="0" algn="l" rtl="0">
              <a:lnSpc>
                <a:spcPct val="115312"/>
              </a:lnSpc>
              <a:spcBef>
                <a:spcPts val="0"/>
              </a:spcBef>
              <a:spcAft>
                <a:spcPts val="0"/>
              </a:spcAft>
              <a:buNone/>
            </a:pPr>
            <a:r>
              <a:rPr lang="en-US" sz="1600" b="0" i="0" u="none" strike="noStrike" cap="none">
                <a:solidFill>
                  <a:srgbClr val="6F2F9F"/>
                </a:solidFill>
                <a:latin typeface="Arial"/>
                <a:ea typeface="Arial"/>
                <a:cs typeface="Arial"/>
                <a:sym typeface="Arial"/>
              </a:rPr>
              <a:t>y = y0;</a:t>
            </a:r>
            <a:endParaRPr sz="1600" b="0" i="0" u="none" strike="noStrike" cap="none">
              <a:solidFill>
                <a:schemeClr val="dk1"/>
              </a:solidFill>
              <a:latin typeface="Arial"/>
              <a:ea typeface="Arial"/>
              <a:cs typeface="Arial"/>
              <a:sym typeface="Arial"/>
            </a:endParaRPr>
          </a:p>
          <a:p>
            <a:pPr marL="259079" marR="0" lvl="0" indent="0" algn="l" rtl="0">
              <a:lnSpc>
                <a:spcPct val="100000"/>
              </a:lnSpc>
              <a:spcBef>
                <a:spcPts val="0"/>
              </a:spcBef>
              <a:spcAft>
                <a:spcPts val="0"/>
              </a:spcAft>
              <a:buNone/>
            </a:pPr>
            <a:r>
              <a:rPr lang="en-US" sz="1600" b="0" i="0" u="none" strike="noStrike" cap="none">
                <a:solidFill>
                  <a:srgbClr val="6F2F9F"/>
                </a:solidFill>
                <a:latin typeface="Arial"/>
                <a:ea typeface="Arial"/>
                <a:cs typeface="Arial"/>
                <a:sym typeface="Arial"/>
              </a:rPr>
              <a:t>putpixel(Round(x),Round(y));</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10"/>
              </a:spcBef>
              <a:spcAft>
                <a:spcPts val="0"/>
              </a:spcAft>
              <a:buNone/>
            </a:pPr>
            <a:endParaRPr sz="1650" b="0" i="0" u="none" strike="noStrike" cap="none">
              <a:solidFill>
                <a:schemeClr val="dk1"/>
              </a:solidFill>
              <a:latin typeface="Arial"/>
              <a:ea typeface="Arial"/>
              <a:cs typeface="Arial"/>
              <a:sym typeface="Arial"/>
            </a:endParaRPr>
          </a:p>
          <a:p>
            <a:pPr marL="427990" marR="966469" lvl="0" indent="-168910" algn="l" rtl="0">
              <a:lnSpc>
                <a:spcPct val="100000"/>
              </a:lnSpc>
              <a:spcBef>
                <a:spcPts val="0"/>
              </a:spcBef>
              <a:spcAft>
                <a:spcPts val="0"/>
              </a:spcAft>
              <a:buNone/>
            </a:pPr>
            <a:r>
              <a:rPr lang="en-US" sz="1600" b="0" i="0" u="none" strike="noStrike" cap="none">
                <a:solidFill>
                  <a:srgbClr val="6F2F9F"/>
                </a:solidFill>
                <a:latin typeface="Arial"/>
                <a:ea typeface="Arial"/>
                <a:cs typeface="Arial"/>
                <a:sym typeface="Arial"/>
              </a:rPr>
              <a:t>for (int i=0; i&lt;numsteps; i++) {  x += xinc;</a:t>
            </a:r>
            <a:endParaRPr sz="1600" b="0" i="0" u="none" strike="noStrike" cap="none">
              <a:solidFill>
                <a:schemeClr val="dk1"/>
              </a:solidFill>
              <a:latin typeface="Arial"/>
              <a:ea typeface="Arial"/>
              <a:cs typeface="Arial"/>
              <a:sym typeface="Arial"/>
            </a:endParaRPr>
          </a:p>
          <a:p>
            <a:pPr marL="427990" marR="842010" lvl="0" indent="0" algn="l" rtl="0">
              <a:lnSpc>
                <a:spcPct val="120000"/>
              </a:lnSpc>
              <a:spcBef>
                <a:spcPts val="55"/>
              </a:spcBef>
              <a:spcAft>
                <a:spcPts val="0"/>
              </a:spcAft>
              <a:buNone/>
            </a:pPr>
            <a:r>
              <a:rPr lang="en-US" sz="1600" b="0" i="0" u="none" strike="noStrike" cap="none">
                <a:solidFill>
                  <a:srgbClr val="6F2F9F"/>
                </a:solidFill>
                <a:latin typeface="Arial"/>
                <a:ea typeface="Arial"/>
                <a:cs typeface="Arial"/>
                <a:sym typeface="Arial"/>
              </a:rPr>
              <a:t>y += yinc;  putpixel(Round(x),Round(y));</a:t>
            </a:r>
            <a:endParaRPr sz="1600" b="0" i="0" u="none" strike="noStrike" cap="none">
              <a:solidFill>
                <a:schemeClr val="dk1"/>
              </a:solidFill>
              <a:latin typeface="Arial"/>
              <a:ea typeface="Arial"/>
              <a:cs typeface="Arial"/>
              <a:sym typeface="Arial"/>
            </a:endParaRPr>
          </a:p>
          <a:p>
            <a:pPr marL="259079" marR="0" lvl="0" indent="0" algn="l" rtl="0">
              <a:lnSpc>
                <a:spcPct val="115937"/>
              </a:lnSpc>
              <a:spcBef>
                <a:spcPts val="0"/>
              </a:spcBef>
              <a:spcAft>
                <a:spcPts val="0"/>
              </a:spcAft>
              <a:buNone/>
            </a:pPr>
            <a:r>
              <a:rPr lang="en-US" sz="1600" b="0" i="0" u="none" strike="noStrike" cap="none">
                <a:solidFill>
                  <a:srgbClr val="6F2F9F"/>
                </a:solidFill>
                <a:latin typeface="Arial"/>
                <a:ea typeface="Arial"/>
                <a:cs typeface="Arial"/>
                <a:sym typeface="Arial"/>
              </a:rPr>
              <a:t>}}</a:t>
            </a:r>
            <a:endParaRPr sz="1600" b="0" i="0" u="none" strike="noStrike" cap="none">
              <a:solidFill>
                <a:schemeClr val="dk1"/>
              </a:solidFill>
              <a:latin typeface="Arial"/>
              <a:ea typeface="Arial"/>
              <a:cs typeface="Arial"/>
              <a:sym typeface="Arial"/>
            </a:endParaRPr>
          </a:p>
        </p:txBody>
      </p:sp>
      <p:sp>
        <p:nvSpPr>
          <p:cNvPr id="314" name="Google Shape;314;p30"/>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DDA LINE DRAWING ALGORITHMS</a:t>
            </a:r>
            <a:endParaRPr/>
          </a:p>
        </p:txBody>
      </p:sp>
      <p:sp>
        <p:nvSpPr>
          <p:cNvPr id="315" name="Google Shape;315;p3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1"/>
          <p:cNvSpPr txBox="1">
            <a:spLocks noGrp="1"/>
          </p:cNvSpPr>
          <p:nvPr>
            <p:ph type="title"/>
          </p:nvPr>
        </p:nvSpPr>
        <p:spPr>
          <a:xfrm>
            <a:off x="1233169" y="497840"/>
            <a:ext cx="6668134" cy="695960"/>
          </a:xfrm>
          <a:prstGeom prst="rect">
            <a:avLst/>
          </a:prstGeom>
          <a:noFill/>
          <a:ln>
            <a:noFill/>
          </a:ln>
        </p:spPr>
        <p:txBody>
          <a:bodyPr spcFirstLastPara="1" wrap="square" lIns="0" tIns="12700" rIns="0" bIns="0" anchor="b" anchorCtr="0">
            <a:noAutofit/>
          </a:bodyPr>
          <a:lstStyle/>
          <a:p>
            <a:pPr marL="12700" lvl="0" indent="0" algn="l" rtl="0">
              <a:lnSpc>
                <a:spcPct val="100000"/>
              </a:lnSpc>
              <a:spcBef>
                <a:spcPts val="0"/>
              </a:spcBef>
              <a:spcAft>
                <a:spcPts val="0"/>
              </a:spcAft>
              <a:buClr>
                <a:srgbClr val="000000"/>
              </a:buClr>
              <a:buSzPts val="4400"/>
              <a:buFont typeface="Arial"/>
              <a:buNone/>
            </a:pPr>
            <a:r>
              <a:rPr lang="en-US" sz="4400" b="0">
                <a:solidFill>
                  <a:srgbClr val="000000"/>
                </a:solidFill>
                <a:latin typeface="Arial"/>
                <a:ea typeface="Arial"/>
                <a:cs typeface="Arial"/>
                <a:sym typeface="Arial"/>
              </a:rPr>
              <a:t>DDA	Algorithm (continued)</a:t>
            </a:r>
            <a:endParaRPr sz="4400">
              <a:latin typeface="Arial"/>
              <a:ea typeface="Arial"/>
              <a:cs typeface="Arial"/>
              <a:sym typeface="Arial"/>
            </a:endParaRPr>
          </a:p>
        </p:txBody>
      </p:sp>
      <p:sp>
        <p:nvSpPr>
          <p:cNvPr id="321" name="Google Shape;321;p31"/>
          <p:cNvSpPr txBox="1"/>
          <p:nvPr/>
        </p:nvSpPr>
        <p:spPr>
          <a:xfrm>
            <a:off x="535940" y="4376420"/>
            <a:ext cx="7747000" cy="51308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This DDA algorithm	suffers from two reasons.</a:t>
            </a:r>
            <a:endParaRPr sz="3200" b="0" i="0" u="none" strike="noStrike" cap="none">
              <a:solidFill>
                <a:schemeClr val="dk1"/>
              </a:solidFill>
              <a:latin typeface="Times New Roman"/>
              <a:ea typeface="Times New Roman"/>
              <a:cs typeface="Times New Roman"/>
              <a:sym typeface="Times New Roman"/>
            </a:endParaRPr>
          </a:p>
        </p:txBody>
      </p:sp>
      <p:sp>
        <p:nvSpPr>
          <p:cNvPr id="322" name="Google Shape;322;p31"/>
          <p:cNvSpPr txBox="1"/>
          <p:nvPr/>
        </p:nvSpPr>
        <p:spPr>
          <a:xfrm>
            <a:off x="535940" y="4841240"/>
            <a:ext cx="131445" cy="2997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b="0" i="0" u="none" strike="noStrike" cap="none">
                <a:solidFill>
                  <a:srgbClr val="FF0000"/>
                </a:solidFill>
                <a:latin typeface="Noto Sans Symbols"/>
                <a:ea typeface="Noto Sans Symbols"/>
                <a:cs typeface="Noto Sans Symbols"/>
                <a:sym typeface="Noto Sans Symbols"/>
              </a:rPr>
              <a:t></a:t>
            </a:r>
            <a:endParaRPr sz="1800" b="0" i="0" u="none" strike="noStrike" cap="none">
              <a:solidFill>
                <a:schemeClr val="dk1"/>
              </a:solidFill>
              <a:latin typeface="Noto Sans Symbols"/>
              <a:ea typeface="Noto Sans Symbols"/>
              <a:cs typeface="Noto Sans Symbols"/>
              <a:sym typeface="Noto Sans Symbols"/>
            </a:endParaRPr>
          </a:p>
        </p:txBody>
      </p:sp>
      <p:sp>
        <p:nvSpPr>
          <p:cNvPr id="323" name="Google Shape;323;p31"/>
          <p:cNvSpPr txBox="1"/>
          <p:nvPr/>
        </p:nvSpPr>
        <p:spPr>
          <a:xfrm>
            <a:off x="878839" y="4864100"/>
            <a:ext cx="7586980" cy="1122680"/>
          </a:xfrm>
          <a:prstGeom prst="rect">
            <a:avLst/>
          </a:prstGeom>
          <a:noFill/>
          <a:ln>
            <a:noFill/>
          </a:ln>
        </p:spPr>
        <p:txBody>
          <a:bodyPr spcFirstLastPara="1" wrap="square" lIns="0" tIns="12700" rIns="0" bIns="0" anchor="t" anchorCtr="0">
            <a:noAutofit/>
          </a:bodyPr>
          <a:lstStyle/>
          <a:p>
            <a:pPr marL="53339" marR="5080" lvl="0" indent="-40639" algn="l" rtl="0">
              <a:lnSpc>
                <a:spcPct val="100000"/>
              </a:lnSpc>
              <a:spcBef>
                <a:spcPts val="0"/>
              </a:spcBef>
              <a:spcAft>
                <a:spcPts val="0"/>
              </a:spcAft>
              <a:buNone/>
            </a:pPr>
            <a:r>
              <a:rPr lang="en-US" sz="1800" b="0" i="0" u="none" strike="noStrike" cap="none">
                <a:solidFill>
                  <a:srgbClr val="FF0000"/>
                </a:solidFill>
                <a:latin typeface="Arial"/>
                <a:ea typeface="Arial"/>
                <a:cs typeface="Arial"/>
                <a:sym typeface="Arial"/>
              </a:rPr>
              <a:t>Floating point calculations and rounding operations are expensive and time  consuming.</a:t>
            </a:r>
            <a:endParaRPr sz="1800" b="0" i="0" u="none" strike="noStrike" cap="none">
              <a:solidFill>
                <a:schemeClr val="dk1"/>
              </a:solidFill>
              <a:latin typeface="Arial"/>
              <a:ea typeface="Arial"/>
              <a:cs typeface="Arial"/>
              <a:sym typeface="Arial"/>
            </a:endParaRPr>
          </a:p>
          <a:p>
            <a:pPr marL="12700" marR="72390" lvl="0" indent="0" algn="l" rtl="0">
              <a:lnSpc>
                <a:spcPct val="100000"/>
              </a:lnSpc>
              <a:spcBef>
                <a:spcPts val="0"/>
              </a:spcBef>
              <a:spcAft>
                <a:spcPts val="0"/>
              </a:spcAft>
              <a:buNone/>
            </a:pPr>
            <a:r>
              <a:rPr lang="en-US" sz="1800" b="0" i="0" u="none" strike="noStrike" cap="none">
                <a:solidFill>
                  <a:srgbClr val="FF0000"/>
                </a:solidFill>
                <a:latin typeface="Arial"/>
                <a:ea typeface="Arial"/>
                <a:cs typeface="Arial"/>
                <a:sym typeface="Arial"/>
              </a:rPr>
              <a:t>Due to limited precision and Rounding operations calculated points will not  be displayed at its original point.</a:t>
            </a:r>
            <a:endParaRPr sz="1800" b="0" i="0" u="none" strike="noStrike" cap="none">
              <a:solidFill>
                <a:schemeClr val="dk1"/>
              </a:solidFill>
              <a:latin typeface="Arial"/>
              <a:ea typeface="Arial"/>
              <a:cs typeface="Arial"/>
              <a:sym typeface="Arial"/>
            </a:endParaRPr>
          </a:p>
        </p:txBody>
      </p:sp>
      <p:sp>
        <p:nvSpPr>
          <p:cNvPr id="324" name="Google Shape;324;p31"/>
          <p:cNvSpPr txBox="1"/>
          <p:nvPr/>
        </p:nvSpPr>
        <p:spPr>
          <a:xfrm>
            <a:off x="535940" y="5400040"/>
            <a:ext cx="106045" cy="29972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b="0" i="0" u="none" strike="noStrike" cap="none">
                <a:solidFill>
                  <a:srgbClr val="FF0000"/>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p:txBody>
      </p:sp>
      <p:grpSp>
        <p:nvGrpSpPr>
          <p:cNvPr id="325" name="Google Shape;325;p31"/>
          <p:cNvGrpSpPr/>
          <p:nvPr/>
        </p:nvGrpSpPr>
        <p:grpSpPr>
          <a:xfrm>
            <a:off x="2814727" y="2368958"/>
            <a:ext cx="3362144" cy="1380944"/>
            <a:chOff x="2814727" y="2052727"/>
            <a:chExt cx="3362144" cy="1380944"/>
          </a:xfrm>
        </p:grpSpPr>
        <p:sp>
          <p:nvSpPr>
            <p:cNvPr id="326" name="Google Shape;326;p31"/>
            <p:cNvSpPr/>
            <p:nvPr/>
          </p:nvSpPr>
          <p:spPr>
            <a:xfrm>
              <a:off x="2895599" y="2133599"/>
              <a:ext cx="3200400" cy="1219200"/>
            </a:xfrm>
            <a:custGeom>
              <a:avLst/>
              <a:gdLst/>
              <a:ahLst/>
              <a:cxnLst/>
              <a:rect l="l" t="t" r="r" b="b"/>
              <a:pathLst>
                <a:path w="3200400" h="1219200" extrusionOk="0">
                  <a:moveTo>
                    <a:pt x="0" y="1219200"/>
                  </a:moveTo>
                  <a:lnTo>
                    <a:pt x="3200400" y="0"/>
                  </a:lnTo>
                </a:path>
              </a:pathLst>
            </a:custGeom>
            <a:noFill/>
            <a:ln w="15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7" name="Google Shape;327;p31"/>
            <p:cNvSpPr/>
            <p:nvPr/>
          </p:nvSpPr>
          <p:spPr>
            <a:xfrm>
              <a:off x="2814727" y="3271927"/>
              <a:ext cx="161744" cy="16174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8" name="Google Shape;328;p31"/>
            <p:cNvSpPr/>
            <p:nvPr/>
          </p:nvSpPr>
          <p:spPr>
            <a:xfrm>
              <a:off x="3576727" y="2967127"/>
              <a:ext cx="161744" cy="16174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9" name="Google Shape;329;p31"/>
            <p:cNvSpPr/>
            <p:nvPr/>
          </p:nvSpPr>
          <p:spPr>
            <a:xfrm>
              <a:off x="4186327" y="2738527"/>
              <a:ext cx="161744" cy="16174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0" name="Google Shape;330;p31"/>
            <p:cNvSpPr/>
            <p:nvPr/>
          </p:nvSpPr>
          <p:spPr>
            <a:xfrm>
              <a:off x="4795927" y="2509927"/>
              <a:ext cx="161744" cy="16174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1" name="Google Shape;331;p31"/>
            <p:cNvSpPr/>
            <p:nvPr/>
          </p:nvSpPr>
          <p:spPr>
            <a:xfrm>
              <a:off x="5405527" y="2281327"/>
              <a:ext cx="161744" cy="16174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2" name="Google Shape;332;p31"/>
            <p:cNvSpPr/>
            <p:nvPr/>
          </p:nvSpPr>
          <p:spPr>
            <a:xfrm>
              <a:off x="6015127" y="2052727"/>
              <a:ext cx="161744" cy="16174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333" name="Google Shape;333;p31"/>
          <p:cNvGrpSpPr/>
          <p:nvPr/>
        </p:nvGrpSpPr>
        <p:grpSpPr>
          <a:xfrm>
            <a:off x="2247900" y="3288030"/>
            <a:ext cx="76200" cy="457200"/>
            <a:chOff x="2247900" y="2971799"/>
            <a:chExt cx="76200" cy="457200"/>
          </a:xfrm>
        </p:grpSpPr>
        <p:sp>
          <p:nvSpPr>
            <p:cNvPr id="334" name="Google Shape;334;p31"/>
            <p:cNvSpPr/>
            <p:nvPr/>
          </p:nvSpPr>
          <p:spPr>
            <a:xfrm>
              <a:off x="2286000" y="3042919"/>
              <a:ext cx="0" cy="314960"/>
            </a:xfrm>
            <a:custGeom>
              <a:avLst/>
              <a:gdLst/>
              <a:ahLst/>
              <a:cxnLst/>
              <a:rect l="l" t="t" r="r" b="b"/>
              <a:pathLst>
                <a:path w="120000" h="314960" extrusionOk="0">
                  <a:moveTo>
                    <a:pt x="0" y="314959"/>
                  </a:moveTo>
                  <a:lnTo>
                    <a:pt x="0"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5" name="Google Shape;335;p31"/>
            <p:cNvSpPr/>
            <p:nvPr/>
          </p:nvSpPr>
          <p:spPr>
            <a:xfrm>
              <a:off x="2247900" y="2971799"/>
              <a:ext cx="76200" cy="457200"/>
            </a:xfrm>
            <a:custGeom>
              <a:avLst/>
              <a:gdLst/>
              <a:ahLst/>
              <a:cxnLst/>
              <a:rect l="l" t="t" r="r" b="b"/>
              <a:pathLst>
                <a:path w="76200" h="457200" extrusionOk="0">
                  <a:moveTo>
                    <a:pt x="76200" y="381000"/>
                  </a:moveTo>
                  <a:lnTo>
                    <a:pt x="0" y="381000"/>
                  </a:lnTo>
                  <a:lnTo>
                    <a:pt x="38100" y="457200"/>
                  </a:lnTo>
                  <a:lnTo>
                    <a:pt x="76200" y="381000"/>
                  </a:lnTo>
                  <a:close/>
                </a:path>
                <a:path w="76200" h="457200" extrusionOk="0">
                  <a:moveTo>
                    <a:pt x="76200" y="76200"/>
                  </a:moveTo>
                  <a:lnTo>
                    <a:pt x="38100" y="0"/>
                  </a:lnTo>
                  <a:lnTo>
                    <a:pt x="0" y="76200"/>
                  </a:lnTo>
                  <a:lnTo>
                    <a:pt x="76200" y="762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336" name="Google Shape;336;p31"/>
          <p:cNvGrpSpPr/>
          <p:nvPr/>
        </p:nvGrpSpPr>
        <p:grpSpPr>
          <a:xfrm>
            <a:off x="2819400" y="3859530"/>
            <a:ext cx="838200" cy="76200"/>
            <a:chOff x="2819400" y="3543299"/>
            <a:chExt cx="838200" cy="76200"/>
          </a:xfrm>
        </p:grpSpPr>
        <p:sp>
          <p:nvSpPr>
            <p:cNvPr id="337" name="Google Shape;337;p31"/>
            <p:cNvSpPr/>
            <p:nvPr/>
          </p:nvSpPr>
          <p:spPr>
            <a:xfrm>
              <a:off x="2890519" y="3581400"/>
              <a:ext cx="695960" cy="0"/>
            </a:xfrm>
            <a:custGeom>
              <a:avLst/>
              <a:gdLst/>
              <a:ahLst/>
              <a:cxnLst/>
              <a:rect l="l" t="t" r="r" b="b"/>
              <a:pathLst>
                <a:path w="695960" h="120000" extrusionOk="0">
                  <a:moveTo>
                    <a:pt x="695959" y="0"/>
                  </a:moveTo>
                  <a:lnTo>
                    <a:pt x="0"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8" name="Google Shape;338;p31"/>
            <p:cNvSpPr/>
            <p:nvPr/>
          </p:nvSpPr>
          <p:spPr>
            <a:xfrm>
              <a:off x="2819400" y="3543299"/>
              <a:ext cx="838200" cy="76200"/>
            </a:xfrm>
            <a:custGeom>
              <a:avLst/>
              <a:gdLst/>
              <a:ahLst/>
              <a:cxnLst/>
              <a:rect l="l" t="t" r="r" b="b"/>
              <a:pathLst>
                <a:path w="838200" h="76200" extrusionOk="0">
                  <a:moveTo>
                    <a:pt x="76200" y="0"/>
                  </a:moveTo>
                  <a:lnTo>
                    <a:pt x="0" y="38100"/>
                  </a:lnTo>
                  <a:lnTo>
                    <a:pt x="76200" y="76200"/>
                  </a:lnTo>
                  <a:lnTo>
                    <a:pt x="76200" y="0"/>
                  </a:lnTo>
                  <a:close/>
                </a:path>
                <a:path w="838200" h="76200" extrusionOk="0">
                  <a:moveTo>
                    <a:pt x="838200" y="38100"/>
                  </a:moveTo>
                  <a:lnTo>
                    <a:pt x="762000" y="0"/>
                  </a:lnTo>
                  <a:lnTo>
                    <a:pt x="762000" y="76200"/>
                  </a:lnTo>
                  <a:lnTo>
                    <a:pt x="838200" y="381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39" name="Google Shape;339;p31"/>
          <p:cNvSpPr txBox="1"/>
          <p:nvPr/>
        </p:nvSpPr>
        <p:spPr>
          <a:xfrm>
            <a:off x="1436369" y="3357881"/>
            <a:ext cx="2193925" cy="985519"/>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Y_inc</a:t>
            </a:r>
            <a:endParaRPr sz="1800">
              <a:solidFill>
                <a:schemeClr val="dk1"/>
              </a:solidFill>
              <a:latin typeface="Arial"/>
              <a:ea typeface="Arial"/>
              <a:cs typeface="Arial"/>
              <a:sym typeface="Arial"/>
            </a:endParaRPr>
          </a:p>
          <a:p>
            <a:pPr marL="0" marR="0" lvl="0" indent="0" algn="l" rtl="0">
              <a:lnSpc>
                <a:spcPct val="100000"/>
              </a:lnSpc>
              <a:spcBef>
                <a:spcPts val="20"/>
              </a:spcBef>
              <a:spcAft>
                <a:spcPts val="0"/>
              </a:spcAft>
              <a:buNone/>
            </a:pPr>
            <a:endParaRPr sz="2800">
              <a:solidFill>
                <a:schemeClr val="dk1"/>
              </a:solidFill>
              <a:latin typeface="Arial"/>
              <a:ea typeface="Arial"/>
              <a:cs typeface="Arial"/>
              <a:sym typeface="Arial"/>
            </a:endParaRPr>
          </a:p>
          <a:p>
            <a:pPr marL="0" marR="5080" lvl="0" indent="0" algn="r" rtl="0">
              <a:lnSpc>
                <a:spcPct val="100000"/>
              </a:lnSpc>
              <a:spcBef>
                <a:spcPts val="0"/>
              </a:spcBef>
              <a:spcAft>
                <a:spcPts val="0"/>
              </a:spcAft>
              <a:buNone/>
            </a:pPr>
            <a:r>
              <a:rPr lang="en-US" sz="1800">
                <a:solidFill>
                  <a:schemeClr val="dk1"/>
                </a:solidFill>
                <a:latin typeface="Arial"/>
                <a:ea typeface="Arial"/>
                <a:cs typeface="Arial"/>
                <a:sym typeface="Arial"/>
              </a:rPr>
              <a:t>X_inc</a:t>
            </a:r>
            <a:endParaRPr sz="1800">
              <a:solidFill>
                <a:schemeClr val="dk1"/>
              </a:solidFill>
              <a:latin typeface="Arial"/>
              <a:ea typeface="Arial"/>
              <a:cs typeface="Arial"/>
              <a:sym typeface="Arial"/>
            </a:endParaRPr>
          </a:p>
        </p:txBody>
      </p:sp>
      <p:graphicFrame>
        <p:nvGraphicFramePr>
          <p:cNvPr id="340" name="Google Shape;340;p31"/>
          <p:cNvGraphicFramePr/>
          <p:nvPr/>
        </p:nvGraphicFramePr>
        <p:xfrm>
          <a:off x="2662327" y="1911758"/>
          <a:ext cx="3810000" cy="1905000"/>
        </p:xfrm>
        <a:graphic>
          <a:graphicData uri="http://schemas.openxmlformats.org/drawingml/2006/table">
            <a:tbl>
              <a:tblPr firstRow="1" bandRow="1">
                <a:noFill/>
                <a:tableStyleId>{C092D66C-E19D-40DD-A0FF-491DC59559CA}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tblGrid>
              <a:tr h="533400">
                <a:tc>
                  <a:txBody>
                    <a:bodyPr/>
                    <a:lstStyle/>
                    <a:p>
                      <a:pPr marL="0" marR="0" lvl="0" indent="0" algn="l" rtl="0">
                        <a:lnSpc>
                          <a:spcPct val="100000"/>
                        </a:lnSpc>
                        <a:spcBef>
                          <a:spcPts val="0"/>
                        </a:spcBef>
                        <a:spcAft>
                          <a:spcPts val="0"/>
                        </a:spcAft>
                        <a:buNone/>
                      </a:pPr>
                      <a:endParaRPr sz="22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2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2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2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2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2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85800">
                <a:tc>
                  <a:txBody>
                    <a:bodyPr/>
                    <a:lstStyle/>
                    <a:p>
                      <a:pPr marL="0" marR="0" lvl="0" indent="0" algn="l" rtl="0">
                        <a:lnSpc>
                          <a:spcPct val="100000"/>
                        </a:lnSpc>
                        <a:spcBef>
                          <a:spcPts val="0"/>
                        </a:spcBef>
                        <a:spcAft>
                          <a:spcPts val="0"/>
                        </a:spcAft>
                        <a:buNone/>
                      </a:pPr>
                      <a:endParaRPr sz="22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2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2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2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2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2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5800">
                <a:tc>
                  <a:txBody>
                    <a:bodyPr/>
                    <a:lstStyle/>
                    <a:p>
                      <a:pPr marL="0" marR="0" lvl="0" indent="0" algn="l" rtl="0">
                        <a:lnSpc>
                          <a:spcPct val="100000"/>
                        </a:lnSpc>
                        <a:spcBef>
                          <a:spcPts val="0"/>
                        </a:spcBef>
                        <a:spcAft>
                          <a:spcPts val="0"/>
                        </a:spcAft>
                        <a:buNone/>
                      </a:pPr>
                      <a:endParaRPr sz="22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2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2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2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2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200" u="none" strike="noStrike" cap="none">
                        <a:latin typeface="Times New Roman"/>
                        <a:ea typeface="Times New Roman"/>
                        <a:cs typeface="Times New Roman"/>
                        <a:sym typeface="Times New Roman"/>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41" name="Google Shape;341;p3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DDA LINE DRAWING ALGORITHMS</a:t>
            </a:r>
            <a:endParaRPr/>
          </a:p>
        </p:txBody>
      </p:sp>
      <p:sp>
        <p:nvSpPr>
          <p:cNvPr id="342" name="Google Shape;342;p3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050">
                <a:solidFill>
                  <a:srgbClr val="898989"/>
                </a:solidFill>
                <a:latin typeface="Arial"/>
                <a:ea typeface="Arial"/>
                <a:cs typeface="Arial"/>
                <a:sym typeface="Arial"/>
              </a:rPr>
              <a:t>19</a:t>
            </a:fld>
            <a:endParaRPr sz="1050">
              <a:solidFill>
                <a:srgbClr val="898989"/>
              </a:solidFill>
              <a:latin typeface="Arial"/>
              <a:ea typeface="Arial"/>
              <a:cs typeface="Arial"/>
              <a:sym typeface="Arial"/>
            </a:endParaRPr>
          </a:p>
        </p:txBody>
      </p:sp>
      <p:sp>
        <p:nvSpPr>
          <p:cNvPr id="348" name="Google Shape;348;p32"/>
          <p:cNvSpPr/>
          <p:nvPr/>
        </p:nvSpPr>
        <p:spPr>
          <a:xfrm>
            <a:off x="762000" y="474663"/>
            <a:ext cx="7772400" cy="5632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Question:</a:t>
            </a:r>
            <a:r>
              <a:rPr lang="en-US" sz="1800">
                <a:solidFill>
                  <a:schemeClr val="dk1"/>
                </a:solidFill>
                <a:latin typeface="Arial"/>
                <a:ea typeface="Arial"/>
                <a:cs typeface="Arial"/>
                <a:sym typeface="Arial"/>
              </a:rPr>
              <a:t> Draw a line from P(1,1) to Q(5,9) using DDA algorithm.</a:t>
            </a: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b="1" i="1">
                <a:solidFill>
                  <a:schemeClr val="dk1"/>
                </a:solidFill>
                <a:latin typeface="Arial"/>
                <a:ea typeface="Arial"/>
                <a:cs typeface="Arial"/>
                <a:sym typeface="Arial"/>
              </a:rPr>
              <a:t>Solution:</a:t>
            </a:r>
            <a:br>
              <a:rPr lang="en-US" sz="1800" b="1" i="1">
                <a:solidFill>
                  <a:schemeClr val="dk1"/>
                </a:solidFill>
                <a:latin typeface="Arial"/>
                <a:ea typeface="Arial"/>
                <a:cs typeface="Arial"/>
                <a:sym typeface="Arial"/>
              </a:rPr>
            </a:br>
            <a:r>
              <a:rPr lang="en-US" sz="1800" i="1">
                <a:solidFill>
                  <a:schemeClr val="dk1"/>
                </a:solidFill>
                <a:latin typeface="Arial"/>
                <a:ea typeface="Arial"/>
                <a:cs typeface="Arial"/>
                <a:sym typeface="Arial"/>
              </a:rPr>
              <a:t>P(1,1) =&gt; </a:t>
            </a:r>
            <a:r>
              <a:rPr lang="en-US" sz="1800" b="1">
                <a:solidFill>
                  <a:schemeClr val="dk1"/>
                </a:solidFill>
                <a:latin typeface="Arial"/>
                <a:ea typeface="Arial"/>
                <a:cs typeface="Arial"/>
                <a:sym typeface="Arial"/>
              </a:rPr>
              <a:t>x1 = 1, y1= 1</a:t>
            </a:r>
            <a:br>
              <a:rPr lang="en-US" sz="1800" i="1">
                <a:solidFill>
                  <a:schemeClr val="dk1"/>
                </a:solidFill>
                <a:latin typeface="Arial"/>
                <a:ea typeface="Arial"/>
                <a:cs typeface="Arial"/>
                <a:sym typeface="Arial"/>
              </a:rPr>
            </a:br>
            <a:r>
              <a:rPr lang="en-US" sz="1800" i="1">
                <a:solidFill>
                  <a:schemeClr val="dk1"/>
                </a:solidFill>
                <a:latin typeface="Arial"/>
                <a:ea typeface="Arial"/>
                <a:cs typeface="Arial"/>
                <a:sym typeface="Arial"/>
              </a:rPr>
              <a:t>Q(5,9) =&gt; </a:t>
            </a:r>
            <a:r>
              <a:rPr lang="en-US" sz="1800" b="1">
                <a:solidFill>
                  <a:schemeClr val="dk1"/>
                </a:solidFill>
                <a:latin typeface="Arial"/>
                <a:ea typeface="Arial"/>
                <a:cs typeface="Arial"/>
                <a:sym typeface="Arial"/>
              </a:rPr>
              <a:t>x2 = 5, y2 = 9</a:t>
            </a:r>
            <a:br>
              <a:rPr lang="en-US" sz="1800" i="1">
                <a:solidFill>
                  <a:schemeClr val="dk1"/>
                </a:solidFill>
                <a:latin typeface="Arial"/>
                <a:ea typeface="Arial"/>
                <a:cs typeface="Arial"/>
                <a:sym typeface="Arial"/>
              </a:rPr>
            </a:br>
            <a:endParaRPr sz="1800" i="1">
              <a:solidFill>
                <a:schemeClr val="dk1"/>
              </a:solidFill>
              <a:latin typeface="Arial"/>
              <a:ea typeface="Arial"/>
              <a:cs typeface="Arial"/>
              <a:sym typeface="Arial"/>
            </a:endParaRPr>
          </a:p>
          <a:p>
            <a:pPr marL="0" marR="0" lvl="0" indent="0" algn="l" rtl="0">
              <a:spcBef>
                <a:spcPts val="0"/>
              </a:spcBef>
              <a:spcAft>
                <a:spcPts val="0"/>
              </a:spcAft>
              <a:buNone/>
            </a:pPr>
            <a:r>
              <a:rPr lang="en-US" sz="1800" i="1">
                <a:solidFill>
                  <a:schemeClr val="dk1"/>
                </a:solidFill>
                <a:latin typeface="Arial"/>
                <a:ea typeface="Arial"/>
                <a:cs typeface="Arial"/>
                <a:sym typeface="Arial"/>
              </a:rPr>
              <a:t>Now lets calculate the difference: </a:t>
            </a:r>
            <a:br>
              <a:rPr lang="en-US" sz="1800" i="1">
                <a:solidFill>
                  <a:schemeClr val="dk1"/>
                </a:solidFill>
                <a:latin typeface="Arial"/>
                <a:ea typeface="Arial"/>
                <a:cs typeface="Arial"/>
                <a:sym typeface="Arial"/>
              </a:rPr>
            </a:br>
            <a:r>
              <a:rPr lang="en-US" sz="1800" b="1">
                <a:solidFill>
                  <a:schemeClr val="dk1"/>
                </a:solidFill>
                <a:latin typeface="Arial"/>
                <a:ea typeface="Arial"/>
                <a:cs typeface="Arial"/>
                <a:sym typeface="Arial"/>
              </a:rPr>
              <a:t>dx = x2 — x1 = 5 –1 = 4</a:t>
            </a:r>
            <a:br>
              <a:rPr lang="en-US" sz="1800" i="1">
                <a:solidFill>
                  <a:schemeClr val="dk1"/>
                </a:solidFill>
                <a:latin typeface="Arial"/>
                <a:ea typeface="Arial"/>
                <a:cs typeface="Arial"/>
                <a:sym typeface="Arial"/>
              </a:rPr>
            </a:br>
            <a:r>
              <a:rPr lang="en-US" sz="1800" b="1">
                <a:solidFill>
                  <a:schemeClr val="dk1"/>
                </a:solidFill>
                <a:latin typeface="Arial"/>
                <a:ea typeface="Arial"/>
                <a:cs typeface="Arial"/>
                <a:sym typeface="Arial"/>
              </a:rPr>
              <a:t>dy = y2 — y1 = 9 -1 = 8</a:t>
            </a:r>
            <a:br>
              <a:rPr lang="en-US" sz="1800" i="1">
                <a:solidFill>
                  <a:schemeClr val="dk1"/>
                </a:solidFill>
                <a:latin typeface="Arial"/>
                <a:ea typeface="Arial"/>
                <a:cs typeface="Arial"/>
                <a:sym typeface="Arial"/>
              </a:rPr>
            </a:br>
            <a:endParaRPr sz="1800" i="1">
              <a:solidFill>
                <a:schemeClr val="dk1"/>
              </a:solidFill>
              <a:latin typeface="Arial"/>
              <a:ea typeface="Arial"/>
              <a:cs typeface="Arial"/>
              <a:sym typeface="Arial"/>
            </a:endParaRPr>
          </a:p>
          <a:p>
            <a:pPr marL="0" marR="0" lvl="0" indent="0" algn="l" rtl="0">
              <a:spcBef>
                <a:spcPts val="0"/>
              </a:spcBef>
              <a:spcAft>
                <a:spcPts val="0"/>
              </a:spcAft>
              <a:buNone/>
            </a:pPr>
            <a:r>
              <a:rPr lang="en-US" sz="1800" i="1">
                <a:solidFill>
                  <a:schemeClr val="dk1"/>
                </a:solidFill>
                <a:latin typeface="Arial"/>
                <a:ea typeface="Arial"/>
                <a:cs typeface="Arial"/>
                <a:sym typeface="Arial"/>
              </a:rPr>
              <a:t>Now lets calculate total number of points to plot:</a:t>
            </a:r>
            <a:br>
              <a:rPr lang="en-US" sz="1800" i="1">
                <a:solidFill>
                  <a:schemeClr val="dk1"/>
                </a:solidFill>
                <a:latin typeface="Arial"/>
                <a:ea typeface="Arial"/>
                <a:cs typeface="Arial"/>
                <a:sym typeface="Arial"/>
              </a:rPr>
            </a:br>
            <a:r>
              <a:rPr lang="en-US" sz="1800" b="1">
                <a:solidFill>
                  <a:schemeClr val="dk1"/>
                </a:solidFill>
                <a:latin typeface="Arial"/>
                <a:ea typeface="Arial"/>
                <a:cs typeface="Arial"/>
                <a:sym typeface="Arial"/>
              </a:rPr>
              <a:t>no Of Points ToPlot</a:t>
            </a:r>
            <a:r>
              <a:rPr lang="en-US" sz="1800" i="1">
                <a:solidFill>
                  <a:schemeClr val="dk1"/>
                </a:solidFill>
                <a:latin typeface="Arial"/>
                <a:ea typeface="Arial"/>
                <a:cs typeface="Arial"/>
                <a:sym typeface="Arial"/>
              </a:rPr>
              <a:t> = max(abs(dx), abs(dy)) = max(|4|,|8|) = </a:t>
            </a:r>
            <a:r>
              <a:rPr lang="en-US" sz="1800" b="1">
                <a:solidFill>
                  <a:schemeClr val="dk1"/>
                </a:solidFill>
                <a:latin typeface="Arial"/>
                <a:ea typeface="Arial"/>
                <a:cs typeface="Arial"/>
                <a:sym typeface="Arial"/>
              </a:rPr>
              <a:t>8</a:t>
            </a:r>
            <a:br>
              <a:rPr lang="en-US" sz="1800" i="1">
                <a:solidFill>
                  <a:schemeClr val="dk1"/>
                </a:solidFill>
                <a:latin typeface="Arial"/>
                <a:ea typeface="Arial"/>
                <a:cs typeface="Arial"/>
                <a:sym typeface="Arial"/>
              </a:rPr>
            </a:br>
            <a:endParaRPr sz="1800" i="1">
              <a:solidFill>
                <a:schemeClr val="dk1"/>
              </a:solidFill>
              <a:latin typeface="Arial"/>
              <a:ea typeface="Arial"/>
              <a:cs typeface="Arial"/>
              <a:sym typeface="Arial"/>
            </a:endParaRPr>
          </a:p>
          <a:p>
            <a:pPr marL="0" marR="0" lvl="0" indent="0" algn="l" rtl="0">
              <a:spcBef>
                <a:spcPts val="0"/>
              </a:spcBef>
              <a:spcAft>
                <a:spcPts val="0"/>
              </a:spcAft>
              <a:buNone/>
            </a:pPr>
            <a:r>
              <a:rPr lang="en-US" sz="1800" i="1">
                <a:solidFill>
                  <a:schemeClr val="dk1"/>
                </a:solidFill>
                <a:latin typeface="Arial"/>
                <a:ea typeface="Arial"/>
                <a:cs typeface="Arial"/>
                <a:sym typeface="Arial"/>
              </a:rPr>
              <a:t>Now, lets discuss why we go for a max here, because we want to draw line as accurate as possible and accuracy can be given by more no of points.</a:t>
            </a:r>
            <a:br>
              <a:rPr lang="en-US" sz="1800" i="1">
                <a:solidFill>
                  <a:schemeClr val="dk1"/>
                </a:solidFill>
                <a:latin typeface="Arial"/>
                <a:ea typeface="Arial"/>
                <a:cs typeface="Arial"/>
                <a:sym typeface="Arial"/>
              </a:rPr>
            </a:br>
            <a:endParaRPr sz="1800" i="1">
              <a:solidFill>
                <a:schemeClr val="dk1"/>
              </a:solidFill>
              <a:latin typeface="Arial"/>
              <a:ea typeface="Arial"/>
              <a:cs typeface="Arial"/>
              <a:sym typeface="Arial"/>
            </a:endParaRPr>
          </a:p>
          <a:p>
            <a:pPr marL="0" marR="0" lvl="0" indent="0" algn="l" rtl="0">
              <a:spcBef>
                <a:spcPts val="0"/>
              </a:spcBef>
              <a:spcAft>
                <a:spcPts val="0"/>
              </a:spcAft>
              <a:buNone/>
            </a:pPr>
            <a:r>
              <a:rPr lang="en-US" sz="1800" i="1">
                <a:solidFill>
                  <a:schemeClr val="dk1"/>
                </a:solidFill>
                <a:latin typeface="Arial"/>
                <a:ea typeface="Arial"/>
                <a:cs typeface="Arial"/>
                <a:sym typeface="Arial"/>
              </a:rPr>
              <a:t>Now lets calculate increment for both the coordinates.</a:t>
            </a:r>
            <a:br>
              <a:rPr lang="en-US" sz="1800" i="1">
                <a:solidFill>
                  <a:schemeClr val="dk1"/>
                </a:solidFill>
                <a:latin typeface="Arial"/>
                <a:ea typeface="Arial"/>
                <a:cs typeface="Arial"/>
                <a:sym typeface="Arial"/>
              </a:rPr>
            </a:br>
            <a:r>
              <a:rPr lang="en-US" sz="1800" b="1">
                <a:solidFill>
                  <a:schemeClr val="dk1"/>
                </a:solidFill>
                <a:latin typeface="Arial"/>
                <a:ea typeface="Arial"/>
                <a:cs typeface="Arial"/>
                <a:sym typeface="Arial"/>
              </a:rPr>
              <a:t>xInc = dx/no Of Points To Plot = 4/8 = 0.5</a:t>
            </a:r>
            <a:br>
              <a:rPr lang="en-US" sz="1800" b="1">
                <a:solidFill>
                  <a:schemeClr val="dk1"/>
                </a:solidFill>
                <a:latin typeface="Arial"/>
                <a:ea typeface="Arial"/>
                <a:cs typeface="Arial"/>
                <a:sym typeface="Arial"/>
              </a:rPr>
            </a:br>
            <a:r>
              <a:rPr lang="en-US" sz="1800" b="1">
                <a:solidFill>
                  <a:schemeClr val="dk1"/>
                </a:solidFill>
                <a:latin typeface="Arial"/>
                <a:ea typeface="Arial"/>
                <a:cs typeface="Arial"/>
                <a:sym typeface="Arial"/>
              </a:rPr>
              <a:t>yInc = dy/ no Of Points ToPlot = 8/8 = 1</a:t>
            </a:r>
            <a:br>
              <a:rPr lang="en-US" sz="1800" i="1">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
        <p:nvSpPr>
          <p:cNvPr id="349" name="Google Shape;349;p3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DDA LINE DRAWING ALGORITHMS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p:nvPr/>
        </p:nvSpPr>
        <p:spPr>
          <a:xfrm>
            <a:off x="249072" y="304800"/>
            <a:ext cx="6172200" cy="647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Scan Conversion</a:t>
            </a:r>
            <a:endParaRPr/>
          </a:p>
        </p:txBody>
      </p:sp>
      <p:sp>
        <p:nvSpPr>
          <p:cNvPr id="131" name="Google Shape;131;p19"/>
          <p:cNvSpPr txBox="1"/>
          <p:nvPr/>
        </p:nvSpPr>
        <p:spPr>
          <a:xfrm>
            <a:off x="228600" y="1752600"/>
            <a:ext cx="8686800" cy="541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i="0" u="none" strike="noStrike" cap="none">
                <a:solidFill>
                  <a:schemeClr val="dk1"/>
                </a:solidFill>
                <a:latin typeface="Arial"/>
                <a:ea typeface="Arial"/>
                <a:cs typeface="Arial"/>
                <a:sym typeface="Arial"/>
              </a:rPr>
              <a:t>Output Primitives</a:t>
            </a:r>
            <a:endParaRPr/>
          </a:p>
          <a:p>
            <a:pPr marL="457200" marR="0" lvl="1" indent="-139700" algn="l" rtl="0">
              <a:spcBef>
                <a:spcPts val="44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 Basic geometric structures used to describe scenes.</a:t>
            </a:r>
            <a:endParaRPr/>
          </a:p>
          <a:p>
            <a:pPr marL="457200" marR="0" lvl="1" indent="-139700" algn="l" rtl="0">
              <a:spcBef>
                <a:spcPts val="44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Can be grouped into more complex structures</a:t>
            </a:r>
            <a:endParaRPr/>
          </a:p>
          <a:p>
            <a:pPr marL="457200" marR="0" lvl="1" indent="-139700" algn="l" rtl="0">
              <a:spcBef>
                <a:spcPts val="44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Example : Point, straight line segments, circles and other conic sections, polygon color areas and character strings</a:t>
            </a:r>
            <a:endParaRPr/>
          </a:p>
          <a:p>
            <a:pPr marL="457200" marR="0" lvl="1" indent="-139700" algn="l" rtl="0">
              <a:spcBef>
                <a:spcPts val="44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Construct the vector picture   </a:t>
            </a:r>
            <a:endParaRPr/>
          </a:p>
          <a:p>
            <a:pPr marL="0" marR="0" lvl="0" indent="0" algn="l" rtl="0">
              <a:spcBef>
                <a:spcPts val="440"/>
              </a:spcBef>
              <a:spcAft>
                <a:spcPts val="0"/>
              </a:spcAft>
              <a:buNone/>
            </a:pPr>
            <a:r>
              <a:rPr lang="en-US" sz="2200" b="1" i="0" u="none" strike="noStrike" cap="none">
                <a:solidFill>
                  <a:schemeClr val="dk1"/>
                </a:solidFill>
                <a:latin typeface="Arial"/>
                <a:ea typeface="Arial"/>
                <a:cs typeface="Arial"/>
                <a:sym typeface="Arial"/>
              </a:rPr>
              <a:t>Rasterization</a:t>
            </a:r>
            <a:endParaRPr/>
          </a:p>
          <a:p>
            <a:pPr marL="0" marR="0" lvl="0" indent="0" algn="l" rtl="0">
              <a:spcBef>
                <a:spcPts val="440"/>
              </a:spcBef>
              <a:spcAft>
                <a:spcPts val="0"/>
              </a:spcAft>
              <a:buNone/>
            </a:pPr>
            <a:r>
              <a:rPr lang="en-US" sz="2200" b="0" i="0" u="none" strike="noStrike" cap="none">
                <a:solidFill>
                  <a:schemeClr val="dk1"/>
                </a:solidFill>
                <a:latin typeface="Arial"/>
                <a:ea typeface="Arial"/>
                <a:cs typeface="Arial"/>
                <a:sym typeface="Arial"/>
              </a:rPr>
              <a:t>The process of determining the appropriate pixels for representing picture or graphic  object</a:t>
            </a:r>
            <a:endParaRPr/>
          </a:p>
          <a:p>
            <a:pPr marL="0" marR="0" lvl="0" indent="0" algn="l" rtl="0">
              <a:spcBef>
                <a:spcPts val="440"/>
              </a:spcBef>
              <a:spcAft>
                <a:spcPts val="0"/>
              </a:spcAft>
              <a:buNone/>
            </a:pPr>
            <a:r>
              <a:rPr lang="en-US" sz="2200" b="1" i="0" u="none" strike="noStrike" cap="none">
                <a:solidFill>
                  <a:schemeClr val="dk1"/>
                </a:solidFill>
                <a:latin typeface="Arial"/>
                <a:ea typeface="Arial"/>
                <a:cs typeface="Arial"/>
                <a:sym typeface="Arial"/>
              </a:rPr>
              <a:t>Scan conversion</a:t>
            </a:r>
            <a:endParaRPr/>
          </a:p>
          <a:p>
            <a:pPr marL="0" marR="0" lvl="0" indent="0" algn="l" rtl="0">
              <a:spcBef>
                <a:spcPts val="440"/>
              </a:spcBef>
              <a:spcAft>
                <a:spcPts val="0"/>
              </a:spcAft>
              <a:buNone/>
            </a:pPr>
            <a:r>
              <a:rPr lang="en-US" sz="2200" b="0" i="0" u="none" strike="noStrike" cap="none">
                <a:solidFill>
                  <a:schemeClr val="dk1"/>
                </a:solidFill>
                <a:latin typeface="Arial"/>
                <a:ea typeface="Arial"/>
                <a:cs typeface="Arial"/>
                <a:sym typeface="Arial"/>
              </a:rPr>
              <a:t>It is the final step of rasterization . It converts picture definition into a set of pixel-intensity values for storage in the frame buffer. </a:t>
            </a:r>
            <a:endParaRPr/>
          </a:p>
          <a:p>
            <a:pPr marL="0" marR="0" lvl="0" indent="0" algn="l" rtl="0">
              <a:spcBef>
                <a:spcPts val="440"/>
              </a:spcBef>
              <a:spcAft>
                <a:spcPts val="0"/>
              </a:spcAft>
              <a:buNone/>
            </a:pPr>
            <a:endParaRPr sz="2200" b="0" i="0" u="none" strike="noStrike" cap="none">
              <a:solidFill>
                <a:schemeClr val="dk1"/>
              </a:solidFill>
              <a:latin typeface="Calibri"/>
              <a:ea typeface="Calibri"/>
              <a:cs typeface="Calibri"/>
              <a:sym typeface="Calibri"/>
            </a:endParaRPr>
          </a:p>
        </p:txBody>
      </p:sp>
      <p:sp>
        <p:nvSpPr>
          <p:cNvPr id="132" name="Google Shape;132;p1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050" b="0" i="0" u="none" strike="noStrike" cap="none">
                <a:solidFill>
                  <a:srgbClr val="898989"/>
                </a:solidFill>
                <a:latin typeface="Arial"/>
                <a:ea typeface="Arial"/>
                <a:cs typeface="Arial"/>
                <a:sym typeface="Arial"/>
              </a:rPr>
              <a:t>2</a:t>
            </a:fld>
            <a:endParaRPr sz="1050" b="0" i="0" u="none" strike="noStrike" cap="none">
              <a:solidFill>
                <a:srgbClr val="898989"/>
              </a:solidFill>
              <a:latin typeface="Arial"/>
              <a:ea typeface="Arial"/>
              <a:cs typeface="Arial"/>
              <a:sym typeface="Arial"/>
            </a:endParaRPr>
          </a:p>
        </p:txBody>
      </p:sp>
      <p:sp>
        <p:nvSpPr>
          <p:cNvPr id="133" name="Google Shape;133;p1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DDA LINE DRAWING ALGORITHMS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050">
                <a:solidFill>
                  <a:srgbClr val="898989"/>
                </a:solidFill>
                <a:latin typeface="Arial"/>
                <a:ea typeface="Arial"/>
                <a:cs typeface="Arial"/>
                <a:sym typeface="Arial"/>
              </a:rPr>
              <a:t>20</a:t>
            </a:fld>
            <a:endParaRPr sz="1050">
              <a:solidFill>
                <a:srgbClr val="898989"/>
              </a:solidFill>
              <a:latin typeface="Arial"/>
              <a:ea typeface="Arial"/>
              <a:cs typeface="Arial"/>
              <a:sym typeface="Arial"/>
            </a:endParaRPr>
          </a:p>
        </p:txBody>
      </p:sp>
      <p:sp>
        <p:nvSpPr>
          <p:cNvPr id="355" name="Google Shape;355;p33"/>
          <p:cNvSpPr/>
          <p:nvPr/>
        </p:nvSpPr>
        <p:spPr>
          <a:xfrm>
            <a:off x="838200" y="304800"/>
            <a:ext cx="7391400" cy="6461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i="1">
                <a:solidFill>
                  <a:schemeClr val="dk1"/>
                </a:solidFill>
                <a:latin typeface="Arial"/>
                <a:ea typeface="Arial"/>
                <a:cs typeface="Arial"/>
                <a:sym typeface="Arial"/>
              </a:rPr>
              <a:t>Now, list all the points to be plotted:</a:t>
            </a: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56" name="Google Shape;356;p33"/>
          <p:cNvPicPr preferRelativeResize="0"/>
          <p:nvPr/>
        </p:nvPicPr>
        <p:blipFill rotWithShape="1">
          <a:blip r:embed="rId3">
            <a:alphaModFix/>
          </a:blip>
          <a:srcRect/>
          <a:stretch/>
        </p:blipFill>
        <p:spPr>
          <a:xfrm>
            <a:off x="457200" y="1638300"/>
            <a:ext cx="8382000" cy="3581400"/>
          </a:xfrm>
          <a:prstGeom prst="rect">
            <a:avLst/>
          </a:prstGeom>
          <a:noFill/>
          <a:ln>
            <a:noFill/>
          </a:ln>
        </p:spPr>
      </p:pic>
      <p:sp>
        <p:nvSpPr>
          <p:cNvPr id="357" name="Google Shape;357;p3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DDA LINE DRAWING ALGORITHMS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050">
                <a:solidFill>
                  <a:srgbClr val="898989"/>
                </a:solidFill>
                <a:latin typeface="Arial"/>
                <a:ea typeface="Arial"/>
                <a:cs typeface="Arial"/>
                <a:sym typeface="Arial"/>
              </a:rPr>
              <a:t>21</a:t>
            </a:fld>
            <a:endParaRPr sz="1050">
              <a:solidFill>
                <a:srgbClr val="898989"/>
              </a:solidFill>
              <a:latin typeface="Arial"/>
              <a:ea typeface="Arial"/>
              <a:cs typeface="Arial"/>
              <a:sym typeface="Arial"/>
            </a:endParaRPr>
          </a:p>
        </p:txBody>
      </p:sp>
      <p:pic>
        <p:nvPicPr>
          <p:cNvPr id="363" name="Google Shape;363;p34" descr="https://miro.medium.com/max/410/1*ZflzOpQYdpB0JoyAPk76Uw.png"/>
          <p:cNvPicPr preferRelativeResize="0"/>
          <p:nvPr/>
        </p:nvPicPr>
        <p:blipFill rotWithShape="1">
          <a:blip r:embed="rId3">
            <a:alphaModFix/>
          </a:blip>
          <a:srcRect/>
          <a:stretch/>
        </p:blipFill>
        <p:spPr>
          <a:xfrm>
            <a:off x="533400" y="1600200"/>
            <a:ext cx="7620000" cy="3781425"/>
          </a:xfrm>
          <a:prstGeom prst="rect">
            <a:avLst/>
          </a:prstGeom>
          <a:noFill/>
          <a:ln>
            <a:noFill/>
          </a:ln>
        </p:spPr>
      </p:pic>
      <p:sp>
        <p:nvSpPr>
          <p:cNvPr id="364" name="Google Shape;364;p34"/>
          <p:cNvSpPr txBox="1"/>
          <p:nvPr/>
        </p:nvSpPr>
        <p:spPr>
          <a:xfrm>
            <a:off x="1371600" y="1066800"/>
            <a:ext cx="6172200" cy="3698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PLOT OF GRAPH</a:t>
            </a:r>
            <a:endParaRPr sz="1800">
              <a:solidFill>
                <a:schemeClr val="dk1"/>
              </a:solidFill>
              <a:latin typeface="Arial"/>
              <a:ea typeface="Arial"/>
              <a:cs typeface="Arial"/>
              <a:sym typeface="Arial"/>
            </a:endParaRPr>
          </a:p>
        </p:txBody>
      </p:sp>
      <p:sp>
        <p:nvSpPr>
          <p:cNvPr id="365" name="Google Shape;365;p3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DDA LINE DRAWING ALGORITHMS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050">
                <a:solidFill>
                  <a:srgbClr val="898989"/>
                </a:solidFill>
                <a:latin typeface="Arial"/>
                <a:ea typeface="Arial"/>
                <a:cs typeface="Arial"/>
                <a:sym typeface="Arial"/>
              </a:rPr>
              <a:t>22</a:t>
            </a:fld>
            <a:endParaRPr sz="1050">
              <a:solidFill>
                <a:srgbClr val="898989"/>
              </a:solidFill>
              <a:latin typeface="Arial"/>
              <a:ea typeface="Arial"/>
              <a:cs typeface="Arial"/>
              <a:sym typeface="Arial"/>
            </a:endParaRPr>
          </a:p>
        </p:txBody>
      </p:sp>
      <p:sp>
        <p:nvSpPr>
          <p:cNvPr id="371" name="Google Shape;371;p35"/>
          <p:cNvSpPr/>
          <p:nvPr/>
        </p:nvSpPr>
        <p:spPr>
          <a:xfrm>
            <a:off x="762000" y="304800"/>
            <a:ext cx="8153400" cy="39401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Questions</a:t>
            </a:r>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Q-1Write the full form of DDA?</a:t>
            </a:r>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Q-2 Why DDA is called Digital Differential Analyser?</a:t>
            </a: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Q-2What is the difference between DDA algorithm and  Bresenham’s Algorithm ?</a:t>
            </a:r>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Q-3. Give disadvantages of DDA algorithm?</a:t>
            </a:r>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Q-4. Give disadvantages of DDA algorithm?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2" name="Google Shape;372;p3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DDA LINE DRAWING ALGORITHMS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050" b="0" i="0" u="none" strike="noStrike" cap="none">
                <a:solidFill>
                  <a:srgbClr val="898989"/>
                </a:solidFill>
                <a:latin typeface="Arial"/>
                <a:ea typeface="Arial"/>
                <a:cs typeface="Arial"/>
                <a:sym typeface="Arial"/>
              </a:rPr>
              <a:t>3</a:t>
            </a:fld>
            <a:endParaRPr sz="1050" b="0" i="0" u="none" strike="noStrike" cap="none">
              <a:solidFill>
                <a:srgbClr val="898989"/>
              </a:solidFill>
              <a:latin typeface="Arial"/>
              <a:ea typeface="Arial"/>
              <a:cs typeface="Arial"/>
              <a:sym typeface="Arial"/>
            </a:endParaRPr>
          </a:p>
        </p:txBody>
      </p:sp>
      <p:sp>
        <p:nvSpPr>
          <p:cNvPr id="139" name="Google Shape;139;p20"/>
          <p:cNvSpPr txBox="1">
            <a:spLocks noGrp="1"/>
          </p:cNvSpPr>
          <p:nvPr>
            <p:ph type="subTitle" idx="4294967295"/>
          </p:nvPr>
        </p:nvSpPr>
        <p:spPr>
          <a:xfrm>
            <a:off x="533400" y="1828800"/>
            <a:ext cx="8382000" cy="4343400"/>
          </a:xfrm>
          <a:prstGeom prst="rect">
            <a:avLst/>
          </a:prstGeom>
          <a:noFill/>
          <a:ln>
            <a:noFill/>
          </a:ln>
        </p:spPr>
        <p:txBody>
          <a:bodyPr spcFirstLastPara="1" wrap="square" lIns="0" tIns="45700" rIns="0" bIns="45700" anchor="t" anchorCtr="0">
            <a:noAutofit/>
          </a:bodyPr>
          <a:lstStyle/>
          <a:p>
            <a:pPr marL="91440" marR="0" lvl="0" indent="-91440" algn="l" rtl="0">
              <a:lnSpc>
                <a:spcPct val="90000"/>
              </a:lnSpc>
              <a:spcBef>
                <a:spcPts val="0"/>
              </a:spcBef>
              <a:spcAft>
                <a:spcPts val="0"/>
              </a:spcAft>
              <a:buClr>
                <a:schemeClr val="accent1"/>
              </a:buClr>
              <a:buSzPts val="2800"/>
              <a:buFont typeface="Arial"/>
              <a:buNone/>
            </a:pPr>
            <a:r>
              <a:rPr lang="en-US" sz="2800" b="0" i="0" u="sng" strike="noStrike" cap="none">
                <a:solidFill>
                  <a:srgbClr val="3F3F3F"/>
                </a:solidFill>
                <a:latin typeface="Calibri"/>
                <a:ea typeface="Calibri"/>
                <a:cs typeface="Calibri"/>
                <a:sym typeface="Calibri"/>
              </a:rPr>
              <a:t>Scan Converting a Point</a:t>
            </a:r>
            <a:endParaRPr/>
          </a:p>
          <a:p>
            <a:pPr marL="91440" marR="0" lvl="0" indent="-177800" algn="l" rtl="0">
              <a:lnSpc>
                <a:spcPct val="90000"/>
              </a:lnSpc>
              <a:spcBef>
                <a:spcPts val="1400"/>
              </a:spcBef>
              <a:spcAft>
                <a:spcPts val="0"/>
              </a:spcAft>
              <a:buClr>
                <a:schemeClr val="accent1"/>
              </a:buClr>
              <a:buSzPts val="2800"/>
              <a:buFont typeface="Calibri"/>
              <a:buChar char=" "/>
            </a:pPr>
            <a:r>
              <a:rPr lang="en-US" sz="2800" b="0" i="0" u="none" strike="noStrike" cap="none">
                <a:solidFill>
                  <a:srgbClr val="3F3F3F"/>
                </a:solidFill>
                <a:latin typeface="Calibri"/>
                <a:ea typeface="Calibri"/>
                <a:cs typeface="Calibri"/>
                <a:sym typeface="Calibri"/>
              </a:rPr>
              <a:t>A mathematical point (x,y) needs to be scan converted to a pixel at location (x´, y´).</a:t>
            </a:r>
            <a:endParaRPr/>
          </a:p>
          <a:p>
            <a:pPr marL="91440" marR="0" lvl="0" indent="0" algn="l" rtl="0">
              <a:lnSpc>
                <a:spcPct val="90000"/>
              </a:lnSpc>
              <a:spcBef>
                <a:spcPts val="1400"/>
              </a:spcBef>
              <a:spcAft>
                <a:spcPts val="0"/>
              </a:spcAft>
              <a:buClr>
                <a:schemeClr val="accent1"/>
              </a:buClr>
              <a:buSzPts val="2800"/>
              <a:buFont typeface="Calibri"/>
              <a:buNone/>
            </a:pPr>
            <a:endParaRPr sz="2800" b="0" i="0" u="none" strike="noStrike" cap="none">
              <a:solidFill>
                <a:srgbClr val="3F3F3F"/>
              </a:solidFill>
              <a:latin typeface="Calibri"/>
              <a:ea typeface="Calibri"/>
              <a:cs typeface="Calibri"/>
              <a:sym typeface="Calibri"/>
            </a:endParaRPr>
          </a:p>
          <a:p>
            <a:pPr marL="91440" marR="0" lvl="0" indent="-177800" algn="l" rtl="0">
              <a:lnSpc>
                <a:spcPct val="90000"/>
              </a:lnSpc>
              <a:spcBef>
                <a:spcPts val="1400"/>
              </a:spcBef>
              <a:spcAft>
                <a:spcPts val="0"/>
              </a:spcAft>
              <a:buClr>
                <a:schemeClr val="accent1"/>
              </a:buClr>
              <a:buSzPts val="2800"/>
              <a:buFont typeface="Calibri"/>
              <a:buChar char=" "/>
            </a:pPr>
            <a:r>
              <a:rPr lang="en-US" sz="2800" b="0" i="0" u="none" strike="noStrike" cap="none">
                <a:solidFill>
                  <a:srgbClr val="3F3F3F"/>
                </a:solidFill>
                <a:latin typeface="Calibri"/>
                <a:ea typeface="Calibri"/>
                <a:cs typeface="Calibri"/>
                <a:sym typeface="Calibri"/>
              </a:rPr>
              <a:t>With a CRT monitor, the electron beam is turned on to illuminate the screen phosphor at the selected location.</a:t>
            </a:r>
            <a:endParaRPr/>
          </a:p>
        </p:txBody>
      </p:sp>
      <p:sp>
        <p:nvSpPr>
          <p:cNvPr id="140" name="Google Shape;140;p20"/>
          <p:cNvSpPr txBox="1"/>
          <p:nvPr/>
        </p:nvSpPr>
        <p:spPr>
          <a:xfrm>
            <a:off x="3276600" y="304800"/>
            <a:ext cx="5791200" cy="647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Scan Conversion </a:t>
            </a:r>
            <a:r>
              <a:rPr lang="en-US" sz="3200" b="1" i="0" u="none" strike="noStrike" cap="none">
                <a:solidFill>
                  <a:schemeClr val="dk1"/>
                </a:solidFill>
                <a:latin typeface="Times New Roman"/>
                <a:ea typeface="Times New Roman"/>
                <a:cs typeface="Times New Roman"/>
                <a:sym typeface="Times New Roman"/>
              </a:rPr>
              <a:t>cont..</a:t>
            </a:r>
            <a:endParaRPr/>
          </a:p>
        </p:txBody>
      </p:sp>
      <p:sp>
        <p:nvSpPr>
          <p:cNvPr id="141" name="Google Shape;141;p20"/>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DDA LINE DRAWING ALGORITHMS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050" b="0" i="0" u="none" strike="noStrike" cap="none">
                <a:solidFill>
                  <a:srgbClr val="898989"/>
                </a:solidFill>
                <a:latin typeface="Arial"/>
                <a:ea typeface="Arial"/>
                <a:cs typeface="Arial"/>
                <a:sym typeface="Arial"/>
              </a:rPr>
              <a:t>4</a:t>
            </a:fld>
            <a:endParaRPr sz="1050" b="0" i="0" u="none" strike="noStrike" cap="none">
              <a:solidFill>
                <a:srgbClr val="898989"/>
              </a:solidFill>
              <a:latin typeface="Arial"/>
              <a:ea typeface="Arial"/>
              <a:cs typeface="Arial"/>
              <a:sym typeface="Arial"/>
            </a:endParaRPr>
          </a:p>
        </p:txBody>
      </p:sp>
      <p:sp>
        <p:nvSpPr>
          <p:cNvPr id="147" name="Google Shape;147;p21"/>
          <p:cNvSpPr txBox="1">
            <a:spLocks noGrp="1"/>
          </p:cNvSpPr>
          <p:nvPr>
            <p:ph type="subTitle" idx="4294967295"/>
          </p:nvPr>
        </p:nvSpPr>
        <p:spPr>
          <a:xfrm>
            <a:off x="684212" y="1777312"/>
            <a:ext cx="7620000" cy="4475163"/>
          </a:xfrm>
          <a:prstGeom prst="rect">
            <a:avLst/>
          </a:prstGeom>
          <a:noFill/>
          <a:ln>
            <a:noFill/>
          </a:ln>
        </p:spPr>
        <p:txBody>
          <a:bodyPr spcFirstLastPara="1" wrap="square" lIns="0" tIns="45700" rIns="0" bIns="45700" anchor="t" anchorCtr="0">
            <a:noAutofit/>
          </a:bodyPr>
          <a:lstStyle/>
          <a:p>
            <a:pPr marL="91440" marR="0" lvl="0" indent="-91440" algn="l" rtl="0">
              <a:lnSpc>
                <a:spcPct val="80000"/>
              </a:lnSpc>
              <a:spcBef>
                <a:spcPts val="0"/>
              </a:spcBef>
              <a:spcAft>
                <a:spcPts val="0"/>
              </a:spcAft>
              <a:buClr>
                <a:schemeClr val="accent1"/>
              </a:buClr>
              <a:buSzPts val="2400"/>
              <a:buFont typeface="Arial"/>
              <a:buNone/>
            </a:pPr>
            <a:r>
              <a:rPr lang="en-US" sz="2400" b="0" i="0" u="sng" strike="noStrike" cap="none">
                <a:solidFill>
                  <a:srgbClr val="3F3F3F"/>
                </a:solidFill>
                <a:latin typeface="Calibri"/>
                <a:ea typeface="Calibri"/>
                <a:cs typeface="Calibri"/>
                <a:sym typeface="Calibri"/>
              </a:rPr>
              <a:t>Scan Converting a Line</a:t>
            </a:r>
            <a:endParaRPr/>
          </a:p>
          <a:p>
            <a:pPr marL="91440" marR="0" lvl="0" indent="-91440" algn="l" rtl="0">
              <a:lnSpc>
                <a:spcPct val="80000"/>
              </a:lnSpc>
              <a:spcBef>
                <a:spcPts val="1200"/>
              </a:spcBef>
              <a:spcAft>
                <a:spcPts val="0"/>
              </a:spcAft>
              <a:buClr>
                <a:schemeClr val="accent1"/>
              </a:buClr>
              <a:buSzPts val="2400"/>
              <a:buFont typeface="Arial"/>
              <a:buNone/>
            </a:pPr>
            <a:r>
              <a:rPr lang="en-US" sz="2400" b="0" i="0" u="none" strike="noStrike" cap="none">
                <a:solidFill>
                  <a:srgbClr val="3F3F3F"/>
                </a:solidFill>
                <a:latin typeface="Calibri"/>
                <a:ea typeface="Calibri"/>
                <a:cs typeface="Calibri"/>
                <a:sym typeface="Calibri"/>
              </a:rPr>
              <a:t>Line drawing is accomplished by calculating intermediate positions along the line path between two specified endpoint positions.</a:t>
            </a:r>
            <a:endParaRPr/>
          </a:p>
          <a:p>
            <a:pPr marL="91440" marR="0" lvl="0" indent="-91440" algn="l" rtl="0">
              <a:lnSpc>
                <a:spcPct val="90000"/>
              </a:lnSpc>
              <a:spcBef>
                <a:spcPts val="1200"/>
              </a:spcBef>
              <a:spcAft>
                <a:spcPts val="0"/>
              </a:spcAft>
              <a:buClr>
                <a:schemeClr val="accent1"/>
              </a:buClr>
              <a:buSzPts val="2400"/>
              <a:buFont typeface="Arial"/>
              <a:buNone/>
            </a:pPr>
            <a:r>
              <a:rPr lang="en-US" sz="2400" b="0" i="0" u="none" strike="noStrike" cap="none">
                <a:solidFill>
                  <a:srgbClr val="3F3F3F"/>
                </a:solidFill>
                <a:latin typeface="Calibri"/>
                <a:ea typeface="Calibri"/>
                <a:cs typeface="Calibri"/>
                <a:sym typeface="Calibri"/>
              </a:rPr>
              <a:t>Cartesian equation:</a:t>
            </a:r>
            <a:endParaRPr/>
          </a:p>
          <a:p>
            <a:pPr marL="91440" marR="0" lvl="0" indent="-91440" algn="l" rtl="0">
              <a:lnSpc>
                <a:spcPct val="90000"/>
              </a:lnSpc>
              <a:spcBef>
                <a:spcPts val="1200"/>
              </a:spcBef>
              <a:spcAft>
                <a:spcPts val="0"/>
              </a:spcAft>
              <a:buClr>
                <a:schemeClr val="accent1"/>
              </a:buClr>
              <a:buSzPts val="2400"/>
              <a:buFont typeface="Arial"/>
              <a:buNone/>
            </a:pPr>
            <a:r>
              <a:rPr lang="en-US" sz="2400" b="0" i="1" u="none" strike="noStrike" cap="none">
                <a:solidFill>
                  <a:srgbClr val="FD2919"/>
                </a:solidFill>
                <a:latin typeface="Calibri"/>
                <a:ea typeface="Calibri"/>
                <a:cs typeface="Calibri"/>
                <a:sym typeface="Calibri"/>
              </a:rPr>
              <a:t>y = mx + c</a:t>
            </a:r>
            <a:endParaRPr/>
          </a:p>
          <a:p>
            <a:pPr marL="91440" marR="0" lvl="0" indent="-91440" algn="l" rtl="0">
              <a:lnSpc>
                <a:spcPct val="90000"/>
              </a:lnSpc>
              <a:spcBef>
                <a:spcPts val="1200"/>
              </a:spcBef>
              <a:spcAft>
                <a:spcPts val="0"/>
              </a:spcAft>
              <a:buClr>
                <a:schemeClr val="accent1"/>
              </a:buClr>
              <a:buSzPts val="2400"/>
              <a:buFont typeface="Arial"/>
              <a:buNone/>
            </a:pPr>
            <a:r>
              <a:rPr lang="en-US" sz="2400" b="0" i="0" u="none" strike="noStrike" cap="none">
                <a:solidFill>
                  <a:srgbClr val="3F3F3F"/>
                </a:solidFill>
                <a:latin typeface="Calibri"/>
                <a:ea typeface="Calibri"/>
                <a:cs typeface="Calibri"/>
                <a:sym typeface="Calibri"/>
              </a:rPr>
              <a:t>Where </a:t>
            </a:r>
            <a:endParaRPr/>
          </a:p>
          <a:p>
            <a:pPr marL="91440" marR="0" lvl="0" indent="-91440" algn="l" rtl="0">
              <a:lnSpc>
                <a:spcPct val="90000"/>
              </a:lnSpc>
              <a:spcBef>
                <a:spcPts val="1200"/>
              </a:spcBef>
              <a:spcAft>
                <a:spcPts val="0"/>
              </a:spcAft>
              <a:buClr>
                <a:schemeClr val="accent1"/>
              </a:buClr>
              <a:buSzPts val="2400"/>
              <a:buFont typeface="Arial"/>
              <a:buNone/>
            </a:pPr>
            <a:r>
              <a:rPr lang="en-US" sz="2400" b="0" i="1" u="none" strike="noStrike" cap="none">
                <a:solidFill>
                  <a:srgbClr val="FD2919"/>
                </a:solidFill>
                <a:latin typeface="Calibri"/>
                <a:ea typeface="Calibri"/>
                <a:cs typeface="Calibri"/>
                <a:sym typeface="Calibri"/>
              </a:rPr>
              <a:t>m</a:t>
            </a:r>
            <a:r>
              <a:rPr lang="en-US" sz="2400" b="0" i="0" u="none" strike="noStrike" cap="none">
                <a:solidFill>
                  <a:srgbClr val="3F3F3F"/>
                </a:solidFill>
                <a:latin typeface="Calibri"/>
                <a:ea typeface="Calibri"/>
                <a:cs typeface="Calibri"/>
                <a:sym typeface="Calibri"/>
              </a:rPr>
              <a:t> – </a:t>
            </a:r>
            <a:r>
              <a:rPr lang="en-US" sz="2400" b="0" i="0" u="none" strike="noStrike" cap="none">
                <a:solidFill>
                  <a:srgbClr val="3D1EF8"/>
                </a:solidFill>
                <a:latin typeface="Calibri"/>
                <a:ea typeface="Calibri"/>
                <a:cs typeface="Calibri"/>
                <a:sym typeface="Calibri"/>
              </a:rPr>
              <a:t>slope</a:t>
            </a:r>
            <a:endParaRPr/>
          </a:p>
          <a:p>
            <a:pPr marL="91440" marR="0" lvl="0" indent="-91440" algn="l" rtl="0">
              <a:lnSpc>
                <a:spcPct val="90000"/>
              </a:lnSpc>
              <a:spcBef>
                <a:spcPts val="1200"/>
              </a:spcBef>
              <a:spcAft>
                <a:spcPts val="0"/>
              </a:spcAft>
              <a:buClr>
                <a:schemeClr val="accent1"/>
              </a:buClr>
              <a:buSzPts val="2400"/>
              <a:buFont typeface="Arial"/>
              <a:buNone/>
            </a:pPr>
            <a:r>
              <a:rPr lang="en-US" sz="2400" b="0" i="1" u="none" strike="noStrike" cap="none">
                <a:solidFill>
                  <a:srgbClr val="FD2919"/>
                </a:solidFill>
                <a:latin typeface="Calibri"/>
                <a:ea typeface="Calibri"/>
                <a:cs typeface="Calibri"/>
                <a:sym typeface="Calibri"/>
              </a:rPr>
              <a:t>c</a:t>
            </a:r>
            <a:r>
              <a:rPr lang="en-US" sz="2400" b="0" i="0" u="none" strike="noStrike" cap="none">
                <a:solidFill>
                  <a:srgbClr val="3F3F3F"/>
                </a:solidFill>
                <a:latin typeface="Calibri"/>
                <a:ea typeface="Calibri"/>
                <a:cs typeface="Calibri"/>
                <a:sym typeface="Calibri"/>
              </a:rPr>
              <a:t> – </a:t>
            </a:r>
            <a:r>
              <a:rPr lang="en-US" sz="2400" b="0" i="0" u="none" strike="noStrike" cap="none">
                <a:solidFill>
                  <a:srgbClr val="3D1EF8"/>
                </a:solidFill>
                <a:latin typeface="Calibri"/>
                <a:ea typeface="Calibri"/>
                <a:cs typeface="Calibri"/>
                <a:sym typeface="Calibri"/>
              </a:rPr>
              <a:t>y-intercept</a:t>
            </a:r>
            <a:endParaRPr sz="2400" b="0" i="0" u="none" strike="noStrike" cap="none">
              <a:solidFill>
                <a:srgbClr val="3D1EF8"/>
              </a:solidFill>
              <a:latin typeface="Calibri"/>
              <a:ea typeface="Calibri"/>
              <a:cs typeface="Calibri"/>
              <a:sym typeface="Calibri"/>
            </a:endParaRPr>
          </a:p>
          <a:p>
            <a:pPr marL="91440" marR="0" lvl="0" indent="-91440" algn="l" rtl="0">
              <a:lnSpc>
                <a:spcPct val="90000"/>
              </a:lnSpc>
              <a:spcBef>
                <a:spcPts val="1200"/>
              </a:spcBef>
              <a:spcAft>
                <a:spcPts val="0"/>
              </a:spcAft>
              <a:buClr>
                <a:schemeClr val="accent1"/>
              </a:buClr>
              <a:buSzPts val="2400"/>
              <a:buFont typeface="Arial"/>
              <a:buNone/>
            </a:pPr>
            <a:endParaRPr sz="2400" b="0" i="0" u="none" strike="noStrike" cap="none">
              <a:solidFill>
                <a:srgbClr val="3F3F3F"/>
              </a:solidFill>
              <a:latin typeface="Calibri"/>
              <a:ea typeface="Calibri"/>
              <a:cs typeface="Calibri"/>
              <a:sym typeface="Calibri"/>
            </a:endParaRPr>
          </a:p>
        </p:txBody>
      </p:sp>
      <p:cxnSp>
        <p:nvCxnSpPr>
          <p:cNvPr id="148" name="Google Shape;148;p21"/>
          <p:cNvCxnSpPr/>
          <p:nvPr/>
        </p:nvCxnSpPr>
        <p:spPr>
          <a:xfrm>
            <a:off x="6083300" y="3929063"/>
            <a:ext cx="0" cy="2305050"/>
          </a:xfrm>
          <a:prstGeom prst="straightConnector1">
            <a:avLst/>
          </a:prstGeom>
          <a:noFill/>
          <a:ln w="12700" cap="sq" cmpd="sng">
            <a:solidFill>
              <a:schemeClr val="dk1"/>
            </a:solidFill>
            <a:prstDash val="solid"/>
            <a:round/>
            <a:headEnd type="triangle" w="med" len="med"/>
            <a:tailEnd type="none" w="sm" len="sm"/>
          </a:ln>
        </p:spPr>
      </p:cxnSp>
      <p:cxnSp>
        <p:nvCxnSpPr>
          <p:cNvPr id="149" name="Google Shape;149;p21"/>
          <p:cNvCxnSpPr/>
          <p:nvPr/>
        </p:nvCxnSpPr>
        <p:spPr>
          <a:xfrm>
            <a:off x="4930775" y="5368925"/>
            <a:ext cx="3529013" cy="0"/>
          </a:xfrm>
          <a:prstGeom prst="straightConnector1">
            <a:avLst/>
          </a:prstGeom>
          <a:noFill/>
          <a:ln w="12700" cap="sq" cmpd="sng">
            <a:solidFill>
              <a:schemeClr val="dk1"/>
            </a:solidFill>
            <a:prstDash val="solid"/>
            <a:round/>
            <a:headEnd type="none" w="sm" len="sm"/>
            <a:tailEnd type="triangle" w="med" len="med"/>
          </a:ln>
        </p:spPr>
      </p:cxnSp>
      <p:cxnSp>
        <p:nvCxnSpPr>
          <p:cNvPr id="150" name="Google Shape;150;p21"/>
          <p:cNvCxnSpPr/>
          <p:nvPr/>
        </p:nvCxnSpPr>
        <p:spPr>
          <a:xfrm rot="10800000" flipH="1">
            <a:off x="5507038" y="4289425"/>
            <a:ext cx="2879725" cy="1584325"/>
          </a:xfrm>
          <a:prstGeom prst="straightConnector1">
            <a:avLst/>
          </a:prstGeom>
          <a:noFill/>
          <a:ln w="12700" cap="sq" cmpd="sng">
            <a:solidFill>
              <a:srgbClr val="FF0000"/>
            </a:solidFill>
            <a:prstDash val="solid"/>
            <a:round/>
            <a:headEnd type="none" w="sm" len="sm"/>
            <a:tailEnd type="none" w="sm" len="sm"/>
          </a:ln>
        </p:spPr>
      </p:cxnSp>
      <p:grpSp>
        <p:nvGrpSpPr>
          <p:cNvPr id="151" name="Google Shape;151;p21"/>
          <p:cNvGrpSpPr/>
          <p:nvPr/>
        </p:nvGrpSpPr>
        <p:grpSpPr>
          <a:xfrm>
            <a:off x="5792788" y="4498975"/>
            <a:ext cx="2017711" cy="1165225"/>
            <a:chOff x="3649" y="1839"/>
            <a:chExt cx="1271" cy="734"/>
          </a:xfrm>
        </p:grpSpPr>
        <p:grpSp>
          <p:nvGrpSpPr>
            <p:cNvPr id="152" name="Google Shape;152;p21"/>
            <p:cNvGrpSpPr/>
            <p:nvPr/>
          </p:nvGrpSpPr>
          <p:grpSpPr>
            <a:xfrm>
              <a:off x="3649" y="2025"/>
              <a:ext cx="954" cy="548"/>
              <a:chOff x="3649" y="2025"/>
              <a:chExt cx="954" cy="548"/>
            </a:xfrm>
          </p:grpSpPr>
          <p:cxnSp>
            <p:nvCxnSpPr>
              <p:cNvPr id="153" name="Google Shape;153;p21"/>
              <p:cNvCxnSpPr/>
              <p:nvPr/>
            </p:nvCxnSpPr>
            <p:spPr>
              <a:xfrm rot="10800000">
                <a:off x="4467" y="2161"/>
                <a:ext cx="0" cy="226"/>
              </a:xfrm>
              <a:prstGeom prst="straightConnector1">
                <a:avLst/>
              </a:prstGeom>
              <a:noFill/>
              <a:ln w="12700" cap="flat" cmpd="sng">
                <a:solidFill>
                  <a:srgbClr val="3817FF"/>
                </a:solidFill>
                <a:prstDash val="lgDash"/>
                <a:round/>
                <a:headEnd type="none" w="sm" len="sm"/>
                <a:tailEnd type="none" w="sm" len="sm"/>
              </a:ln>
            </p:spPr>
          </p:cxnSp>
          <p:cxnSp>
            <p:nvCxnSpPr>
              <p:cNvPr id="154" name="Google Shape;154;p21"/>
              <p:cNvCxnSpPr/>
              <p:nvPr/>
            </p:nvCxnSpPr>
            <p:spPr>
              <a:xfrm rot="10800000">
                <a:off x="3832" y="2161"/>
                <a:ext cx="635" cy="0"/>
              </a:xfrm>
              <a:prstGeom prst="straightConnector1">
                <a:avLst/>
              </a:prstGeom>
              <a:noFill/>
              <a:ln w="12700" cap="flat" cmpd="sng">
                <a:solidFill>
                  <a:srgbClr val="3817FF"/>
                </a:solidFill>
                <a:prstDash val="lgDash"/>
                <a:round/>
                <a:headEnd type="none" w="sm" len="sm"/>
                <a:tailEnd type="none" w="sm" len="sm"/>
              </a:ln>
            </p:spPr>
          </p:cxnSp>
          <p:sp>
            <p:nvSpPr>
              <p:cNvPr id="155" name="Google Shape;155;p21"/>
              <p:cNvSpPr txBox="1"/>
              <p:nvPr/>
            </p:nvSpPr>
            <p:spPr>
              <a:xfrm>
                <a:off x="4375" y="2342"/>
                <a:ext cx="228" cy="2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1" u="none" strike="noStrike" cap="none">
                    <a:solidFill>
                      <a:srgbClr val="3D1EF8"/>
                    </a:solidFill>
                    <a:latin typeface="Calibri"/>
                    <a:ea typeface="Calibri"/>
                    <a:cs typeface="Calibri"/>
                    <a:sym typeface="Calibri"/>
                  </a:rPr>
                  <a:t>x</a:t>
                </a:r>
                <a:r>
                  <a:rPr lang="en-US" sz="1800" b="0" i="0" u="none" strike="noStrike" cap="none" baseline="-25000">
                    <a:solidFill>
                      <a:srgbClr val="3D1EF8"/>
                    </a:solidFill>
                    <a:latin typeface="Calibri"/>
                    <a:ea typeface="Calibri"/>
                    <a:cs typeface="Calibri"/>
                    <a:sym typeface="Calibri"/>
                  </a:rPr>
                  <a:t>1</a:t>
                </a:r>
                <a:endParaRPr sz="1800" b="0" i="0" u="none" strike="noStrike" cap="none" baseline="-25000">
                  <a:solidFill>
                    <a:srgbClr val="3D1EF8"/>
                  </a:solidFill>
                  <a:latin typeface="Calibri"/>
                  <a:ea typeface="Calibri"/>
                  <a:cs typeface="Calibri"/>
                  <a:sym typeface="Calibri"/>
                </a:endParaRPr>
              </a:p>
            </p:txBody>
          </p:sp>
          <p:sp>
            <p:nvSpPr>
              <p:cNvPr id="156" name="Google Shape;156;p21"/>
              <p:cNvSpPr txBox="1"/>
              <p:nvPr/>
            </p:nvSpPr>
            <p:spPr>
              <a:xfrm>
                <a:off x="3649" y="2025"/>
                <a:ext cx="228" cy="2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1" u="none" strike="noStrike" cap="none">
                    <a:solidFill>
                      <a:srgbClr val="3D1EF8"/>
                    </a:solidFill>
                    <a:latin typeface="Calibri"/>
                    <a:ea typeface="Calibri"/>
                    <a:cs typeface="Calibri"/>
                    <a:sym typeface="Calibri"/>
                  </a:rPr>
                  <a:t>y</a:t>
                </a:r>
                <a:r>
                  <a:rPr lang="en-US" sz="1800" b="0" i="0" u="none" strike="noStrike" cap="none" baseline="-25000">
                    <a:solidFill>
                      <a:srgbClr val="3D1EF8"/>
                    </a:solidFill>
                    <a:latin typeface="Calibri"/>
                    <a:ea typeface="Calibri"/>
                    <a:cs typeface="Calibri"/>
                    <a:sym typeface="Calibri"/>
                  </a:rPr>
                  <a:t>1</a:t>
                </a:r>
                <a:endParaRPr sz="1800" b="0" i="0" u="none" strike="noStrike" cap="none" baseline="-25000">
                  <a:solidFill>
                    <a:srgbClr val="3D1EF8"/>
                  </a:solidFill>
                  <a:latin typeface="Calibri"/>
                  <a:ea typeface="Calibri"/>
                  <a:cs typeface="Calibri"/>
                  <a:sym typeface="Calibri"/>
                </a:endParaRPr>
              </a:p>
            </p:txBody>
          </p:sp>
        </p:grpSp>
        <p:grpSp>
          <p:nvGrpSpPr>
            <p:cNvPr id="157" name="Google Shape;157;p21"/>
            <p:cNvGrpSpPr/>
            <p:nvPr/>
          </p:nvGrpSpPr>
          <p:grpSpPr>
            <a:xfrm>
              <a:off x="3649" y="1839"/>
              <a:ext cx="1271" cy="730"/>
              <a:chOff x="3649" y="1839"/>
              <a:chExt cx="1271" cy="730"/>
            </a:xfrm>
          </p:grpSpPr>
          <p:cxnSp>
            <p:nvCxnSpPr>
              <p:cNvPr id="158" name="Google Shape;158;p21"/>
              <p:cNvCxnSpPr/>
              <p:nvPr/>
            </p:nvCxnSpPr>
            <p:spPr>
              <a:xfrm rot="10800000">
                <a:off x="4784" y="1979"/>
                <a:ext cx="0" cy="408"/>
              </a:xfrm>
              <a:prstGeom prst="straightConnector1">
                <a:avLst/>
              </a:prstGeom>
              <a:noFill/>
              <a:ln w="12700" cap="flat" cmpd="sng">
                <a:solidFill>
                  <a:srgbClr val="3817FF"/>
                </a:solidFill>
                <a:prstDash val="lgDash"/>
                <a:round/>
                <a:headEnd type="none" w="sm" len="sm"/>
                <a:tailEnd type="none" w="sm" len="sm"/>
              </a:ln>
            </p:spPr>
          </p:cxnSp>
          <p:cxnSp>
            <p:nvCxnSpPr>
              <p:cNvPr id="159" name="Google Shape;159;p21"/>
              <p:cNvCxnSpPr/>
              <p:nvPr/>
            </p:nvCxnSpPr>
            <p:spPr>
              <a:xfrm rot="10800000">
                <a:off x="3832" y="1979"/>
                <a:ext cx="952" cy="0"/>
              </a:xfrm>
              <a:prstGeom prst="straightConnector1">
                <a:avLst/>
              </a:prstGeom>
              <a:noFill/>
              <a:ln w="12700" cap="flat" cmpd="sng">
                <a:solidFill>
                  <a:srgbClr val="3817FF"/>
                </a:solidFill>
                <a:prstDash val="lgDash"/>
                <a:round/>
                <a:headEnd type="none" w="sm" len="sm"/>
                <a:tailEnd type="none" w="sm" len="sm"/>
              </a:ln>
            </p:spPr>
          </p:cxnSp>
          <p:sp>
            <p:nvSpPr>
              <p:cNvPr id="160" name="Google Shape;160;p21"/>
              <p:cNvSpPr txBox="1"/>
              <p:nvPr/>
            </p:nvSpPr>
            <p:spPr>
              <a:xfrm>
                <a:off x="4692" y="2338"/>
                <a:ext cx="228" cy="2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1" u="none" strike="noStrike" cap="none">
                    <a:solidFill>
                      <a:srgbClr val="3D1EF8"/>
                    </a:solidFill>
                    <a:latin typeface="Calibri"/>
                    <a:ea typeface="Calibri"/>
                    <a:cs typeface="Calibri"/>
                    <a:sym typeface="Calibri"/>
                  </a:rPr>
                  <a:t>x</a:t>
                </a:r>
                <a:r>
                  <a:rPr lang="en-US" sz="1800" b="0" i="0" u="none" strike="noStrike" cap="none" baseline="-25000">
                    <a:solidFill>
                      <a:srgbClr val="3D1EF8"/>
                    </a:solidFill>
                    <a:latin typeface="Calibri"/>
                    <a:ea typeface="Calibri"/>
                    <a:cs typeface="Calibri"/>
                    <a:sym typeface="Calibri"/>
                  </a:rPr>
                  <a:t>2</a:t>
                </a:r>
                <a:endParaRPr sz="1800" b="0" i="0" u="none" strike="noStrike" cap="none" baseline="-25000">
                  <a:solidFill>
                    <a:srgbClr val="3D1EF8"/>
                  </a:solidFill>
                  <a:latin typeface="Calibri"/>
                  <a:ea typeface="Calibri"/>
                  <a:cs typeface="Calibri"/>
                  <a:sym typeface="Calibri"/>
                </a:endParaRPr>
              </a:p>
            </p:txBody>
          </p:sp>
          <p:sp>
            <p:nvSpPr>
              <p:cNvPr id="161" name="Google Shape;161;p21"/>
              <p:cNvSpPr txBox="1"/>
              <p:nvPr/>
            </p:nvSpPr>
            <p:spPr>
              <a:xfrm>
                <a:off x="3649" y="1839"/>
                <a:ext cx="228" cy="2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1" u="none" strike="noStrike" cap="none">
                    <a:solidFill>
                      <a:srgbClr val="3D1EF8"/>
                    </a:solidFill>
                    <a:latin typeface="Calibri"/>
                    <a:ea typeface="Calibri"/>
                    <a:cs typeface="Calibri"/>
                    <a:sym typeface="Calibri"/>
                  </a:rPr>
                  <a:t>y</a:t>
                </a:r>
                <a:r>
                  <a:rPr lang="en-US" sz="1800" b="0" i="0" u="none" strike="noStrike" cap="none" baseline="-25000">
                    <a:solidFill>
                      <a:srgbClr val="3D1EF8"/>
                    </a:solidFill>
                    <a:latin typeface="Calibri"/>
                    <a:ea typeface="Calibri"/>
                    <a:cs typeface="Calibri"/>
                    <a:sym typeface="Calibri"/>
                  </a:rPr>
                  <a:t>2</a:t>
                </a:r>
                <a:endParaRPr sz="1800" b="0" i="0" u="none" strike="noStrike" cap="none" baseline="-25000">
                  <a:solidFill>
                    <a:srgbClr val="3D1EF8"/>
                  </a:solidFill>
                  <a:latin typeface="Calibri"/>
                  <a:ea typeface="Calibri"/>
                  <a:cs typeface="Calibri"/>
                  <a:sym typeface="Calibri"/>
                </a:endParaRPr>
              </a:p>
            </p:txBody>
          </p:sp>
        </p:grpSp>
      </p:grpSp>
      <p:grpSp>
        <p:nvGrpSpPr>
          <p:cNvPr id="162" name="Google Shape;162;p21"/>
          <p:cNvGrpSpPr/>
          <p:nvPr/>
        </p:nvGrpSpPr>
        <p:grpSpPr>
          <a:xfrm>
            <a:off x="7019925" y="4648200"/>
            <a:ext cx="647700" cy="431800"/>
            <a:chOff x="4422" y="1933"/>
            <a:chExt cx="408" cy="272"/>
          </a:xfrm>
        </p:grpSpPr>
        <p:sp>
          <p:nvSpPr>
            <p:cNvPr id="163" name="Google Shape;163;p21"/>
            <p:cNvSpPr/>
            <p:nvPr/>
          </p:nvSpPr>
          <p:spPr>
            <a:xfrm>
              <a:off x="4422" y="2115"/>
              <a:ext cx="91" cy="90"/>
            </a:xfrm>
            <a:prstGeom prst="ellipse">
              <a:avLst/>
            </a:prstGeom>
            <a:solidFill>
              <a:schemeClr val="accent1"/>
            </a:solid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4" name="Google Shape;164;p21"/>
            <p:cNvSpPr/>
            <p:nvPr/>
          </p:nvSpPr>
          <p:spPr>
            <a:xfrm>
              <a:off x="4739" y="1933"/>
              <a:ext cx="91" cy="90"/>
            </a:xfrm>
            <a:prstGeom prst="ellipse">
              <a:avLst/>
            </a:prstGeom>
            <a:solidFill>
              <a:schemeClr val="accent1"/>
            </a:solid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65" name="Google Shape;165;p21"/>
          <p:cNvPicPr preferRelativeResize="0"/>
          <p:nvPr/>
        </p:nvPicPr>
        <p:blipFill rotWithShape="1">
          <a:blip r:embed="rId3">
            <a:alphaModFix/>
          </a:blip>
          <a:srcRect/>
          <a:stretch/>
        </p:blipFill>
        <p:spPr>
          <a:xfrm>
            <a:off x="1992313" y="5340350"/>
            <a:ext cx="2592387" cy="1020763"/>
          </a:xfrm>
          <a:prstGeom prst="rect">
            <a:avLst/>
          </a:prstGeom>
          <a:noFill/>
          <a:ln>
            <a:noFill/>
          </a:ln>
        </p:spPr>
      </p:pic>
      <p:sp>
        <p:nvSpPr>
          <p:cNvPr id="166" name="Google Shape;166;p21"/>
          <p:cNvSpPr txBox="1"/>
          <p:nvPr/>
        </p:nvSpPr>
        <p:spPr>
          <a:xfrm>
            <a:off x="2819400" y="304800"/>
            <a:ext cx="6172200" cy="647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Scan Conversion </a:t>
            </a:r>
            <a:r>
              <a:rPr lang="en-US" sz="3200" b="1" i="0" u="none" strike="noStrike" cap="none">
                <a:solidFill>
                  <a:schemeClr val="dk1"/>
                </a:solidFill>
                <a:latin typeface="Times New Roman"/>
                <a:ea typeface="Times New Roman"/>
                <a:cs typeface="Times New Roman"/>
                <a:sym typeface="Times New Roman"/>
              </a:rPr>
              <a:t>cont..</a:t>
            </a:r>
            <a:endParaRPr/>
          </a:p>
        </p:txBody>
      </p:sp>
      <p:sp>
        <p:nvSpPr>
          <p:cNvPr id="167" name="Google Shape;167;p2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DDA LINE DRAWING ALGORITHMS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050" b="0" i="0" u="none" strike="noStrike" cap="none">
                <a:solidFill>
                  <a:srgbClr val="898989"/>
                </a:solidFill>
                <a:latin typeface="Arial"/>
                <a:ea typeface="Arial"/>
                <a:cs typeface="Arial"/>
                <a:sym typeface="Arial"/>
              </a:rPr>
              <a:t>5</a:t>
            </a:fld>
            <a:endParaRPr sz="1050" b="0" i="0" u="none" strike="noStrike" cap="none">
              <a:solidFill>
                <a:srgbClr val="898989"/>
              </a:solidFill>
              <a:latin typeface="Arial"/>
              <a:ea typeface="Arial"/>
              <a:cs typeface="Arial"/>
              <a:sym typeface="Arial"/>
            </a:endParaRPr>
          </a:p>
        </p:txBody>
      </p:sp>
      <p:sp>
        <p:nvSpPr>
          <p:cNvPr id="173" name="Google Shape;173;p22"/>
          <p:cNvSpPr txBox="1"/>
          <p:nvPr/>
        </p:nvSpPr>
        <p:spPr>
          <a:xfrm>
            <a:off x="2514600" y="76200"/>
            <a:ext cx="6553200" cy="11430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4000" b="1" i="0" u="none" strike="noStrike" cap="none">
                <a:solidFill>
                  <a:schemeClr val="dk1"/>
                </a:solidFill>
                <a:latin typeface="Times New Roman"/>
                <a:ea typeface="Times New Roman"/>
                <a:cs typeface="Times New Roman"/>
                <a:sym typeface="Times New Roman"/>
              </a:rPr>
              <a:t>The Digital Differential Analyzer (DDA) Algorithm</a:t>
            </a:r>
            <a:endParaRPr sz="4000" b="1" i="0" u="none" strike="noStrike" cap="none">
              <a:solidFill>
                <a:schemeClr val="dk1"/>
              </a:solidFill>
              <a:latin typeface="Times New Roman"/>
              <a:ea typeface="Times New Roman"/>
              <a:cs typeface="Times New Roman"/>
              <a:sym typeface="Times New Roman"/>
            </a:endParaRPr>
          </a:p>
        </p:txBody>
      </p:sp>
      <p:sp>
        <p:nvSpPr>
          <p:cNvPr id="174" name="Google Shape;174;p22"/>
          <p:cNvSpPr txBox="1"/>
          <p:nvPr/>
        </p:nvSpPr>
        <p:spPr>
          <a:xfrm>
            <a:off x="533400" y="1447800"/>
            <a:ext cx="81534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400"/>
              <a:buFont typeface="Arial"/>
              <a:buChar char="•"/>
            </a:pPr>
            <a:r>
              <a:rPr lang="en-US" sz="2400" b="1" i="0" u="none" strike="noStrike" cap="none">
                <a:solidFill>
                  <a:schemeClr val="dk1"/>
                </a:solidFill>
                <a:latin typeface="Arial"/>
                <a:ea typeface="Arial"/>
                <a:cs typeface="Arial"/>
                <a:sym typeface="Arial"/>
              </a:rPr>
              <a:t>Digital Differential Analyzer</a:t>
            </a:r>
            <a:endParaRPr/>
          </a:p>
          <a:p>
            <a:pPr marL="742950" marR="0" lvl="1" indent="-285750" algn="l" rtl="0">
              <a:lnSpc>
                <a:spcPct val="8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0 &lt; Slope &lt;= 1</a:t>
            </a:r>
            <a:endParaRPr/>
          </a:p>
          <a:p>
            <a:pPr marL="1143000" marR="0" lvl="2" indent="-228600" algn="l" rtl="0">
              <a:lnSpc>
                <a:spcPct val="8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Unit x interval = 1</a:t>
            </a:r>
            <a:endParaRPr/>
          </a:p>
        </p:txBody>
      </p:sp>
      <p:cxnSp>
        <p:nvCxnSpPr>
          <p:cNvPr id="175" name="Google Shape;175;p22"/>
          <p:cNvCxnSpPr/>
          <p:nvPr/>
        </p:nvCxnSpPr>
        <p:spPr>
          <a:xfrm rot="10800000">
            <a:off x="5867400" y="2514600"/>
            <a:ext cx="0" cy="1905000"/>
          </a:xfrm>
          <a:prstGeom prst="straightConnector1">
            <a:avLst/>
          </a:prstGeom>
          <a:noFill/>
          <a:ln w="38100" cap="flat" cmpd="sng">
            <a:solidFill>
              <a:schemeClr val="dk2"/>
            </a:solidFill>
            <a:prstDash val="solid"/>
            <a:miter lim="800000"/>
            <a:headEnd type="none" w="med" len="med"/>
            <a:tailEnd type="triangle" w="med" len="med"/>
          </a:ln>
        </p:spPr>
      </p:cxnSp>
      <p:cxnSp>
        <p:nvCxnSpPr>
          <p:cNvPr id="176" name="Google Shape;176;p22"/>
          <p:cNvCxnSpPr/>
          <p:nvPr/>
        </p:nvCxnSpPr>
        <p:spPr>
          <a:xfrm>
            <a:off x="5867400" y="4419600"/>
            <a:ext cx="2133600" cy="0"/>
          </a:xfrm>
          <a:prstGeom prst="straightConnector1">
            <a:avLst/>
          </a:prstGeom>
          <a:noFill/>
          <a:ln w="38100" cap="flat" cmpd="sng">
            <a:solidFill>
              <a:schemeClr val="dk2"/>
            </a:solidFill>
            <a:prstDash val="solid"/>
            <a:miter lim="800000"/>
            <a:headEnd type="none" w="med" len="med"/>
            <a:tailEnd type="triangle" w="med" len="med"/>
          </a:ln>
        </p:spPr>
      </p:cxnSp>
      <p:grpSp>
        <p:nvGrpSpPr>
          <p:cNvPr id="177" name="Google Shape;177;p22"/>
          <p:cNvGrpSpPr/>
          <p:nvPr/>
        </p:nvGrpSpPr>
        <p:grpSpPr>
          <a:xfrm>
            <a:off x="5562600" y="2895600"/>
            <a:ext cx="2286000" cy="2822575"/>
            <a:chOff x="3504" y="1824"/>
            <a:chExt cx="1440" cy="1778"/>
          </a:xfrm>
        </p:grpSpPr>
        <p:sp>
          <p:nvSpPr>
            <p:cNvPr id="178" name="Google Shape;178;p22"/>
            <p:cNvSpPr/>
            <p:nvPr/>
          </p:nvSpPr>
          <p:spPr>
            <a:xfrm>
              <a:off x="3888" y="2208"/>
              <a:ext cx="96" cy="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9" name="Google Shape;179;p22"/>
            <p:cNvSpPr/>
            <p:nvPr/>
          </p:nvSpPr>
          <p:spPr>
            <a:xfrm>
              <a:off x="3840" y="2832"/>
              <a:ext cx="192" cy="19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0" i="1" u="none" strike="noStrike" cap="none">
                  <a:solidFill>
                    <a:schemeClr val="dk1"/>
                  </a:solidFill>
                  <a:latin typeface="Arial"/>
                  <a:ea typeface="Arial"/>
                  <a:cs typeface="Arial"/>
                  <a:sym typeface="Arial"/>
                </a:rPr>
                <a:t>x1</a:t>
              </a:r>
              <a:endParaRPr/>
            </a:p>
          </p:txBody>
        </p:sp>
        <p:sp>
          <p:nvSpPr>
            <p:cNvPr id="180" name="Google Shape;180;p22"/>
            <p:cNvSpPr/>
            <p:nvPr/>
          </p:nvSpPr>
          <p:spPr>
            <a:xfrm>
              <a:off x="3504" y="2160"/>
              <a:ext cx="192" cy="19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0" i="1" u="none" strike="noStrike" cap="none">
                  <a:solidFill>
                    <a:schemeClr val="dk1"/>
                  </a:solidFill>
                  <a:latin typeface="Arial"/>
                  <a:ea typeface="Arial"/>
                  <a:cs typeface="Arial"/>
                  <a:sym typeface="Arial"/>
                </a:rPr>
                <a:t>y1</a:t>
              </a:r>
              <a:endParaRPr/>
            </a:p>
          </p:txBody>
        </p:sp>
        <p:cxnSp>
          <p:nvCxnSpPr>
            <p:cNvPr id="181" name="Google Shape;181;p22"/>
            <p:cNvCxnSpPr>
              <a:stCxn id="180" idx="3"/>
              <a:endCxn id="178" idx="2"/>
            </p:cNvCxnSpPr>
            <p:nvPr/>
          </p:nvCxnSpPr>
          <p:spPr>
            <a:xfrm>
              <a:off x="3696" y="2256"/>
              <a:ext cx="300" cy="0"/>
            </a:xfrm>
            <a:prstGeom prst="straightConnector1">
              <a:avLst/>
            </a:prstGeom>
            <a:noFill/>
            <a:ln w="38100" cap="flat" cmpd="sng">
              <a:solidFill>
                <a:schemeClr val="dk1"/>
              </a:solidFill>
              <a:prstDash val="dash"/>
              <a:miter lim="800000"/>
              <a:headEnd type="none" w="med" len="med"/>
              <a:tailEnd type="none" w="med" len="med"/>
            </a:ln>
          </p:spPr>
        </p:cxnSp>
        <p:cxnSp>
          <p:nvCxnSpPr>
            <p:cNvPr id="182" name="Google Shape;182;p22"/>
            <p:cNvCxnSpPr>
              <a:stCxn id="178" idx="4"/>
              <a:endCxn id="179" idx="0"/>
            </p:cNvCxnSpPr>
            <p:nvPr/>
          </p:nvCxnSpPr>
          <p:spPr>
            <a:xfrm>
              <a:off x="3936" y="2304"/>
              <a:ext cx="0" cy="600"/>
            </a:xfrm>
            <a:prstGeom prst="straightConnector1">
              <a:avLst/>
            </a:prstGeom>
            <a:noFill/>
            <a:ln w="38100" cap="flat" cmpd="sng">
              <a:solidFill>
                <a:schemeClr val="dk1"/>
              </a:solidFill>
              <a:prstDash val="dash"/>
              <a:miter lim="800000"/>
              <a:headEnd type="none" w="med" len="med"/>
              <a:tailEnd type="none" w="med" len="med"/>
            </a:ln>
          </p:spPr>
        </p:cxnSp>
        <p:sp>
          <p:nvSpPr>
            <p:cNvPr id="183" name="Google Shape;183;p22"/>
            <p:cNvSpPr/>
            <p:nvPr/>
          </p:nvSpPr>
          <p:spPr>
            <a:xfrm>
              <a:off x="4704" y="1872"/>
              <a:ext cx="96" cy="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4" name="Google Shape;184;p22"/>
            <p:cNvSpPr/>
            <p:nvPr/>
          </p:nvSpPr>
          <p:spPr>
            <a:xfrm>
              <a:off x="4656" y="2832"/>
              <a:ext cx="192" cy="19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0" i="1" u="none" strike="noStrike" cap="none">
                  <a:solidFill>
                    <a:schemeClr val="dk1"/>
                  </a:solidFill>
                  <a:latin typeface="Arial"/>
                  <a:ea typeface="Arial"/>
                  <a:cs typeface="Arial"/>
                  <a:sym typeface="Arial"/>
                </a:rPr>
                <a:t>x2</a:t>
              </a:r>
              <a:endParaRPr/>
            </a:p>
          </p:txBody>
        </p:sp>
        <p:sp>
          <p:nvSpPr>
            <p:cNvPr id="185" name="Google Shape;185;p22"/>
            <p:cNvSpPr/>
            <p:nvPr/>
          </p:nvSpPr>
          <p:spPr>
            <a:xfrm>
              <a:off x="3504" y="1824"/>
              <a:ext cx="192" cy="19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0" i="1" u="none" strike="noStrike" cap="none">
                  <a:solidFill>
                    <a:schemeClr val="dk1"/>
                  </a:solidFill>
                  <a:latin typeface="Arial"/>
                  <a:ea typeface="Arial"/>
                  <a:cs typeface="Arial"/>
                  <a:sym typeface="Arial"/>
                </a:rPr>
                <a:t>y2</a:t>
              </a:r>
              <a:endParaRPr/>
            </a:p>
          </p:txBody>
        </p:sp>
        <p:cxnSp>
          <p:nvCxnSpPr>
            <p:cNvPr id="186" name="Google Shape;186;p22"/>
            <p:cNvCxnSpPr>
              <a:stCxn id="185" idx="3"/>
              <a:endCxn id="183" idx="2"/>
            </p:cNvCxnSpPr>
            <p:nvPr/>
          </p:nvCxnSpPr>
          <p:spPr>
            <a:xfrm>
              <a:off x="3696" y="1920"/>
              <a:ext cx="900" cy="0"/>
            </a:xfrm>
            <a:prstGeom prst="straightConnector1">
              <a:avLst/>
            </a:prstGeom>
            <a:noFill/>
            <a:ln w="38100" cap="flat" cmpd="sng">
              <a:solidFill>
                <a:schemeClr val="dk1"/>
              </a:solidFill>
              <a:prstDash val="dash"/>
              <a:miter lim="800000"/>
              <a:headEnd type="none" w="med" len="med"/>
              <a:tailEnd type="none" w="med" len="med"/>
            </a:ln>
          </p:spPr>
        </p:cxnSp>
        <p:cxnSp>
          <p:nvCxnSpPr>
            <p:cNvPr id="187" name="Google Shape;187;p22"/>
            <p:cNvCxnSpPr>
              <a:stCxn id="183" idx="4"/>
              <a:endCxn id="184" idx="0"/>
            </p:cNvCxnSpPr>
            <p:nvPr/>
          </p:nvCxnSpPr>
          <p:spPr>
            <a:xfrm>
              <a:off x="4752" y="1968"/>
              <a:ext cx="0" cy="900"/>
            </a:xfrm>
            <a:prstGeom prst="straightConnector1">
              <a:avLst/>
            </a:prstGeom>
            <a:noFill/>
            <a:ln w="38100" cap="flat" cmpd="sng">
              <a:solidFill>
                <a:schemeClr val="dk1"/>
              </a:solidFill>
              <a:prstDash val="dash"/>
              <a:miter lim="800000"/>
              <a:headEnd type="none" w="med" len="med"/>
              <a:tailEnd type="none" w="med" len="med"/>
            </a:ln>
          </p:spPr>
        </p:cxnSp>
        <p:cxnSp>
          <p:nvCxnSpPr>
            <p:cNvPr id="188" name="Google Shape;188;p22"/>
            <p:cNvCxnSpPr>
              <a:stCxn id="178" idx="7"/>
              <a:endCxn id="183" idx="3"/>
            </p:cNvCxnSpPr>
            <p:nvPr/>
          </p:nvCxnSpPr>
          <p:spPr>
            <a:xfrm rot="10800000" flipH="1">
              <a:off x="3970" y="1922"/>
              <a:ext cx="600" cy="300"/>
            </a:xfrm>
            <a:prstGeom prst="straightConnector1">
              <a:avLst/>
            </a:prstGeom>
            <a:noFill/>
            <a:ln w="38100" cap="flat" cmpd="sng">
              <a:solidFill>
                <a:schemeClr val="accent1"/>
              </a:solidFill>
              <a:prstDash val="solid"/>
              <a:round/>
              <a:headEnd type="none" w="med" len="med"/>
              <a:tailEnd type="none" w="med" len="med"/>
            </a:ln>
          </p:spPr>
        </p:cxnSp>
        <p:pic>
          <p:nvPicPr>
            <p:cNvPr id="189" name="Google Shape;189;p22"/>
            <p:cNvPicPr preferRelativeResize="0"/>
            <p:nvPr/>
          </p:nvPicPr>
          <p:blipFill rotWithShape="1">
            <a:blip r:embed="rId3">
              <a:alphaModFix/>
            </a:blip>
            <a:srcRect/>
            <a:stretch/>
          </p:blipFill>
          <p:spPr>
            <a:xfrm>
              <a:off x="3528" y="3216"/>
              <a:ext cx="1416" cy="386"/>
            </a:xfrm>
            <a:prstGeom prst="rect">
              <a:avLst/>
            </a:prstGeom>
            <a:noFill/>
            <a:ln>
              <a:noFill/>
            </a:ln>
          </p:spPr>
        </p:pic>
      </p:grpSp>
      <p:sp>
        <p:nvSpPr>
          <p:cNvPr id="190" name="Google Shape;190;p2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DDA LINE DRAWING ALGORITHMS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050" b="0" i="0" u="none" strike="noStrike" cap="none">
                <a:solidFill>
                  <a:srgbClr val="898989"/>
                </a:solidFill>
                <a:latin typeface="Arial"/>
                <a:ea typeface="Arial"/>
                <a:cs typeface="Arial"/>
                <a:sym typeface="Arial"/>
              </a:rPr>
              <a:t>6</a:t>
            </a:fld>
            <a:endParaRPr sz="1050" b="0" i="0" u="none" strike="noStrike" cap="none">
              <a:solidFill>
                <a:srgbClr val="898989"/>
              </a:solidFill>
              <a:latin typeface="Arial"/>
              <a:ea typeface="Arial"/>
              <a:cs typeface="Arial"/>
              <a:sym typeface="Arial"/>
            </a:endParaRPr>
          </a:p>
        </p:txBody>
      </p:sp>
      <p:sp>
        <p:nvSpPr>
          <p:cNvPr id="196" name="Google Shape;196;p23"/>
          <p:cNvSpPr txBox="1"/>
          <p:nvPr/>
        </p:nvSpPr>
        <p:spPr>
          <a:xfrm>
            <a:off x="2133600" y="304800"/>
            <a:ext cx="6934200" cy="72072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The DDA  Algorithm cont..</a:t>
            </a:r>
            <a:endParaRPr sz="4400" b="1" i="0" u="none" strike="noStrike" cap="none">
              <a:solidFill>
                <a:schemeClr val="dk1"/>
              </a:solidFill>
              <a:latin typeface="Times New Roman"/>
              <a:ea typeface="Times New Roman"/>
              <a:cs typeface="Times New Roman"/>
              <a:sym typeface="Times New Roman"/>
            </a:endParaRPr>
          </a:p>
        </p:txBody>
      </p:sp>
      <p:sp>
        <p:nvSpPr>
          <p:cNvPr id="197" name="Google Shape;197;p23"/>
          <p:cNvSpPr txBox="1"/>
          <p:nvPr/>
        </p:nvSpPr>
        <p:spPr>
          <a:xfrm>
            <a:off x="533400" y="1447800"/>
            <a:ext cx="81534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400"/>
              <a:buFont typeface="Arial"/>
              <a:buChar char="•"/>
            </a:pPr>
            <a:r>
              <a:rPr lang="en-US" sz="2400" b="1" i="0" u="none" strike="noStrike" cap="none">
                <a:solidFill>
                  <a:schemeClr val="dk1"/>
                </a:solidFill>
                <a:latin typeface="Arial"/>
                <a:ea typeface="Arial"/>
                <a:cs typeface="Arial"/>
                <a:sym typeface="Arial"/>
              </a:rPr>
              <a:t>Digital Differential Analyzer</a:t>
            </a:r>
            <a:endParaRPr/>
          </a:p>
          <a:p>
            <a:pPr marL="742950" marR="0" lvl="1" indent="-285750" algn="l" rtl="0">
              <a:lnSpc>
                <a:spcPct val="8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0 &lt; Slope &lt;= 1</a:t>
            </a:r>
            <a:endParaRPr/>
          </a:p>
          <a:p>
            <a:pPr marL="1143000" marR="0" lvl="2" indent="-228600" algn="l" rtl="0">
              <a:lnSpc>
                <a:spcPct val="8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Unit x interval = 1</a:t>
            </a:r>
            <a:endParaRPr/>
          </a:p>
          <a:p>
            <a:pPr marL="742950" marR="0" lvl="1" indent="-133350" algn="l" rtl="0">
              <a:lnSpc>
                <a:spcPct val="80000"/>
              </a:lnSpc>
              <a:spcBef>
                <a:spcPts val="48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742950" marR="0" lvl="1" indent="-285750" algn="l" rtl="0">
              <a:lnSpc>
                <a:spcPct val="8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Slope &gt; 1</a:t>
            </a:r>
            <a:endParaRPr/>
          </a:p>
          <a:p>
            <a:pPr marL="1143000" marR="0" lvl="2" indent="-228600" algn="l" rtl="0">
              <a:lnSpc>
                <a:spcPct val="8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Unit y interval = 1</a:t>
            </a:r>
            <a:endParaRPr/>
          </a:p>
          <a:p>
            <a:pPr marL="742950" marR="0" lvl="1" indent="-133350" algn="l" rtl="0">
              <a:lnSpc>
                <a:spcPct val="80000"/>
              </a:lnSpc>
              <a:spcBef>
                <a:spcPts val="48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342900" marR="0" lvl="0" indent="-342900" algn="l" rtl="0">
              <a:spcBef>
                <a:spcPts val="480"/>
              </a:spcBef>
              <a:spcAft>
                <a:spcPts val="0"/>
              </a:spcAft>
              <a:buClr>
                <a:schemeClr val="dk1"/>
              </a:buClr>
              <a:buSzPts val="2400"/>
              <a:buFont typeface="Noto Sans Symbols"/>
              <a:buNone/>
            </a:pPr>
            <a:endParaRPr sz="2400" b="0" i="0" u="none" strike="noStrike" cap="none">
              <a:solidFill>
                <a:schemeClr val="dk1"/>
              </a:solidFill>
              <a:latin typeface="Arial"/>
              <a:ea typeface="Arial"/>
              <a:cs typeface="Arial"/>
              <a:sym typeface="Arial"/>
            </a:endParaRPr>
          </a:p>
        </p:txBody>
      </p:sp>
      <p:cxnSp>
        <p:nvCxnSpPr>
          <p:cNvPr id="198" name="Google Shape;198;p23"/>
          <p:cNvCxnSpPr/>
          <p:nvPr/>
        </p:nvCxnSpPr>
        <p:spPr>
          <a:xfrm rot="10800000">
            <a:off x="5867400" y="2514600"/>
            <a:ext cx="0" cy="1905000"/>
          </a:xfrm>
          <a:prstGeom prst="straightConnector1">
            <a:avLst/>
          </a:prstGeom>
          <a:noFill/>
          <a:ln w="38100" cap="flat" cmpd="sng">
            <a:solidFill>
              <a:schemeClr val="dk2"/>
            </a:solidFill>
            <a:prstDash val="solid"/>
            <a:miter lim="800000"/>
            <a:headEnd type="none" w="med" len="med"/>
            <a:tailEnd type="triangle" w="med" len="med"/>
          </a:ln>
        </p:spPr>
      </p:cxnSp>
      <p:cxnSp>
        <p:nvCxnSpPr>
          <p:cNvPr id="199" name="Google Shape;199;p23"/>
          <p:cNvCxnSpPr/>
          <p:nvPr/>
        </p:nvCxnSpPr>
        <p:spPr>
          <a:xfrm>
            <a:off x="5867400" y="4419600"/>
            <a:ext cx="2133600" cy="0"/>
          </a:xfrm>
          <a:prstGeom prst="straightConnector1">
            <a:avLst/>
          </a:prstGeom>
          <a:noFill/>
          <a:ln w="38100" cap="flat" cmpd="sng">
            <a:solidFill>
              <a:schemeClr val="dk2"/>
            </a:solidFill>
            <a:prstDash val="solid"/>
            <a:miter lim="800000"/>
            <a:headEnd type="none" w="med" len="med"/>
            <a:tailEnd type="triangle" w="med" len="med"/>
          </a:ln>
        </p:spPr>
      </p:cxnSp>
      <p:grpSp>
        <p:nvGrpSpPr>
          <p:cNvPr id="200" name="Google Shape;200;p23"/>
          <p:cNvGrpSpPr/>
          <p:nvPr/>
        </p:nvGrpSpPr>
        <p:grpSpPr>
          <a:xfrm>
            <a:off x="5562600" y="2895600"/>
            <a:ext cx="2247900" cy="3043238"/>
            <a:chOff x="3504" y="1824"/>
            <a:chExt cx="1416" cy="1917"/>
          </a:xfrm>
        </p:grpSpPr>
        <p:sp>
          <p:nvSpPr>
            <p:cNvPr id="201" name="Google Shape;201;p23"/>
            <p:cNvSpPr/>
            <p:nvPr/>
          </p:nvSpPr>
          <p:spPr>
            <a:xfrm>
              <a:off x="4224" y="2544"/>
              <a:ext cx="96" cy="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2" name="Google Shape;202;p23"/>
            <p:cNvSpPr/>
            <p:nvPr/>
          </p:nvSpPr>
          <p:spPr>
            <a:xfrm>
              <a:off x="4176" y="2832"/>
              <a:ext cx="192" cy="19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0" i="1" u="none" strike="noStrike" cap="none">
                  <a:solidFill>
                    <a:schemeClr val="dk1"/>
                  </a:solidFill>
                  <a:latin typeface="Arial"/>
                  <a:ea typeface="Arial"/>
                  <a:cs typeface="Arial"/>
                  <a:sym typeface="Arial"/>
                </a:rPr>
                <a:t>x1</a:t>
              </a:r>
              <a:endParaRPr/>
            </a:p>
          </p:txBody>
        </p:sp>
        <p:sp>
          <p:nvSpPr>
            <p:cNvPr id="203" name="Google Shape;203;p23"/>
            <p:cNvSpPr/>
            <p:nvPr/>
          </p:nvSpPr>
          <p:spPr>
            <a:xfrm>
              <a:off x="3504" y="2496"/>
              <a:ext cx="192" cy="19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0" i="1" u="none" strike="noStrike" cap="none">
                  <a:solidFill>
                    <a:schemeClr val="dk1"/>
                  </a:solidFill>
                  <a:latin typeface="Arial"/>
                  <a:ea typeface="Arial"/>
                  <a:cs typeface="Arial"/>
                  <a:sym typeface="Arial"/>
                </a:rPr>
                <a:t>y1</a:t>
              </a:r>
              <a:endParaRPr/>
            </a:p>
          </p:txBody>
        </p:sp>
        <p:cxnSp>
          <p:nvCxnSpPr>
            <p:cNvPr id="204" name="Google Shape;204;p23"/>
            <p:cNvCxnSpPr>
              <a:stCxn id="203" idx="3"/>
              <a:endCxn id="201" idx="2"/>
            </p:cNvCxnSpPr>
            <p:nvPr/>
          </p:nvCxnSpPr>
          <p:spPr>
            <a:xfrm>
              <a:off x="3696" y="2592"/>
              <a:ext cx="600" cy="0"/>
            </a:xfrm>
            <a:prstGeom prst="straightConnector1">
              <a:avLst/>
            </a:prstGeom>
            <a:noFill/>
            <a:ln w="38100" cap="flat" cmpd="sng">
              <a:solidFill>
                <a:schemeClr val="dk1"/>
              </a:solidFill>
              <a:prstDash val="dash"/>
              <a:miter lim="800000"/>
              <a:headEnd type="none" w="med" len="med"/>
              <a:tailEnd type="none" w="med" len="med"/>
            </a:ln>
          </p:spPr>
        </p:cxnSp>
        <p:cxnSp>
          <p:nvCxnSpPr>
            <p:cNvPr id="205" name="Google Shape;205;p23"/>
            <p:cNvCxnSpPr>
              <a:stCxn id="201" idx="4"/>
              <a:endCxn id="202" idx="0"/>
            </p:cNvCxnSpPr>
            <p:nvPr/>
          </p:nvCxnSpPr>
          <p:spPr>
            <a:xfrm>
              <a:off x="4272" y="2640"/>
              <a:ext cx="0" cy="300"/>
            </a:xfrm>
            <a:prstGeom prst="straightConnector1">
              <a:avLst/>
            </a:prstGeom>
            <a:noFill/>
            <a:ln w="38100" cap="flat" cmpd="sng">
              <a:solidFill>
                <a:schemeClr val="dk1"/>
              </a:solidFill>
              <a:prstDash val="dash"/>
              <a:miter lim="800000"/>
              <a:headEnd type="none" w="med" len="med"/>
              <a:tailEnd type="none" w="med" len="med"/>
            </a:ln>
          </p:spPr>
        </p:cxnSp>
        <p:sp>
          <p:nvSpPr>
            <p:cNvPr id="206" name="Google Shape;206;p23"/>
            <p:cNvSpPr/>
            <p:nvPr/>
          </p:nvSpPr>
          <p:spPr>
            <a:xfrm>
              <a:off x="4704" y="1872"/>
              <a:ext cx="96" cy="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7" name="Google Shape;207;p23"/>
            <p:cNvSpPr/>
            <p:nvPr/>
          </p:nvSpPr>
          <p:spPr>
            <a:xfrm>
              <a:off x="4656" y="2832"/>
              <a:ext cx="192" cy="19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0" i="1" u="none" strike="noStrike" cap="none">
                  <a:solidFill>
                    <a:schemeClr val="dk1"/>
                  </a:solidFill>
                  <a:latin typeface="Arial"/>
                  <a:ea typeface="Arial"/>
                  <a:cs typeface="Arial"/>
                  <a:sym typeface="Arial"/>
                </a:rPr>
                <a:t>x2</a:t>
              </a:r>
              <a:endParaRPr/>
            </a:p>
          </p:txBody>
        </p:sp>
        <p:sp>
          <p:nvSpPr>
            <p:cNvPr id="208" name="Google Shape;208;p23"/>
            <p:cNvSpPr/>
            <p:nvPr/>
          </p:nvSpPr>
          <p:spPr>
            <a:xfrm>
              <a:off x="3504" y="1824"/>
              <a:ext cx="192" cy="19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0" i="1" u="none" strike="noStrike" cap="none">
                  <a:solidFill>
                    <a:schemeClr val="dk1"/>
                  </a:solidFill>
                  <a:latin typeface="Arial"/>
                  <a:ea typeface="Arial"/>
                  <a:cs typeface="Arial"/>
                  <a:sym typeface="Arial"/>
                </a:rPr>
                <a:t>y2</a:t>
              </a:r>
              <a:endParaRPr/>
            </a:p>
          </p:txBody>
        </p:sp>
        <p:cxnSp>
          <p:nvCxnSpPr>
            <p:cNvPr id="209" name="Google Shape;209;p23"/>
            <p:cNvCxnSpPr>
              <a:stCxn id="208" idx="3"/>
              <a:endCxn id="206" idx="2"/>
            </p:cNvCxnSpPr>
            <p:nvPr/>
          </p:nvCxnSpPr>
          <p:spPr>
            <a:xfrm>
              <a:off x="3696" y="1920"/>
              <a:ext cx="900" cy="0"/>
            </a:xfrm>
            <a:prstGeom prst="straightConnector1">
              <a:avLst/>
            </a:prstGeom>
            <a:noFill/>
            <a:ln w="38100" cap="flat" cmpd="sng">
              <a:solidFill>
                <a:schemeClr val="dk1"/>
              </a:solidFill>
              <a:prstDash val="dash"/>
              <a:miter lim="800000"/>
              <a:headEnd type="none" w="med" len="med"/>
              <a:tailEnd type="none" w="med" len="med"/>
            </a:ln>
          </p:spPr>
        </p:cxnSp>
        <p:cxnSp>
          <p:nvCxnSpPr>
            <p:cNvPr id="210" name="Google Shape;210;p23"/>
            <p:cNvCxnSpPr>
              <a:stCxn id="206" idx="4"/>
              <a:endCxn id="207" idx="0"/>
            </p:cNvCxnSpPr>
            <p:nvPr/>
          </p:nvCxnSpPr>
          <p:spPr>
            <a:xfrm>
              <a:off x="4752" y="1968"/>
              <a:ext cx="0" cy="900"/>
            </a:xfrm>
            <a:prstGeom prst="straightConnector1">
              <a:avLst/>
            </a:prstGeom>
            <a:noFill/>
            <a:ln w="38100" cap="flat" cmpd="sng">
              <a:solidFill>
                <a:schemeClr val="dk1"/>
              </a:solidFill>
              <a:prstDash val="dash"/>
              <a:miter lim="800000"/>
              <a:headEnd type="none" w="med" len="med"/>
              <a:tailEnd type="none" w="med" len="med"/>
            </a:ln>
          </p:spPr>
        </p:cxnSp>
        <p:cxnSp>
          <p:nvCxnSpPr>
            <p:cNvPr id="211" name="Google Shape;211;p23"/>
            <p:cNvCxnSpPr>
              <a:stCxn id="201" idx="7"/>
              <a:endCxn id="206" idx="3"/>
            </p:cNvCxnSpPr>
            <p:nvPr/>
          </p:nvCxnSpPr>
          <p:spPr>
            <a:xfrm rot="10800000" flipH="1">
              <a:off x="4306" y="1958"/>
              <a:ext cx="300" cy="600"/>
            </a:xfrm>
            <a:prstGeom prst="straightConnector1">
              <a:avLst/>
            </a:prstGeom>
            <a:noFill/>
            <a:ln w="38100" cap="flat" cmpd="sng">
              <a:solidFill>
                <a:schemeClr val="accent1"/>
              </a:solidFill>
              <a:prstDash val="solid"/>
              <a:round/>
              <a:headEnd type="none" w="med" len="med"/>
              <a:tailEnd type="none" w="med" len="med"/>
            </a:ln>
          </p:spPr>
        </p:cxnSp>
        <p:pic>
          <p:nvPicPr>
            <p:cNvPr id="212" name="Google Shape;212;p23"/>
            <p:cNvPicPr preferRelativeResize="0"/>
            <p:nvPr/>
          </p:nvPicPr>
          <p:blipFill rotWithShape="1">
            <a:blip r:embed="rId3">
              <a:alphaModFix/>
            </a:blip>
            <a:srcRect/>
            <a:stretch/>
          </p:blipFill>
          <p:spPr>
            <a:xfrm>
              <a:off x="3504" y="3077"/>
              <a:ext cx="1416" cy="664"/>
            </a:xfrm>
            <a:prstGeom prst="rect">
              <a:avLst/>
            </a:prstGeom>
            <a:noFill/>
            <a:ln>
              <a:noFill/>
            </a:ln>
          </p:spPr>
        </p:pic>
      </p:grpSp>
      <p:sp>
        <p:nvSpPr>
          <p:cNvPr id="213" name="Google Shape;213;p2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DDA LINE DRAWING ALGORITHMS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050" b="0" i="0" u="none" strike="noStrike" cap="none">
                <a:solidFill>
                  <a:srgbClr val="898989"/>
                </a:solidFill>
                <a:latin typeface="Arial"/>
                <a:ea typeface="Arial"/>
                <a:cs typeface="Arial"/>
                <a:sym typeface="Arial"/>
              </a:rPr>
              <a:t>7</a:t>
            </a:fld>
            <a:endParaRPr sz="1050" b="0" i="0" u="none" strike="noStrike" cap="none">
              <a:solidFill>
                <a:srgbClr val="898989"/>
              </a:solidFill>
              <a:latin typeface="Arial"/>
              <a:ea typeface="Arial"/>
              <a:cs typeface="Arial"/>
              <a:sym typeface="Arial"/>
            </a:endParaRPr>
          </a:p>
        </p:txBody>
      </p:sp>
      <p:sp>
        <p:nvSpPr>
          <p:cNvPr id="219" name="Google Shape;219;p24"/>
          <p:cNvSpPr txBox="1"/>
          <p:nvPr/>
        </p:nvSpPr>
        <p:spPr>
          <a:xfrm>
            <a:off x="2133600" y="304800"/>
            <a:ext cx="6934200" cy="72072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The DDA  Algorithm cont..</a:t>
            </a:r>
            <a:endParaRPr sz="4400" b="1" i="0" u="none" strike="noStrike" cap="none">
              <a:solidFill>
                <a:schemeClr val="dk1"/>
              </a:solidFill>
              <a:latin typeface="Times New Roman"/>
              <a:ea typeface="Times New Roman"/>
              <a:cs typeface="Times New Roman"/>
              <a:sym typeface="Times New Roman"/>
            </a:endParaRPr>
          </a:p>
        </p:txBody>
      </p:sp>
      <p:sp>
        <p:nvSpPr>
          <p:cNvPr id="220" name="Google Shape;220;p24"/>
          <p:cNvSpPr txBox="1"/>
          <p:nvPr/>
        </p:nvSpPr>
        <p:spPr>
          <a:xfrm>
            <a:off x="533400" y="1447800"/>
            <a:ext cx="5262563"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400"/>
              <a:buFont typeface="Arial"/>
              <a:buChar char="•"/>
            </a:pPr>
            <a:r>
              <a:rPr lang="en-US" sz="2400" b="1" i="0" u="none" strike="noStrike" cap="none">
                <a:solidFill>
                  <a:schemeClr val="dk1"/>
                </a:solidFill>
                <a:latin typeface="Arial"/>
                <a:ea typeface="Arial"/>
                <a:cs typeface="Arial"/>
                <a:sym typeface="Arial"/>
              </a:rPr>
              <a:t>Digital Differential Analyzer</a:t>
            </a:r>
            <a:endParaRPr/>
          </a:p>
          <a:p>
            <a:pPr marL="742950" marR="0" lvl="1" indent="-285750" algn="l" rtl="0">
              <a:lnSpc>
                <a:spcPct val="8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0 &lt; Slope &lt;= 1</a:t>
            </a:r>
            <a:endParaRPr/>
          </a:p>
          <a:p>
            <a:pPr marL="1143000" marR="0" lvl="2" indent="-228600" algn="l" rtl="0">
              <a:lnSpc>
                <a:spcPct val="8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Unit x interval = 1</a:t>
            </a:r>
            <a:endParaRPr/>
          </a:p>
          <a:p>
            <a:pPr marL="742950" marR="0" lvl="1" indent="-133350" algn="l" rtl="0">
              <a:lnSpc>
                <a:spcPct val="80000"/>
              </a:lnSpc>
              <a:spcBef>
                <a:spcPts val="48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742950" marR="0" lvl="1" indent="-285750" algn="l" rtl="0">
              <a:lnSpc>
                <a:spcPct val="8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Slope &gt; 1</a:t>
            </a:r>
            <a:endParaRPr/>
          </a:p>
          <a:p>
            <a:pPr marL="1143000" marR="0" lvl="2" indent="-228600" algn="l" rtl="0">
              <a:lnSpc>
                <a:spcPct val="8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Unit y interval = 1</a:t>
            </a:r>
            <a:endParaRPr/>
          </a:p>
          <a:p>
            <a:pPr marL="1143000" marR="0" lvl="2" indent="-76200" algn="l" rtl="0">
              <a:lnSpc>
                <a:spcPct val="80000"/>
              </a:lnSpc>
              <a:spcBef>
                <a:spcPts val="48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742950" marR="0" lvl="1" indent="-285750" algn="l" rtl="0">
              <a:lnSpc>
                <a:spcPct val="8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-1 &lt;= Slope &lt; 0</a:t>
            </a:r>
            <a:endParaRPr/>
          </a:p>
          <a:p>
            <a:pPr marL="1143000" marR="0" lvl="2" indent="-228600" algn="l" rtl="0">
              <a:lnSpc>
                <a:spcPct val="8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Unit x interval = -1</a:t>
            </a:r>
            <a:endParaRPr/>
          </a:p>
          <a:p>
            <a:pPr marL="742950" marR="0" lvl="1" indent="-133350" algn="l" rtl="0">
              <a:lnSpc>
                <a:spcPct val="80000"/>
              </a:lnSpc>
              <a:spcBef>
                <a:spcPts val="48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342900" marR="0" lvl="0" indent="-342900" algn="l" rtl="0">
              <a:spcBef>
                <a:spcPts val="480"/>
              </a:spcBef>
              <a:spcAft>
                <a:spcPts val="0"/>
              </a:spcAft>
              <a:buClr>
                <a:schemeClr val="dk1"/>
              </a:buClr>
              <a:buSzPts val="2400"/>
              <a:buFont typeface="Noto Sans Symbols"/>
              <a:buNone/>
            </a:pPr>
            <a:endParaRPr sz="2400" b="0" i="0" u="none" strike="noStrike" cap="none">
              <a:solidFill>
                <a:schemeClr val="dk1"/>
              </a:solidFill>
              <a:latin typeface="Arial"/>
              <a:ea typeface="Arial"/>
              <a:cs typeface="Arial"/>
              <a:sym typeface="Arial"/>
            </a:endParaRPr>
          </a:p>
        </p:txBody>
      </p:sp>
      <p:grpSp>
        <p:nvGrpSpPr>
          <p:cNvPr id="221" name="Google Shape;221;p24"/>
          <p:cNvGrpSpPr/>
          <p:nvPr/>
        </p:nvGrpSpPr>
        <p:grpSpPr>
          <a:xfrm>
            <a:off x="5562600" y="2514600"/>
            <a:ext cx="2438400" cy="3200400"/>
            <a:chOff x="3504" y="1584"/>
            <a:chExt cx="1536" cy="2016"/>
          </a:xfrm>
        </p:grpSpPr>
        <p:cxnSp>
          <p:nvCxnSpPr>
            <p:cNvPr id="222" name="Google Shape;222;p24"/>
            <p:cNvCxnSpPr/>
            <p:nvPr/>
          </p:nvCxnSpPr>
          <p:spPr>
            <a:xfrm rot="10800000">
              <a:off x="3696" y="1584"/>
              <a:ext cx="0" cy="1200"/>
            </a:xfrm>
            <a:prstGeom prst="straightConnector1">
              <a:avLst/>
            </a:prstGeom>
            <a:noFill/>
            <a:ln w="38100" cap="flat" cmpd="sng">
              <a:solidFill>
                <a:schemeClr val="dk2"/>
              </a:solidFill>
              <a:prstDash val="solid"/>
              <a:miter lim="800000"/>
              <a:headEnd type="none" w="med" len="med"/>
              <a:tailEnd type="triangle" w="med" len="med"/>
            </a:ln>
          </p:spPr>
        </p:cxnSp>
        <p:cxnSp>
          <p:nvCxnSpPr>
            <p:cNvPr id="223" name="Google Shape;223;p24"/>
            <p:cNvCxnSpPr/>
            <p:nvPr/>
          </p:nvCxnSpPr>
          <p:spPr>
            <a:xfrm>
              <a:off x="3696" y="2784"/>
              <a:ext cx="1344" cy="0"/>
            </a:xfrm>
            <a:prstGeom prst="straightConnector1">
              <a:avLst/>
            </a:prstGeom>
            <a:noFill/>
            <a:ln w="38100" cap="flat" cmpd="sng">
              <a:solidFill>
                <a:schemeClr val="dk2"/>
              </a:solidFill>
              <a:prstDash val="solid"/>
              <a:miter lim="800000"/>
              <a:headEnd type="none" w="med" len="med"/>
              <a:tailEnd type="triangle" w="med" len="med"/>
            </a:ln>
          </p:spPr>
        </p:cxnSp>
        <p:pic>
          <p:nvPicPr>
            <p:cNvPr id="224" name="Google Shape;224;p24"/>
            <p:cNvPicPr preferRelativeResize="0"/>
            <p:nvPr/>
          </p:nvPicPr>
          <p:blipFill rotWithShape="1">
            <a:blip r:embed="rId3">
              <a:alphaModFix/>
            </a:blip>
            <a:srcRect/>
            <a:stretch/>
          </p:blipFill>
          <p:spPr>
            <a:xfrm>
              <a:off x="3538" y="3214"/>
              <a:ext cx="1395" cy="386"/>
            </a:xfrm>
            <a:prstGeom prst="rect">
              <a:avLst/>
            </a:prstGeom>
            <a:noFill/>
            <a:ln>
              <a:noFill/>
            </a:ln>
          </p:spPr>
        </p:pic>
        <p:sp>
          <p:nvSpPr>
            <p:cNvPr id="225" name="Google Shape;225;p24"/>
            <p:cNvSpPr/>
            <p:nvPr/>
          </p:nvSpPr>
          <p:spPr>
            <a:xfrm>
              <a:off x="3875" y="1897"/>
              <a:ext cx="96" cy="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6" name="Google Shape;226;p24"/>
            <p:cNvSpPr/>
            <p:nvPr/>
          </p:nvSpPr>
          <p:spPr>
            <a:xfrm>
              <a:off x="3840" y="2832"/>
              <a:ext cx="192" cy="19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0" i="1" u="none" strike="noStrike" cap="none">
                  <a:solidFill>
                    <a:schemeClr val="dk1"/>
                  </a:solidFill>
                  <a:latin typeface="Arial"/>
                  <a:ea typeface="Arial"/>
                  <a:cs typeface="Arial"/>
                  <a:sym typeface="Arial"/>
                </a:rPr>
                <a:t>x1</a:t>
              </a:r>
              <a:endParaRPr/>
            </a:p>
          </p:txBody>
        </p:sp>
        <p:sp>
          <p:nvSpPr>
            <p:cNvPr id="227" name="Google Shape;227;p24"/>
            <p:cNvSpPr/>
            <p:nvPr/>
          </p:nvSpPr>
          <p:spPr>
            <a:xfrm>
              <a:off x="3504" y="2160"/>
              <a:ext cx="192" cy="19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0" i="1" u="none" strike="noStrike" cap="none">
                  <a:solidFill>
                    <a:schemeClr val="dk1"/>
                  </a:solidFill>
                  <a:latin typeface="Arial"/>
                  <a:ea typeface="Arial"/>
                  <a:cs typeface="Arial"/>
                  <a:sym typeface="Arial"/>
                </a:rPr>
                <a:t>y2</a:t>
              </a:r>
              <a:endParaRPr/>
            </a:p>
          </p:txBody>
        </p:sp>
        <p:cxnSp>
          <p:nvCxnSpPr>
            <p:cNvPr id="228" name="Google Shape;228;p24"/>
            <p:cNvCxnSpPr>
              <a:stCxn id="227" idx="3"/>
            </p:cNvCxnSpPr>
            <p:nvPr/>
          </p:nvCxnSpPr>
          <p:spPr>
            <a:xfrm>
              <a:off x="3696" y="2256"/>
              <a:ext cx="900" cy="0"/>
            </a:xfrm>
            <a:prstGeom prst="straightConnector1">
              <a:avLst/>
            </a:prstGeom>
            <a:noFill/>
            <a:ln w="38100" cap="flat" cmpd="sng">
              <a:solidFill>
                <a:schemeClr val="dk1"/>
              </a:solidFill>
              <a:prstDash val="dash"/>
              <a:miter lim="800000"/>
              <a:headEnd type="none" w="med" len="med"/>
              <a:tailEnd type="none" w="med" len="med"/>
            </a:ln>
          </p:spPr>
        </p:cxnSp>
        <p:cxnSp>
          <p:nvCxnSpPr>
            <p:cNvPr id="229" name="Google Shape;229;p24"/>
            <p:cNvCxnSpPr>
              <a:endCxn id="226" idx="0"/>
            </p:cNvCxnSpPr>
            <p:nvPr/>
          </p:nvCxnSpPr>
          <p:spPr>
            <a:xfrm>
              <a:off x="3936" y="1932"/>
              <a:ext cx="0" cy="900"/>
            </a:xfrm>
            <a:prstGeom prst="straightConnector1">
              <a:avLst/>
            </a:prstGeom>
            <a:noFill/>
            <a:ln w="38100" cap="flat" cmpd="sng">
              <a:solidFill>
                <a:schemeClr val="dk1"/>
              </a:solidFill>
              <a:prstDash val="dash"/>
              <a:miter lim="800000"/>
              <a:headEnd type="none" w="med" len="med"/>
              <a:tailEnd type="none" w="med" len="med"/>
            </a:ln>
          </p:spPr>
        </p:cxnSp>
        <p:sp>
          <p:nvSpPr>
            <p:cNvPr id="230" name="Google Shape;230;p24"/>
            <p:cNvSpPr/>
            <p:nvPr/>
          </p:nvSpPr>
          <p:spPr>
            <a:xfrm>
              <a:off x="4694" y="2205"/>
              <a:ext cx="96" cy="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31" name="Google Shape;231;p24"/>
            <p:cNvSpPr/>
            <p:nvPr/>
          </p:nvSpPr>
          <p:spPr>
            <a:xfrm>
              <a:off x="4656" y="2832"/>
              <a:ext cx="192" cy="19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0" i="1" u="none" strike="noStrike" cap="none">
                  <a:solidFill>
                    <a:schemeClr val="dk1"/>
                  </a:solidFill>
                  <a:latin typeface="Arial"/>
                  <a:ea typeface="Arial"/>
                  <a:cs typeface="Arial"/>
                  <a:sym typeface="Arial"/>
                </a:rPr>
                <a:t>x2</a:t>
              </a:r>
              <a:endParaRPr/>
            </a:p>
          </p:txBody>
        </p:sp>
        <p:sp>
          <p:nvSpPr>
            <p:cNvPr id="232" name="Google Shape;232;p24"/>
            <p:cNvSpPr/>
            <p:nvPr/>
          </p:nvSpPr>
          <p:spPr>
            <a:xfrm>
              <a:off x="3504" y="1824"/>
              <a:ext cx="192" cy="19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0" i="1" u="none" strike="noStrike" cap="none">
                  <a:solidFill>
                    <a:schemeClr val="dk1"/>
                  </a:solidFill>
                  <a:latin typeface="Arial"/>
                  <a:ea typeface="Arial"/>
                  <a:cs typeface="Arial"/>
                  <a:sym typeface="Arial"/>
                </a:rPr>
                <a:t>y1</a:t>
              </a:r>
              <a:endParaRPr/>
            </a:p>
          </p:txBody>
        </p:sp>
        <p:cxnSp>
          <p:nvCxnSpPr>
            <p:cNvPr id="233" name="Google Shape;233;p24"/>
            <p:cNvCxnSpPr>
              <a:stCxn id="232" idx="3"/>
            </p:cNvCxnSpPr>
            <p:nvPr/>
          </p:nvCxnSpPr>
          <p:spPr>
            <a:xfrm>
              <a:off x="3696" y="1920"/>
              <a:ext cx="300" cy="0"/>
            </a:xfrm>
            <a:prstGeom prst="straightConnector1">
              <a:avLst/>
            </a:prstGeom>
            <a:noFill/>
            <a:ln w="38100" cap="flat" cmpd="sng">
              <a:solidFill>
                <a:schemeClr val="dk1"/>
              </a:solidFill>
              <a:prstDash val="dash"/>
              <a:miter lim="800000"/>
              <a:headEnd type="none" w="med" len="med"/>
              <a:tailEnd type="none" w="med" len="med"/>
            </a:ln>
          </p:spPr>
        </p:cxnSp>
        <p:cxnSp>
          <p:nvCxnSpPr>
            <p:cNvPr id="234" name="Google Shape;234;p24"/>
            <p:cNvCxnSpPr>
              <a:endCxn id="231" idx="0"/>
            </p:cNvCxnSpPr>
            <p:nvPr/>
          </p:nvCxnSpPr>
          <p:spPr>
            <a:xfrm>
              <a:off x="4752" y="2232"/>
              <a:ext cx="0" cy="600"/>
            </a:xfrm>
            <a:prstGeom prst="straightConnector1">
              <a:avLst/>
            </a:prstGeom>
            <a:noFill/>
            <a:ln w="38100" cap="flat" cmpd="sng">
              <a:solidFill>
                <a:schemeClr val="dk1"/>
              </a:solidFill>
              <a:prstDash val="dash"/>
              <a:miter lim="800000"/>
              <a:headEnd type="none" w="med" len="med"/>
              <a:tailEnd type="none" w="med" len="med"/>
            </a:ln>
          </p:spPr>
        </p:cxnSp>
        <p:cxnSp>
          <p:nvCxnSpPr>
            <p:cNvPr id="235" name="Google Shape;235;p24"/>
            <p:cNvCxnSpPr/>
            <p:nvPr/>
          </p:nvCxnSpPr>
          <p:spPr>
            <a:xfrm>
              <a:off x="3937" y="1933"/>
              <a:ext cx="801" cy="329"/>
            </a:xfrm>
            <a:prstGeom prst="straightConnector1">
              <a:avLst/>
            </a:prstGeom>
            <a:noFill/>
            <a:ln w="38100" cap="flat" cmpd="sng">
              <a:solidFill>
                <a:schemeClr val="accent1"/>
              </a:solidFill>
              <a:prstDash val="solid"/>
              <a:round/>
              <a:headEnd type="none" w="med" len="med"/>
              <a:tailEnd type="none" w="med" len="med"/>
            </a:ln>
          </p:spPr>
        </p:cxnSp>
      </p:grpSp>
      <p:sp>
        <p:nvSpPr>
          <p:cNvPr id="236" name="Google Shape;236;p2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DDA LINE DRAWING ALGORITHMS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050" b="0" i="0" u="none" strike="noStrike" cap="none">
                <a:solidFill>
                  <a:srgbClr val="898989"/>
                </a:solidFill>
                <a:latin typeface="Arial"/>
                <a:ea typeface="Arial"/>
                <a:cs typeface="Arial"/>
                <a:sym typeface="Arial"/>
              </a:rPr>
              <a:t>8</a:t>
            </a:fld>
            <a:endParaRPr sz="1050" b="0" i="0" u="none" strike="noStrike" cap="none">
              <a:solidFill>
                <a:srgbClr val="898989"/>
              </a:solidFill>
              <a:latin typeface="Arial"/>
              <a:ea typeface="Arial"/>
              <a:cs typeface="Arial"/>
              <a:sym typeface="Arial"/>
            </a:endParaRPr>
          </a:p>
        </p:txBody>
      </p:sp>
      <p:sp>
        <p:nvSpPr>
          <p:cNvPr id="242" name="Google Shape;242;p25"/>
          <p:cNvSpPr txBox="1"/>
          <p:nvPr/>
        </p:nvSpPr>
        <p:spPr>
          <a:xfrm>
            <a:off x="2133600" y="304800"/>
            <a:ext cx="6934200" cy="72072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The DDA  Algorithm cont..</a:t>
            </a:r>
            <a:endParaRPr sz="4400" b="1" i="0" u="none" strike="noStrike" cap="none">
              <a:solidFill>
                <a:schemeClr val="dk1"/>
              </a:solidFill>
              <a:latin typeface="Times New Roman"/>
              <a:ea typeface="Times New Roman"/>
              <a:cs typeface="Times New Roman"/>
              <a:sym typeface="Times New Roman"/>
            </a:endParaRPr>
          </a:p>
        </p:txBody>
      </p:sp>
      <p:sp>
        <p:nvSpPr>
          <p:cNvPr id="243" name="Google Shape;243;p25"/>
          <p:cNvSpPr txBox="1"/>
          <p:nvPr/>
        </p:nvSpPr>
        <p:spPr>
          <a:xfrm>
            <a:off x="533400" y="1447800"/>
            <a:ext cx="81534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400"/>
              <a:buFont typeface="Arial"/>
              <a:buChar char="•"/>
            </a:pPr>
            <a:r>
              <a:rPr lang="en-US" sz="2400" b="1" i="0" u="none" strike="noStrike" cap="none">
                <a:solidFill>
                  <a:schemeClr val="dk1"/>
                </a:solidFill>
                <a:latin typeface="Arial"/>
                <a:ea typeface="Arial"/>
                <a:cs typeface="Arial"/>
                <a:sym typeface="Arial"/>
              </a:rPr>
              <a:t>Digital Differential Analyzer</a:t>
            </a:r>
            <a:endParaRPr/>
          </a:p>
          <a:p>
            <a:pPr marL="742950" marR="0" lvl="1" indent="-285750" algn="l" rtl="0">
              <a:lnSpc>
                <a:spcPct val="8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0 &lt; Slope &lt;= 1</a:t>
            </a:r>
            <a:endParaRPr/>
          </a:p>
          <a:p>
            <a:pPr marL="1143000" marR="0" lvl="2" indent="-228600" algn="l" rtl="0">
              <a:lnSpc>
                <a:spcPct val="8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Unit x interval = 1</a:t>
            </a:r>
            <a:endParaRPr/>
          </a:p>
          <a:p>
            <a:pPr marL="742950" marR="0" lvl="1" indent="-133350" algn="l" rtl="0">
              <a:lnSpc>
                <a:spcPct val="80000"/>
              </a:lnSpc>
              <a:spcBef>
                <a:spcPts val="48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742950" marR="0" lvl="1" indent="-285750" algn="l" rtl="0">
              <a:lnSpc>
                <a:spcPct val="8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Slope &gt; 1</a:t>
            </a:r>
            <a:endParaRPr/>
          </a:p>
          <a:p>
            <a:pPr marL="1143000" marR="0" lvl="2" indent="-228600" algn="l" rtl="0">
              <a:lnSpc>
                <a:spcPct val="8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Unit y interval = 1</a:t>
            </a:r>
            <a:endParaRPr/>
          </a:p>
          <a:p>
            <a:pPr marL="742950" marR="0" lvl="1" indent="-133350" algn="l" rtl="0">
              <a:lnSpc>
                <a:spcPct val="80000"/>
              </a:lnSpc>
              <a:spcBef>
                <a:spcPts val="48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742950" marR="0" lvl="1" indent="-285750" algn="l" rtl="0">
              <a:lnSpc>
                <a:spcPct val="8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-1 &lt;= Slope &lt; 0</a:t>
            </a:r>
            <a:endParaRPr/>
          </a:p>
          <a:p>
            <a:pPr marL="1143000" marR="0" lvl="2" indent="-228600" algn="l" rtl="0">
              <a:lnSpc>
                <a:spcPct val="8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Unit x interval = -1</a:t>
            </a:r>
            <a:endParaRPr/>
          </a:p>
          <a:p>
            <a:pPr marL="742950" marR="0" lvl="1" indent="-133350" algn="l" rtl="0">
              <a:lnSpc>
                <a:spcPct val="80000"/>
              </a:lnSpc>
              <a:spcBef>
                <a:spcPts val="48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742950" marR="0" lvl="1" indent="-285750" algn="l" rtl="0">
              <a:lnSpc>
                <a:spcPct val="8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Slope &lt; -1</a:t>
            </a:r>
            <a:endParaRPr/>
          </a:p>
          <a:p>
            <a:pPr marL="1143000" marR="0" lvl="2" indent="-228600" algn="l" rtl="0">
              <a:lnSpc>
                <a:spcPct val="8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Unit y interval = -1</a:t>
            </a:r>
            <a:endParaRPr/>
          </a:p>
        </p:txBody>
      </p:sp>
      <p:cxnSp>
        <p:nvCxnSpPr>
          <p:cNvPr id="244" name="Google Shape;244;p25"/>
          <p:cNvCxnSpPr/>
          <p:nvPr/>
        </p:nvCxnSpPr>
        <p:spPr>
          <a:xfrm rot="10800000">
            <a:off x="5867400" y="2514600"/>
            <a:ext cx="0" cy="1905000"/>
          </a:xfrm>
          <a:prstGeom prst="straightConnector1">
            <a:avLst/>
          </a:prstGeom>
          <a:noFill/>
          <a:ln w="38100" cap="flat" cmpd="sng">
            <a:solidFill>
              <a:schemeClr val="dk2"/>
            </a:solidFill>
            <a:prstDash val="solid"/>
            <a:miter lim="800000"/>
            <a:headEnd type="none" w="med" len="med"/>
            <a:tailEnd type="triangle" w="med" len="med"/>
          </a:ln>
        </p:spPr>
      </p:cxnSp>
      <p:cxnSp>
        <p:nvCxnSpPr>
          <p:cNvPr id="245" name="Google Shape;245;p25"/>
          <p:cNvCxnSpPr/>
          <p:nvPr/>
        </p:nvCxnSpPr>
        <p:spPr>
          <a:xfrm>
            <a:off x="5867400" y="4419600"/>
            <a:ext cx="2133600" cy="0"/>
          </a:xfrm>
          <a:prstGeom prst="straightConnector1">
            <a:avLst/>
          </a:prstGeom>
          <a:noFill/>
          <a:ln w="38100" cap="flat" cmpd="sng">
            <a:solidFill>
              <a:schemeClr val="dk2"/>
            </a:solidFill>
            <a:prstDash val="solid"/>
            <a:miter lim="800000"/>
            <a:headEnd type="none" w="med" len="med"/>
            <a:tailEnd type="triangle" w="med" len="med"/>
          </a:ln>
        </p:spPr>
      </p:cxnSp>
      <p:grpSp>
        <p:nvGrpSpPr>
          <p:cNvPr id="246" name="Google Shape;246;p25"/>
          <p:cNvGrpSpPr/>
          <p:nvPr/>
        </p:nvGrpSpPr>
        <p:grpSpPr>
          <a:xfrm>
            <a:off x="5562600" y="2892425"/>
            <a:ext cx="2247900" cy="3046413"/>
            <a:chOff x="3504" y="1822"/>
            <a:chExt cx="1416" cy="1919"/>
          </a:xfrm>
        </p:grpSpPr>
        <p:pic>
          <p:nvPicPr>
            <p:cNvPr id="247" name="Google Shape;247;p25"/>
            <p:cNvPicPr preferRelativeResize="0"/>
            <p:nvPr/>
          </p:nvPicPr>
          <p:blipFill rotWithShape="1">
            <a:blip r:embed="rId3">
              <a:alphaModFix/>
            </a:blip>
            <a:srcRect/>
            <a:stretch/>
          </p:blipFill>
          <p:spPr>
            <a:xfrm>
              <a:off x="3504" y="3077"/>
              <a:ext cx="1416" cy="664"/>
            </a:xfrm>
            <a:prstGeom prst="rect">
              <a:avLst/>
            </a:prstGeom>
            <a:noFill/>
            <a:ln>
              <a:noFill/>
            </a:ln>
          </p:spPr>
        </p:pic>
        <p:sp>
          <p:nvSpPr>
            <p:cNvPr id="248" name="Google Shape;248;p25"/>
            <p:cNvSpPr/>
            <p:nvPr/>
          </p:nvSpPr>
          <p:spPr>
            <a:xfrm>
              <a:off x="4704" y="2542"/>
              <a:ext cx="96" cy="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49" name="Google Shape;249;p25"/>
            <p:cNvSpPr/>
            <p:nvPr/>
          </p:nvSpPr>
          <p:spPr>
            <a:xfrm>
              <a:off x="4176" y="2830"/>
              <a:ext cx="192" cy="19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0" i="1" u="none" strike="noStrike" cap="none">
                  <a:solidFill>
                    <a:schemeClr val="dk1"/>
                  </a:solidFill>
                  <a:latin typeface="Arial"/>
                  <a:ea typeface="Arial"/>
                  <a:cs typeface="Arial"/>
                  <a:sym typeface="Arial"/>
                </a:rPr>
                <a:t>x1</a:t>
              </a:r>
              <a:endParaRPr/>
            </a:p>
          </p:txBody>
        </p:sp>
        <p:sp>
          <p:nvSpPr>
            <p:cNvPr id="250" name="Google Shape;250;p25"/>
            <p:cNvSpPr/>
            <p:nvPr/>
          </p:nvSpPr>
          <p:spPr>
            <a:xfrm>
              <a:off x="3504" y="2494"/>
              <a:ext cx="192" cy="19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0" i="1" u="none" strike="noStrike" cap="none">
                  <a:solidFill>
                    <a:schemeClr val="dk1"/>
                  </a:solidFill>
                  <a:latin typeface="Arial"/>
                  <a:ea typeface="Arial"/>
                  <a:cs typeface="Arial"/>
                  <a:sym typeface="Arial"/>
                </a:rPr>
                <a:t>y2</a:t>
              </a:r>
              <a:endParaRPr/>
            </a:p>
          </p:txBody>
        </p:sp>
        <p:cxnSp>
          <p:nvCxnSpPr>
            <p:cNvPr id="251" name="Google Shape;251;p25"/>
            <p:cNvCxnSpPr>
              <a:stCxn id="250" idx="3"/>
              <a:endCxn id="248" idx="2"/>
            </p:cNvCxnSpPr>
            <p:nvPr/>
          </p:nvCxnSpPr>
          <p:spPr>
            <a:xfrm>
              <a:off x="3696" y="2590"/>
              <a:ext cx="900" cy="0"/>
            </a:xfrm>
            <a:prstGeom prst="straightConnector1">
              <a:avLst/>
            </a:prstGeom>
            <a:noFill/>
            <a:ln w="38100" cap="flat" cmpd="sng">
              <a:solidFill>
                <a:schemeClr val="dk1"/>
              </a:solidFill>
              <a:prstDash val="dash"/>
              <a:miter lim="800000"/>
              <a:headEnd type="none" w="med" len="med"/>
              <a:tailEnd type="none" w="med" len="med"/>
            </a:ln>
          </p:spPr>
        </p:cxnSp>
        <p:cxnSp>
          <p:nvCxnSpPr>
            <p:cNvPr id="252" name="Google Shape;252;p25"/>
            <p:cNvCxnSpPr>
              <a:stCxn id="253" idx="4"/>
              <a:endCxn id="249" idx="0"/>
            </p:cNvCxnSpPr>
            <p:nvPr/>
          </p:nvCxnSpPr>
          <p:spPr>
            <a:xfrm>
              <a:off x="4272" y="1966"/>
              <a:ext cx="0" cy="900"/>
            </a:xfrm>
            <a:prstGeom prst="straightConnector1">
              <a:avLst/>
            </a:prstGeom>
            <a:noFill/>
            <a:ln w="38100" cap="flat" cmpd="sng">
              <a:solidFill>
                <a:schemeClr val="dk1"/>
              </a:solidFill>
              <a:prstDash val="dash"/>
              <a:miter lim="800000"/>
              <a:headEnd type="none" w="med" len="med"/>
              <a:tailEnd type="none" w="med" len="med"/>
            </a:ln>
          </p:spPr>
        </p:cxnSp>
        <p:sp>
          <p:nvSpPr>
            <p:cNvPr id="253" name="Google Shape;253;p25"/>
            <p:cNvSpPr/>
            <p:nvPr/>
          </p:nvSpPr>
          <p:spPr>
            <a:xfrm>
              <a:off x="4224" y="1870"/>
              <a:ext cx="96" cy="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54" name="Google Shape;254;p25"/>
            <p:cNvSpPr/>
            <p:nvPr/>
          </p:nvSpPr>
          <p:spPr>
            <a:xfrm>
              <a:off x="4656" y="2830"/>
              <a:ext cx="192" cy="19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0" i="1" u="none" strike="noStrike" cap="none">
                  <a:solidFill>
                    <a:schemeClr val="dk1"/>
                  </a:solidFill>
                  <a:latin typeface="Arial"/>
                  <a:ea typeface="Arial"/>
                  <a:cs typeface="Arial"/>
                  <a:sym typeface="Arial"/>
                </a:rPr>
                <a:t>x2</a:t>
              </a:r>
              <a:endParaRPr/>
            </a:p>
          </p:txBody>
        </p:sp>
        <p:sp>
          <p:nvSpPr>
            <p:cNvPr id="255" name="Google Shape;255;p25"/>
            <p:cNvSpPr/>
            <p:nvPr/>
          </p:nvSpPr>
          <p:spPr>
            <a:xfrm>
              <a:off x="3504" y="1822"/>
              <a:ext cx="192" cy="19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0" i="1" u="none" strike="noStrike" cap="none">
                  <a:solidFill>
                    <a:schemeClr val="dk1"/>
                  </a:solidFill>
                  <a:latin typeface="Arial"/>
                  <a:ea typeface="Arial"/>
                  <a:cs typeface="Arial"/>
                  <a:sym typeface="Arial"/>
                </a:rPr>
                <a:t>y1</a:t>
              </a:r>
              <a:endParaRPr/>
            </a:p>
          </p:txBody>
        </p:sp>
        <p:cxnSp>
          <p:nvCxnSpPr>
            <p:cNvPr id="256" name="Google Shape;256;p25"/>
            <p:cNvCxnSpPr>
              <a:stCxn id="255" idx="3"/>
              <a:endCxn id="253" idx="2"/>
            </p:cNvCxnSpPr>
            <p:nvPr/>
          </p:nvCxnSpPr>
          <p:spPr>
            <a:xfrm>
              <a:off x="3696" y="1918"/>
              <a:ext cx="600" cy="0"/>
            </a:xfrm>
            <a:prstGeom prst="straightConnector1">
              <a:avLst/>
            </a:prstGeom>
            <a:noFill/>
            <a:ln w="38100" cap="flat" cmpd="sng">
              <a:solidFill>
                <a:schemeClr val="dk1"/>
              </a:solidFill>
              <a:prstDash val="dash"/>
              <a:miter lim="800000"/>
              <a:headEnd type="none" w="med" len="med"/>
              <a:tailEnd type="none" w="med" len="med"/>
            </a:ln>
          </p:spPr>
        </p:cxnSp>
        <p:cxnSp>
          <p:nvCxnSpPr>
            <p:cNvPr id="257" name="Google Shape;257;p25"/>
            <p:cNvCxnSpPr>
              <a:stCxn id="248" idx="4"/>
              <a:endCxn id="254" idx="0"/>
            </p:cNvCxnSpPr>
            <p:nvPr/>
          </p:nvCxnSpPr>
          <p:spPr>
            <a:xfrm>
              <a:off x="4752" y="2638"/>
              <a:ext cx="0" cy="300"/>
            </a:xfrm>
            <a:prstGeom prst="straightConnector1">
              <a:avLst/>
            </a:prstGeom>
            <a:noFill/>
            <a:ln w="38100" cap="flat" cmpd="sng">
              <a:solidFill>
                <a:schemeClr val="dk1"/>
              </a:solidFill>
              <a:prstDash val="dash"/>
              <a:miter lim="800000"/>
              <a:headEnd type="none" w="med" len="med"/>
              <a:tailEnd type="none" w="med" len="med"/>
            </a:ln>
          </p:spPr>
        </p:cxnSp>
        <p:cxnSp>
          <p:nvCxnSpPr>
            <p:cNvPr id="258" name="Google Shape;258;p25"/>
            <p:cNvCxnSpPr>
              <a:stCxn id="248" idx="1"/>
              <a:endCxn id="253" idx="5"/>
            </p:cNvCxnSpPr>
            <p:nvPr/>
          </p:nvCxnSpPr>
          <p:spPr>
            <a:xfrm rot="10800000">
              <a:off x="4418" y="1956"/>
              <a:ext cx="300" cy="600"/>
            </a:xfrm>
            <a:prstGeom prst="straightConnector1">
              <a:avLst/>
            </a:prstGeom>
            <a:noFill/>
            <a:ln w="38100" cap="flat" cmpd="sng">
              <a:solidFill>
                <a:schemeClr val="accent1"/>
              </a:solidFill>
              <a:prstDash val="solid"/>
              <a:round/>
              <a:headEnd type="none" w="med" len="med"/>
              <a:tailEnd type="none" w="med" len="med"/>
            </a:ln>
          </p:spPr>
        </p:cxnSp>
      </p:grpSp>
      <p:sp>
        <p:nvSpPr>
          <p:cNvPr id="259" name="Google Shape;259;p2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DDA LINE DRAWING ALGORITHMS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050" b="0" i="0" u="none" strike="noStrike" cap="none">
                <a:solidFill>
                  <a:srgbClr val="898989"/>
                </a:solidFill>
                <a:latin typeface="Arial"/>
                <a:ea typeface="Arial"/>
                <a:cs typeface="Arial"/>
                <a:sym typeface="Arial"/>
              </a:rPr>
              <a:t>9</a:t>
            </a:fld>
            <a:endParaRPr sz="1050" b="0" i="0" u="none" strike="noStrike" cap="none">
              <a:solidFill>
                <a:srgbClr val="898989"/>
              </a:solidFill>
              <a:latin typeface="Arial"/>
              <a:ea typeface="Arial"/>
              <a:cs typeface="Arial"/>
              <a:sym typeface="Arial"/>
            </a:endParaRPr>
          </a:p>
        </p:txBody>
      </p:sp>
      <p:sp>
        <p:nvSpPr>
          <p:cNvPr id="265" name="Google Shape;265;p26"/>
          <p:cNvSpPr txBox="1"/>
          <p:nvPr/>
        </p:nvSpPr>
        <p:spPr>
          <a:xfrm>
            <a:off x="342900" y="1283855"/>
            <a:ext cx="8458200" cy="49244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0" u="sng" strike="noStrike" cap="none">
                <a:solidFill>
                  <a:schemeClr val="dk1"/>
                </a:solidFill>
                <a:latin typeface="Arial"/>
                <a:ea typeface="Arial"/>
                <a:cs typeface="Arial"/>
                <a:sym typeface="Arial"/>
              </a:rPr>
              <a:t>DDA ALGORITHM </a:t>
            </a:r>
            <a:endParaRPr/>
          </a:p>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2000" b="1" i="0" u="none" strike="noStrike" cap="none">
                <a:solidFill>
                  <a:schemeClr val="dk1"/>
                </a:solidFill>
                <a:latin typeface="Arial"/>
                <a:ea typeface="Arial"/>
                <a:cs typeface="Arial"/>
                <a:sym typeface="Arial"/>
              </a:rPr>
              <a:t>1. START </a:t>
            </a:r>
            <a:endParaRPr/>
          </a:p>
          <a:p>
            <a:pPr marL="0" marR="0" lvl="0" indent="0" algn="l" rtl="0">
              <a:spcBef>
                <a:spcPts val="0"/>
              </a:spcBef>
              <a:spcAft>
                <a:spcPts val="0"/>
              </a:spcAft>
              <a:buNone/>
            </a:pPr>
            <a:r>
              <a:rPr lang="en-US" sz="2000" b="1" i="0" u="none" strike="noStrike" cap="none">
                <a:solidFill>
                  <a:schemeClr val="dk1"/>
                </a:solidFill>
                <a:latin typeface="Arial"/>
                <a:ea typeface="Arial"/>
                <a:cs typeface="Arial"/>
                <a:sym typeface="Arial"/>
              </a:rPr>
              <a:t>2. Get the values of the starting and ending co-ordinates i.e. ,(xa,ya) and (xb,yb). </a:t>
            </a:r>
            <a:endParaRPr/>
          </a:p>
          <a:p>
            <a:pPr marL="0" marR="0" lvl="0" indent="0" algn="l" rtl="0">
              <a:spcBef>
                <a:spcPts val="0"/>
              </a:spcBef>
              <a:spcAft>
                <a:spcPts val="0"/>
              </a:spcAft>
              <a:buNone/>
            </a:pPr>
            <a:r>
              <a:rPr lang="en-US" sz="2000" b="1" i="0" u="none" strike="noStrike" cap="none">
                <a:solidFill>
                  <a:schemeClr val="dk1"/>
                </a:solidFill>
                <a:latin typeface="Arial"/>
                <a:ea typeface="Arial"/>
                <a:cs typeface="Arial"/>
                <a:sym typeface="Arial"/>
              </a:rPr>
              <a:t>3. Find the value of slope m </a:t>
            </a:r>
            <a:endParaRPr/>
          </a:p>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2000" b="0" i="0" u="none" strike="noStrike" cap="none">
                <a:solidFill>
                  <a:schemeClr val="dk1"/>
                </a:solidFill>
                <a:latin typeface="Arial"/>
                <a:ea typeface="Arial"/>
                <a:cs typeface="Arial"/>
                <a:sym typeface="Arial"/>
              </a:rPr>
              <a:t>m=dy/dx=((yb-ya)/(xb-xa)) </a:t>
            </a:r>
            <a:endParaRPr/>
          </a:p>
          <a:p>
            <a:pPr marL="0" marR="0" lvl="0" indent="0" algn="l" rtl="0">
              <a:spcBef>
                <a:spcPts val="0"/>
              </a:spcBef>
              <a:spcAft>
                <a:spcPts val="0"/>
              </a:spcAft>
              <a:buNone/>
            </a:pPr>
            <a:r>
              <a:rPr lang="en-US" sz="2000" b="1" i="0" u="none" strike="noStrike" cap="none">
                <a:solidFill>
                  <a:schemeClr val="dk1"/>
                </a:solidFill>
                <a:latin typeface="Arial"/>
                <a:ea typeface="Arial"/>
                <a:cs typeface="Arial"/>
                <a:sym typeface="Arial"/>
              </a:rPr>
              <a:t>4. If ImI ≤ 1 then Δx=1,Δy=mΔx </a:t>
            </a:r>
            <a:endParaRPr/>
          </a:p>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2000" b="0" i="0" u="none" strike="noStrike" cap="none">
                <a:solidFill>
                  <a:schemeClr val="dk1"/>
                </a:solidFill>
                <a:latin typeface="Arial"/>
                <a:ea typeface="Arial"/>
                <a:cs typeface="Arial"/>
                <a:sym typeface="Arial"/>
              </a:rPr>
              <a:t>xk+1=xk+1,yk+1=yk+m </a:t>
            </a:r>
            <a:endParaRPr/>
          </a:p>
          <a:p>
            <a:pPr marL="0" marR="0" lvl="0" indent="0" algn="l" rtl="0">
              <a:spcBef>
                <a:spcPts val="0"/>
              </a:spcBef>
              <a:spcAft>
                <a:spcPts val="0"/>
              </a:spcAft>
              <a:buNone/>
            </a:pPr>
            <a:r>
              <a:rPr lang="en-US" sz="2000" b="1" i="0" u="none" strike="noStrike" cap="none">
                <a:solidFill>
                  <a:schemeClr val="dk1"/>
                </a:solidFill>
                <a:latin typeface="Arial"/>
                <a:ea typeface="Arial"/>
                <a:cs typeface="Arial"/>
                <a:sym typeface="Arial"/>
              </a:rPr>
              <a:t>5. If ImI ≥ 1 then Δy=1,Δx=Δy/m </a:t>
            </a:r>
            <a:endParaRPr/>
          </a:p>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2000" b="0" i="0" u="none" strike="noStrike" cap="none">
                <a:solidFill>
                  <a:schemeClr val="dk1"/>
                </a:solidFill>
                <a:latin typeface="Arial"/>
                <a:ea typeface="Arial"/>
                <a:cs typeface="Arial"/>
                <a:sym typeface="Arial"/>
              </a:rPr>
              <a:t>xk+1=xk+1/m,yk+1=yk+1 </a:t>
            </a:r>
            <a:endParaRPr/>
          </a:p>
          <a:p>
            <a:pPr marL="0" marR="0" lvl="0" indent="0" algn="l" rtl="0">
              <a:spcBef>
                <a:spcPts val="0"/>
              </a:spcBef>
              <a:spcAft>
                <a:spcPts val="0"/>
              </a:spcAft>
              <a:buNone/>
            </a:pPr>
            <a:r>
              <a:rPr lang="en-US" sz="2000" b="1" i="0" u="none" strike="noStrike" cap="none">
                <a:solidFill>
                  <a:schemeClr val="dk1"/>
                </a:solidFill>
                <a:latin typeface="Arial"/>
                <a:ea typeface="Arial"/>
                <a:cs typeface="Arial"/>
                <a:sym typeface="Arial"/>
              </a:rPr>
              <a:t>6. STOP </a:t>
            </a:r>
            <a:endParaRPr/>
          </a:p>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66" name="Google Shape;266;p26"/>
          <p:cNvSpPr txBox="1"/>
          <p:nvPr/>
        </p:nvSpPr>
        <p:spPr>
          <a:xfrm>
            <a:off x="2133600" y="304800"/>
            <a:ext cx="6934200" cy="72072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The DDA  Algorithm cont..</a:t>
            </a:r>
            <a:endParaRPr sz="4400" b="1" i="0" u="none" strike="noStrike" cap="none">
              <a:solidFill>
                <a:schemeClr val="dk1"/>
              </a:solidFill>
              <a:latin typeface="Times New Roman"/>
              <a:ea typeface="Times New Roman"/>
              <a:cs typeface="Times New Roman"/>
              <a:sym typeface="Times New Roman"/>
            </a:endParaRPr>
          </a:p>
        </p:txBody>
      </p:sp>
      <p:sp>
        <p:nvSpPr>
          <p:cNvPr id="267" name="Google Shape;267;p2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MAIT, CSE, CGM, UNIT 1 DDA LINE DRAWING ALGORITHMS</a:t>
            </a:r>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1865</Words>
  <Application>Microsoft Office PowerPoint</Application>
  <PresentationFormat>On-screen Show (4:3)</PresentationFormat>
  <Paragraphs>321</Paragraphs>
  <Slides>22</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Carlito</vt:lpstr>
      <vt:lpstr>Noto Sans Symbols</vt:lpstr>
      <vt:lpstr>Times New Roman</vt:lpstr>
      <vt:lpstr>Retrospect</vt:lpstr>
      <vt:lpstr>Maharaja Agrasen Institute of Technology ETCS 211  Computer Graphics &amp; Multimedia UNIT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DDA Pseudo-code</vt:lpstr>
      <vt:lpstr>PowerPoint Presentation</vt:lpstr>
      <vt:lpstr>PowerPoint Presentation</vt:lpstr>
      <vt:lpstr>PowerPoint Presentation</vt:lpstr>
      <vt:lpstr>PowerPoint Presentation</vt:lpstr>
      <vt:lpstr>DDA Example</vt:lpstr>
      <vt:lpstr>DDA Algorithm (continued)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Maharaja Agrasen Institute of Technology ETCS 211  Computer Graphics &amp; Multimedia UNIT 1</dc:title>
  <cp:lastModifiedBy>Nitish Pathak</cp:lastModifiedBy>
  <cp:revision>1</cp:revision>
  <dcterms:modified xsi:type="dcterms:W3CDTF">2020-08-24T02:59:57Z</dcterms:modified>
</cp:coreProperties>
</file>