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D0E3-1ABF-4416-BA72-3BA15257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4DCA-E2AF-42A3-BC55-AC368FAB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5443-B10E-4B2F-802C-95D846E3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2D5B-7E5C-4D7E-BC6A-45AEE90A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3F97-621F-4BB5-B1A7-8BB9B153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31CF-2599-4E0D-9A7B-D04C6419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596B-35EC-4818-A988-28D35264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65DE-60B3-4BBB-BF92-E1A69A48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A329-0337-4AF8-A9D0-241EF115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20A4-2CB1-45D3-93EA-C303982A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720A3-1F5F-467D-A7BF-99FD353C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6C3A5-FB9F-489B-8940-AB133D9F8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B371-78EF-45C2-A8BD-8353B35C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E7D0-DD41-4CFE-9B44-B9F5B2D0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AE94-EDD5-44BC-8B5C-E3F0448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578-CF4A-4521-B029-24284E31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3AC4-F3C4-494D-86C5-78931351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0A59-9182-4C70-9329-487E969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94E4-6F86-4663-BB1C-CB3C8437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F719-20D6-4113-89FD-FA690AE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5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0FB0-F29F-415B-A8BC-7B85FFA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C2D5-8926-477E-BF4A-CF26496A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9FBD-2BF4-46AD-838D-AB817621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96B9-8C51-48EE-AF76-9C5872F5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6E73-9CB9-4A14-98AB-66348591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D2BB-5430-495B-A818-FE172D1C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B2C4-A2A6-4813-8465-FC0EB4E81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522B8-7B9E-4C74-A2C8-735080F0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F003-580A-4366-B36F-A7E481A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24A6B-D67F-4BB5-976E-6DB255F7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9CDD7-F08E-483F-BCE8-4E14E58D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2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3C38-7A40-4E1D-B170-94790055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1475-ED2C-4B00-9997-7B238A03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72EF3-ECAE-4031-8939-CFAF09D6B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2101-6729-47E1-BD47-06409B4E3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56E26-5EB5-4B48-9B4A-E17688F56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0CC78-B20B-49A8-9DA3-4BC329E2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8D643-1C38-4DCD-8326-5DC98A70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0883A-EC86-40EB-9948-44B62D9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7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8DA2-94AF-47AC-9F22-CC2A27EB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A3AE4-51CC-4919-8CC1-6EBB99B1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1B5D3-4EAB-4492-8B90-A75C1AA8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EB0F-86F0-466A-A2D2-88B0BFB0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D0C96-88BC-4C83-B673-33408F5D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5EF55-5C35-4152-B271-8AE64C97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C54C1-3282-4264-80FE-C2D36F91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4D74-6BC9-45D6-94EB-031317B6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5E00-F605-47F1-9829-793234A5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FB1B1-3715-419B-A2DB-135AE568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E0C11-B810-4AAE-BAC2-3A205DD3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F0522-2048-4F3B-88C1-FE04EB23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B8251-2B71-4E54-9A97-B80607D1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6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3BAB-F922-46A1-AFFD-B8B40559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47FAE-E006-4A21-AB6D-D1F6BB8FB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A36E-AC44-4BD5-914E-E16B3362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C9E9-A589-4BCA-95F3-8ADCA425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7AA8A-CDEE-447B-B8FB-99813FD9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B9D8-D949-4E69-B7FB-A0023BE4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D4F66-DE87-4ABF-AD8E-D08B8ABD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BB4C-40B7-4412-AD30-738D1887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8237-9AA3-4EBE-8EFB-D8C26E8B2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4FD2-F07D-4849-B6BC-E9138732EDF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701A-1CE7-4FCD-8C05-810BB76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F72D-B823-4AAC-8D2E-F19C085DA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D599-5727-47DF-9C38-04DFC50C7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3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96A5-2777-40CB-9FBE-A0027285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889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Bezier Curve Numericals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35E76-3AD0-47EC-9744-CC5DEB7205EB}"/>
              </a:ext>
            </a:extLst>
          </p:cNvPr>
          <p:cNvSpPr txBox="1"/>
          <p:nvPr/>
        </p:nvSpPr>
        <p:spPr>
          <a:xfrm>
            <a:off x="6942336" y="4152077"/>
            <a:ext cx="35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-by Sakshi Jha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265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A73DE4-4A42-4F35-B2B4-86034DB4B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566388"/>
            <a:ext cx="3843337" cy="2572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4E15D5-C433-413A-94D1-F58260EDA4FF}"/>
                  </a:ext>
                </a:extLst>
              </p:cNvPr>
              <p:cNvSpPr txBox="1"/>
              <p:nvPr/>
            </p:nvSpPr>
            <p:spPr>
              <a:xfrm>
                <a:off x="666749" y="3571012"/>
                <a:ext cx="8839201" cy="1650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 is any parameter where 0 &lt;= t &lt;= 1</a:t>
                </a:r>
              </a:p>
              <a:p>
                <a:r>
                  <a:rPr lang="en-US" sz="2000" dirty="0"/>
                  <a:t>P(t) = Any point lying on the bezier curve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control point of the bezier curve</a:t>
                </a:r>
              </a:p>
              <a:p>
                <a:r>
                  <a:rPr lang="en-US" sz="2000" dirty="0"/>
                  <a:t>n = degree of the curve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 Blending function = C(n,i)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where C(n,i) = n! / i!(n-i)!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4E15D5-C433-413A-94D1-F58260EDA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3571012"/>
                <a:ext cx="8839201" cy="1650132"/>
              </a:xfrm>
              <a:prstGeom prst="rect">
                <a:avLst/>
              </a:prstGeom>
              <a:blipFill>
                <a:blip r:embed="rId3"/>
                <a:stretch>
                  <a:fillRect l="-690" t="-222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4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8748A6-36E7-4ED0-AFED-9B733A00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885825"/>
            <a:ext cx="2447925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841ED-67F3-440C-A145-B4600F4ABA5A}"/>
              </a:ext>
            </a:extLst>
          </p:cNvPr>
          <p:cNvSpPr txBox="1"/>
          <p:nvPr/>
        </p:nvSpPr>
        <p:spPr>
          <a:xfrm>
            <a:off x="566737" y="3325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Substituting n = 3 for a cubic bezier curve, we get-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9C670-EB23-400A-9AB6-540212F1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3763923"/>
            <a:ext cx="20574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1E3313-2332-4DBD-9503-B956F22E2E63}"/>
              </a:ext>
            </a:extLst>
          </p:cNvPr>
          <p:cNvSpPr txBox="1"/>
          <p:nvPr/>
        </p:nvSpPr>
        <p:spPr>
          <a:xfrm>
            <a:off x="561974" y="2887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Degree = Number of Control Points –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0B0F1-38EF-4856-9EB7-C7C3AA91257E}"/>
              </a:ext>
            </a:extLst>
          </p:cNvPr>
          <p:cNvSpPr txBox="1"/>
          <p:nvPr/>
        </p:nvSpPr>
        <p:spPr>
          <a:xfrm>
            <a:off x="390525" y="46342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Expanding the above equation, we get-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0CBD5B-9CD3-4061-B3A5-5DD850062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5010745"/>
            <a:ext cx="5467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CBA111-FC48-4FFC-A6E4-15ABCA83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2" y="3105150"/>
            <a:ext cx="455295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7B542-9AAA-4884-99EB-566032972CCF}"/>
              </a:ext>
            </a:extLst>
          </p:cNvPr>
          <p:cNvSpPr txBox="1"/>
          <p:nvPr/>
        </p:nvSpPr>
        <p:spPr>
          <a:xfrm>
            <a:off x="6038852" y="203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(2), (3), (4) and (5) in (1), we get-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7C75C-A3A2-45A7-A3DC-34B795727074}"/>
              </a:ext>
            </a:extLst>
          </p:cNvPr>
          <p:cNvSpPr txBox="1"/>
          <p:nvPr/>
        </p:nvSpPr>
        <p:spPr>
          <a:xfrm>
            <a:off x="6038852" y="25318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Parametric equation for a cubic bezier curve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C9C8A-6D31-48D0-923C-4EC5D64F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0" y="908819"/>
            <a:ext cx="4304149" cy="5688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51DC4-E7E9-4714-B6ED-6E797DDD1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18" y="379592"/>
            <a:ext cx="752921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2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27-884C-4D47-89B9-B2C64CAC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bezier curve with 4 control points-</a:t>
            </a:r>
            <a:b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0" baseline="-25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 0] , B</a:t>
            </a:r>
            <a:r>
              <a:rPr lang="en-US" sz="2000" b="1" i="0" baseline="-25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 3] , B</a:t>
            </a:r>
            <a:r>
              <a:rPr lang="en-US" sz="2000" b="1" i="0" baseline="-25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 3] , B</a:t>
            </a:r>
            <a:r>
              <a:rPr lang="en-US" sz="2000" b="1" i="0" baseline="-25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 1]</a:t>
            </a:r>
            <a:b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any 5 points lying on the curve. Also, draw a rough sketch of the curve.</a:t>
            </a:r>
            <a:br>
              <a:rPr lang="en-US" sz="1100" b="0" i="0" dirty="0">
                <a:solidFill>
                  <a:srgbClr val="303030"/>
                </a:solidFill>
                <a:effectLst/>
                <a:latin typeface="Arimo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612B-51B2-47CA-8A33-85DA344D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006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Points =4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= 4-1 = 3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,its Cubic Bezier Curve. Parametric Equation for Bezier Curve is :-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the values of control points,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P(t) = [1 0](1-t)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+ [3 3]3t(1-t)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+ [6 3]3t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(1-t) + [8 1]t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……..(1)</a:t>
            </a:r>
          </a:p>
          <a:p>
            <a:pPr marL="0" indent="0">
              <a:buNone/>
            </a:pPr>
            <a:endParaRPr lang="en-US" sz="2000" dirty="0">
              <a:solidFill>
                <a:srgbClr val="303030"/>
              </a:solidFill>
              <a:latin typeface="Arimo"/>
            </a:endParaRPr>
          </a:p>
          <a:p>
            <a:pPr marL="0" indent="0">
              <a:buNone/>
            </a:pPr>
            <a:endParaRPr lang="en-US" sz="2000" dirty="0">
              <a:solidFill>
                <a:srgbClr val="303030"/>
              </a:solidFill>
              <a:latin typeface="Arimo"/>
            </a:endParaRPr>
          </a:p>
          <a:p>
            <a:pPr marL="0" indent="0">
              <a:buNone/>
            </a:pPr>
            <a:endParaRPr lang="en-US" sz="2000" dirty="0">
              <a:solidFill>
                <a:srgbClr val="303030"/>
              </a:solidFill>
              <a:latin typeface="Arimo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get 5 points lying on the curve, assume any 5 values of t lying in the range 0 &lt;= t &lt;= 1.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5 values of t are 0, 0.2, 0.5, 0.7,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D3A39-3859-4D68-9FA2-67F55E9B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7" y="2588419"/>
            <a:ext cx="4552950" cy="647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6BB151-9F0A-48B1-9B3B-9532F91BC1C6}"/>
              </a:ext>
            </a:extLst>
          </p:cNvPr>
          <p:cNvCxnSpPr/>
          <p:nvPr/>
        </p:nvCxnSpPr>
        <p:spPr>
          <a:xfrm>
            <a:off x="1800225" y="4133850"/>
            <a:ext cx="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9CE44A-0BCC-4349-AF35-E03FD515792C}"/>
              </a:ext>
            </a:extLst>
          </p:cNvPr>
          <p:cNvCxnSpPr/>
          <p:nvPr/>
        </p:nvCxnSpPr>
        <p:spPr>
          <a:xfrm>
            <a:off x="2990850" y="4133850"/>
            <a:ext cx="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826FD8-71BE-45D0-9847-E86036D85C2E}"/>
              </a:ext>
            </a:extLst>
          </p:cNvPr>
          <p:cNvCxnSpPr/>
          <p:nvPr/>
        </p:nvCxnSpPr>
        <p:spPr>
          <a:xfrm>
            <a:off x="4495800" y="4133850"/>
            <a:ext cx="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2EC39-CB92-4687-8CC6-CDA204ACB1BC}"/>
              </a:ext>
            </a:extLst>
          </p:cNvPr>
          <p:cNvCxnSpPr/>
          <p:nvPr/>
        </p:nvCxnSpPr>
        <p:spPr>
          <a:xfrm>
            <a:off x="5981700" y="4181475"/>
            <a:ext cx="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7256AB-E4D2-4190-8FAA-97F5E065E918}"/>
              </a:ext>
            </a:extLst>
          </p:cNvPr>
          <p:cNvSpPr txBox="1"/>
          <p:nvPr/>
        </p:nvSpPr>
        <p:spPr>
          <a:xfrm>
            <a:off x="1466851" y="4806434"/>
            <a:ext cx="50958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 Control Points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2D066-30C8-4EA6-AA64-C5D73A322859}"/>
              </a:ext>
            </a:extLst>
          </p:cNvPr>
          <p:cNvCxnSpPr/>
          <p:nvPr/>
        </p:nvCxnSpPr>
        <p:spPr>
          <a:xfrm>
            <a:off x="4829175" y="5896491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063237-F569-48C1-B4A3-38054CD3EFFC}"/>
              </a:ext>
            </a:extLst>
          </p:cNvPr>
          <p:cNvSpPr txBox="1"/>
          <p:nvPr/>
        </p:nvSpPr>
        <p:spPr>
          <a:xfrm>
            <a:off x="5200650" y="5711825"/>
            <a:ext cx="4972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values of equal intervals/difference</a:t>
            </a:r>
          </a:p>
        </p:txBody>
      </p:sp>
    </p:spTree>
    <p:extLst>
      <p:ext uri="{BB962C8B-B14F-4D97-AF65-F5344CB8AC3E}">
        <p14:creationId xmlns:p14="http://schemas.microsoft.com/office/powerpoint/2010/main" val="20701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2EBD-5E84-4985-B468-875EF90A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u="sng" dirty="0">
                <a:solidFill>
                  <a:srgbClr val="303030"/>
                </a:solidFill>
                <a:effectLst/>
                <a:latin typeface="roboto condensed"/>
              </a:rPr>
              <a:t>For t = 0:</a:t>
            </a:r>
            <a:endParaRPr lang="en-US" sz="1800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Arimo"/>
              </a:rPr>
              <a:t>Substituting t=0 in (1), we get-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Arimo"/>
              </a:rPr>
              <a:t>P(0) = [1 0](1-0)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Arimo"/>
              </a:rPr>
              <a:t> + [3 3]3(0)(1-t)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Arimo"/>
              </a:rPr>
              <a:t> + [6 3]3(0)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Arimo"/>
              </a:rPr>
              <a:t>(1-0) + [8 1](0)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endParaRPr lang="en-US" sz="1800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Arimo"/>
              </a:rPr>
              <a:t>P(0) = [1 0] + 0 + 0 + 0</a:t>
            </a: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P(0) = [1 0]</a:t>
            </a:r>
          </a:p>
          <a:p>
            <a:pPr marL="0" indent="0" algn="l" fontAlgn="base">
              <a:buNone/>
            </a:pPr>
            <a:r>
              <a:rPr lang="en-US" sz="2000" b="1" i="0" u="sng" dirty="0">
                <a:solidFill>
                  <a:srgbClr val="303030"/>
                </a:solidFill>
                <a:effectLst/>
                <a:latin typeface="roboto condensed"/>
              </a:rPr>
              <a:t>For t = 0.2:</a:t>
            </a:r>
            <a:endParaRPr lang="en-US" sz="2000" b="1" i="0" dirty="0">
              <a:solidFill>
                <a:srgbClr val="303030"/>
              </a:solidFill>
              <a:effectLst/>
              <a:latin typeface="roboto condensed"/>
            </a:endParaRPr>
          </a:p>
          <a:p>
            <a:pPr marL="0" indent="0" fontAlgn="base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Substituting t=0.2 in (1), we get-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P(0.2) = [1 0](1-0.2)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+ [3 3]3(0.2)(1-0.2)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+ [6 3]3(0.2)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(1-0.2) + [8 1](0.2)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endParaRPr lang="en-US" sz="2000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P(0.2) = [1 0](0.8)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+ [3 3]3(0.2)(0.8)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+ [6 3]3(0.2)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(0.8) + [8 1](0.2)</a:t>
            </a:r>
            <a:r>
              <a:rPr lang="en-US" sz="2000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endParaRPr lang="en-US" sz="2000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P(0.2) = [1 0] x 0.512 + [3 3] x 3 x 0.2 x 0.64 + [6 3] x 3 x 0.04 x 0.8 + [8 1] x 0.008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P(0.2) = [1 0] x 0.512 + [3 3] x 0.384 + [6 3] x 0.096 + [8 1] x 0.008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P(0.2) = [0.512 0] + [1.152 1.152] + [0.576 0.288] + [0.064 0.008]</a:t>
            </a:r>
          </a:p>
          <a:p>
            <a:pPr marL="0" indent="0" algn="l" fontAlgn="base">
              <a:buNone/>
            </a:pPr>
            <a:r>
              <a:rPr lang="en-US" sz="2000" b="1" i="0" dirty="0">
                <a:solidFill>
                  <a:srgbClr val="303030"/>
                </a:solidFill>
                <a:effectLst/>
                <a:latin typeface="Arimo"/>
              </a:rPr>
              <a:t>P(0.2) = [2.304 1.448]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00E0-495B-4A08-BE0D-E41F392B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304800"/>
            <a:ext cx="11001375" cy="631507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sz="18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 = 0.5:</a:t>
            </a:r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t=0.5 in (1), we get-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P(0.5) = [1 0](1-0.5)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[3 3]3(0.5)(1-0.5)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[6 3]3(0.5)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(1-0.5) + [8 1](0.5)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P(0.5) = [1 0](0.5)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[3 3]3(0.5)(0.5)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[6 3]3(0.5)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(0.5) + [8 1](0.5)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P(0.5) = [1 0] x 0.125 + [3 3] x 3 x 0.5 x 0.25 + [6 3] x 3 x 0.25 x 0.5 + [8 1] x 0.125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P(0.5) = [1 0] x 0.125 + [3 3] x 0.375 + [6 3] x 0.375 + [8 1] x 0.125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P(0.5) = [0.125 0] + [1.125 1.125] + [2.25 1.125] + [1 0.125]</a:t>
            </a: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P(0.5) = [4.5 2.375]</a:t>
            </a:r>
          </a:p>
          <a:p>
            <a:pPr marL="0" indent="0" algn="l" fontAlgn="base">
              <a:buNone/>
            </a:pPr>
            <a:r>
              <a:rPr lang="en-US" sz="18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 = 0.7:</a:t>
            </a:r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t=0.7 in (1), we get-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P(t) = [1 0](1-t)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[3 3]3t(1-t)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[6 3]3t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(1-t) + [8 1]t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P(0.7) = [1 0](1-0.7)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[3 3]3(0.7)(1-0.7)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[6 3]3(0.7)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(1-0.7) + [8 1](0.7)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P(0.7) = [1 0](0.3)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[3 3]3(0.7)(0.3)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[6 3]3(0.7)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(0.3) + [8 1](0.7)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P(0.7) = [1 0] x 0.027 + [3 3] x 3 x 0.7 x 0.09 + [6 3] x 3 x 0.49 x 0.3 + [8 1] x 0.343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P(0.7) = [1 0] x 0.027 + [3 3] x 0.189 + [6 3] x 0.441 + [8 1] x 0.343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P(0.7) = [0.027 0] + [0.567 0.567] + [2.646 1.323] + [2.744 0.343]</a:t>
            </a:r>
          </a:p>
          <a:p>
            <a:pPr marL="0" indent="0" algn="l" fontAlgn="base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P(0.7) = [5.984 2.233]</a:t>
            </a:r>
          </a:p>
          <a:p>
            <a:pPr marL="0" indent="0" algn="l" fontAlgn="base">
              <a:buNone/>
            </a:pPr>
            <a:endParaRPr lang="en-US" sz="1800" b="1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47E8-278D-4CD5-893E-F935D93B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sz="18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 = 1: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t=1 in (1), we get-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P(1) = [1 0](1-1)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[3 3]3(1)(1-1)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[6 3]3(1)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(1-1) + [8 1](1)</a:t>
            </a:r>
            <a:r>
              <a:rPr lang="en-US" sz="1800" b="0" i="0" baseline="300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P(1) = [1 0] x 0 + [3 3] x 3 x 1 x 0 + [6 3] x 3 x 1 x 0 + [8 1] x 1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P(1) = 0 + 0 + 0 + [8 1]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P(1) = [8 1]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required rough sketch of the curve-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DF3B5-D65D-4F11-A351-0D44D33F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24187"/>
            <a:ext cx="7015162" cy="3334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BCBEF-6F70-45E9-9D13-DA0B0A2B3961}"/>
              </a:ext>
            </a:extLst>
          </p:cNvPr>
          <p:cNvSpPr txBox="1"/>
          <p:nvPr/>
        </p:nvSpPr>
        <p:spPr>
          <a:xfrm>
            <a:off x="6622256" y="2566987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Hull property for a Bezier curve ensures that the polynomial smoothly follows the control points</a:t>
            </a:r>
          </a:p>
        </p:txBody>
      </p:sp>
    </p:spTree>
    <p:extLst>
      <p:ext uri="{BB962C8B-B14F-4D97-AF65-F5344CB8AC3E}">
        <p14:creationId xmlns:p14="http://schemas.microsoft.com/office/powerpoint/2010/main" val="4375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7962-AF36-4B8A-936F-A3790BAB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927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Bezier curve of order 3 and with polygon vertices A(1,1),B(2,3),C(4,3) and D(6,4).</a:t>
            </a:r>
          </a:p>
        </p:txBody>
      </p:sp>
    </p:spTree>
    <p:extLst>
      <p:ext uri="{BB962C8B-B14F-4D97-AF65-F5344CB8AC3E}">
        <p14:creationId xmlns:p14="http://schemas.microsoft.com/office/powerpoint/2010/main" val="271573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1097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Arimo</vt:lpstr>
      <vt:lpstr>Calibri</vt:lpstr>
      <vt:lpstr>Calibri Light</vt:lpstr>
      <vt:lpstr>Cambria Math</vt:lpstr>
      <vt:lpstr>roboto condensed</vt:lpstr>
      <vt:lpstr>Times New Roman</vt:lpstr>
      <vt:lpstr>Office Theme</vt:lpstr>
      <vt:lpstr>Bezier Curve Numericals</vt:lpstr>
      <vt:lpstr>PowerPoint Presentation</vt:lpstr>
      <vt:lpstr>PowerPoint Presentation</vt:lpstr>
      <vt:lpstr>PowerPoint Presentation</vt:lpstr>
      <vt:lpstr>Given a bezier curve with 4 control points- B0[1 0] , B1[3 3] , B2[6 3] , B3[8 1] Determine any 5 points lying on the curve. Also, draw a rough sketch of the curve. </vt:lpstr>
      <vt:lpstr>PowerPoint Presentation</vt:lpstr>
      <vt:lpstr>PowerPoint Presentation</vt:lpstr>
      <vt:lpstr>PowerPoint Presentation</vt:lpstr>
      <vt:lpstr>Construct the Bezier curve of order 3 and with polygon vertices A(1,1),B(2,3),C(4,3) and D(6,4).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Bezier Curve Numericals</dc:title>
  <dc:creator>gudwill divine</dc:creator>
  <cp:lastModifiedBy>Sakshi Jha</cp:lastModifiedBy>
  <cp:revision>18</cp:revision>
  <dcterms:created xsi:type="dcterms:W3CDTF">2021-10-07T01:29:52Z</dcterms:created>
  <dcterms:modified xsi:type="dcterms:W3CDTF">2021-10-14T02:09:41Z</dcterms:modified>
</cp:coreProperties>
</file>