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06EE-D678-4137-B5B9-113C9E4F6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883ADB-D66A-474D-9BA4-989146674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C2D46-1022-462A-8DED-C87A1B3BA828}"/>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2F36BC67-832F-41D8-A70B-AC2BB2713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A5B53-39B7-4585-96F5-8A8FA69EC277}"/>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210094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B3D0-0F2C-40D7-8A87-17FCB799B9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6A913-19E4-4F51-85A0-77925E7C6E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5F26A-DAD9-4D22-8DB8-6E163D9EB676}"/>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0400FD3D-FF70-4C4D-BAEF-4649D8696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95B13-E57A-4F32-9848-274F79275FE1}"/>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67833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A6050-09E5-4B58-AA05-D9DA7FA4CE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F47F5E-9F52-417D-8989-706A0D26EB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D7B47-D94F-4525-9D29-40A64A862385}"/>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284B3F1F-8C2C-494D-BA68-59EC50362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725DF-0330-413D-BB43-58FFFE8865BF}"/>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348418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38FE-45B2-4673-8470-4A49AD9E8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174152-A961-46F2-8536-63028C699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E08DF-0DA9-47D3-8666-7ED4E7636E87}"/>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B3189AC2-8F6A-4293-89CC-6793B07A8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8953F-0DA4-41F7-9BE3-D97E8D9A74BD}"/>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248640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85A1-84C5-47C3-AB19-E1B377E18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C61B8D-76D1-4831-A52F-B55AA29B4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1B2F6-7C56-442B-A077-A68EF3770F40}"/>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122230CF-D746-4E90-8359-41963784D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1EA87-D71E-4EBA-8CD0-25D8D875D2E2}"/>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45809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2FEC-BD16-4B33-8022-7148F8649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AFF0B-BAAF-4E9F-A336-5870D1DEB3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4BEB5-64C4-4C89-9DCD-31313ABC5A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094CA4-CF21-4173-A4C2-B3A0DBAD5944}"/>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6" name="Footer Placeholder 5">
            <a:extLst>
              <a:ext uri="{FF2B5EF4-FFF2-40B4-BE49-F238E27FC236}">
                <a16:creationId xmlns:a16="http://schemas.microsoft.com/office/drawing/2014/main" id="{532876AE-2E31-4881-B7CD-3D8BCB167D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DFB47-108C-4D77-BE7C-0057A6736841}"/>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292556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E644-CFC9-4590-89A3-0CDEE0529C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DD8BE-7661-4E03-B9B1-462B3A96D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B8C776-919E-4A79-9354-0B11B8598B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7059A5-7360-42D2-9EB6-D02EB450F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6C886D-B3BF-49CA-A9FF-9629FBE46F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46D8E9-F703-4251-84D0-D70F39103681}"/>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8" name="Footer Placeholder 7">
            <a:extLst>
              <a:ext uri="{FF2B5EF4-FFF2-40B4-BE49-F238E27FC236}">
                <a16:creationId xmlns:a16="http://schemas.microsoft.com/office/drawing/2014/main" id="{213BAD60-78B5-4D88-AFDE-A7A7508FDF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9CE5EB-F736-45D8-A54F-5A2EE80D00CB}"/>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130778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0733-F42A-4E31-9E8A-3220D5660E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473F6F-64EA-4482-A26F-199939EE7300}"/>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4" name="Footer Placeholder 3">
            <a:extLst>
              <a:ext uri="{FF2B5EF4-FFF2-40B4-BE49-F238E27FC236}">
                <a16:creationId xmlns:a16="http://schemas.microsoft.com/office/drawing/2014/main" id="{5FAE3E3D-968F-4D2C-9EC7-AA96401F2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4C440A-11EC-440F-A533-C9994A535C2A}"/>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400247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C498A-EFA8-41BD-95C7-D4A1A02EA372}"/>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3" name="Footer Placeholder 2">
            <a:extLst>
              <a:ext uri="{FF2B5EF4-FFF2-40B4-BE49-F238E27FC236}">
                <a16:creationId xmlns:a16="http://schemas.microsoft.com/office/drawing/2014/main" id="{FB751F86-8631-4716-BB8F-EB6BF5A7B2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581032-5CA2-4095-AB32-5D2B55820B80}"/>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16253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FE28-2269-4900-A7E2-FC0AEB7BB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17CD9D-63AC-40CB-8FEA-121E1C76F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05B036-6F6C-4D27-852C-00A7B63FC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50EC90-8A0F-49F4-A104-5FC7292D98AF}"/>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6" name="Footer Placeholder 5">
            <a:extLst>
              <a:ext uri="{FF2B5EF4-FFF2-40B4-BE49-F238E27FC236}">
                <a16:creationId xmlns:a16="http://schemas.microsoft.com/office/drawing/2014/main" id="{EA5FF880-6E44-4688-B1CB-400ED42D9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0208D-43DE-4238-949F-F36766B965EF}"/>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104881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85CB-0782-437D-8640-BB3442AEC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262264-7B1E-428B-B63D-DC9E3BDB7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E8F3ED-487C-4257-9439-2856CC9FD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06699-B06A-474F-8186-A56AECF6EDA1}"/>
              </a:ext>
            </a:extLst>
          </p:cNvPr>
          <p:cNvSpPr>
            <a:spLocks noGrp="1"/>
          </p:cNvSpPr>
          <p:nvPr>
            <p:ph type="dt" sz="half" idx="10"/>
          </p:nvPr>
        </p:nvSpPr>
        <p:spPr/>
        <p:txBody>
          <a:bodyPr/>
          <a:lstStyle/>
          <a:p>
            <a:fld id="{8A26EA1F-4FF1-420B-BF38-EA4690108306}" type="datetimeFigureOut">
              <a:rPr lang="en-IN" smtClean="0"/>
              <a:t>14-10-2021</a:t>
            </a:fld>
            <a:endParaRPr lang="en-IN"/>
          </a:p>
        </p:txBody>
      </p:sp>
      <p:sp>
        <p:nvSpPr>
          <p:cNvPr id="6" name="Footer Placeholder 5">
            <a:extLst>
              <a:ext uri="{FF2B5EF4-FFF2-40B4-BE49-F238E27FC236}">
                <a16:creationId xmlns:a16="http://schemas.microsoft.com/office/drawing/2014/main" id="{631D86C2-B909-439B-86D6-CADAFDE09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066EBB-7FB6-4883-92DE-D02A640700C5}"/>
              </a:ext>
            </a:extLst>
          </p:cNvPr>
          <p:cNvSpPr>
            <a:spLocks noGrp="1"/>
          </p:cNvSpPr>
          <p:nvPr>
            <p:ph type="sldNum" sz="quarter" idx="12"/>
          </p:nvPr>
        </p:nvSpPr>
        <p:spPr/>
        <p:txBody>
          <a:bodyPr/>
          <a:lstStyle/>
          <a:p>
            <a:fld id="{3FED2077-2C9D-4C11-BB86-96D63A942647}" type="slidenum">
              <a:rPr lang="en-IN" smtClean="0"/>
              <a:t>‹#›</a:t>
            </a:fld>
            <a:endParaRPr lang="en-IN"/>
          </a:p>
        </p:txBody>
      </p:sp>
    </p:spTree>
    <p:extLst>
      <p:ext uri="{BB962C8B-B14F-4D97-AF65-F5344CB8AC3E}">
        <p14:creationId xmlns:p14="http://schemas.microsoft.com/office/powerpoint/2010/main" val="34159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1BF47-9BD8-4590-82A2-42389A0EB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BF28B7-EBA8-4F45-ACF1-80B87365A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EAB8D-F18E-4B50-8B76-1313A5FC2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6EA1F-4FF1-420B-BF38-EA4690108306}" type="datetimeFigureOut">
              <a:rPr lang="en-IN" smtClean="0"/>
              <a:t>14-10-2021</a:t>
            </a:fld>
            <a:endParaRPr lang="en-IN"/>
          </a:p>
        </p:txBody>
      </p:sp>
      <p:sp>
        <p:nvSpPr>
          <p:cNvPr id="5" name="Footer Placeholder 4">
            <a:extLst>
              <a:ext uri="{FF2B5EF4-FFF2-40B4-BE49-F238E27FC236}">
                <a16:creationId xmlns:a16="http://schemas.microsoft.com/office/drawing/2014/main" id="{B11D096E-16E1-453B-895B-B3A06982E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40BCB0-FF31-4436-942F-CF0B9CC2B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D2077-2C9D-4C11-BB86-96D63A942647}" type="slidenum">
              <a:rPr lang="en-IN" smtClean="0"/>
              <a:t>‹#›</a:t>
            </a:fld>
            <a:endParaRPr lang="en-IN"/>
          </a:p>
        </p:txBody>
      </p:sp>
    </p:spTree>
    <p:extLst>
      <p:ext uri="{BB962C8B-B14F-4D97-AF65-F5344CB8AC3E}">
        <p14:creationId xmlns:p14="http://schemas.microsoft.com/office/powerpoint/2010/main" val="345331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1776-A7F5-4842-893B-27BE65121C7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COMPUTER GRAPHICS &amp; MULTIMEDIA</a:t>
            </a:r>
          </a:p>
        </p:txBody>
      </p:sp>
      <p:sp>
        <p:nvSpPr>
          <p:cNvPr id="3" name="Subtitle 2">
            <a:extLst>
              <a:ext uri="{FF2B5EF4-FFF2-40B4-BE49-F238E27FC236}">
                <a16:creationId xmlns:a16="http://schemas.microsoft.com/office/drawing/2014/main" id="{D15B594C-6C85-490E-AB37-37AA459044E5}"/>
              </a:ext>
            </a:extLst>
          </p:cNvPr>
          <p:cNvSpPr>
            <a:spLocks noGrp="1"/>
          </p:cNvSpPr>
          <p:nvPr>
            <p:ph type="subTitle" idx="1"/>
          </p:nvPr>
        </p:nvSpPr>
        <p:spPr>
          <a:xfrm>
            <a:off x="1524000" y="3754438"/>
            <a:ext cx="9144000" cy="1655762"/>
          </a:xfrm>
        </p:spPr>
        <p:txBody>
          <a:bodyPr>
            <a:normAutofit/>
          </a:bodyPr>
          <a:lstStyle/>
          <a:p>
            <a:r>
              <a:rPr lang="en-US" sz="4400" b="1" dirty="0">
                <a:latin typeface="Times New Roman" panose="02020603050405020304" pitchFamily="18" charset="0"/>
                <a:cs typeface="Times New Roman" panose="02020603050405020304" pitchFamily="18" charset="0"/>
              </a:rPr>
              <a:t>UNIT-2</a:t>
            </a:r>
          </a:p>
          <a:p>
            <a:pPr algn="r"/>
            <a:r>
              <a:rPr lang="en-US" b="1" dirty="0">
                <a:latin typeface="Times New Roman" panose="02020603050405020304" pitchFamily="18" charset="0"/>
                <a:cs typeface="Times New Roman" panose="02020603050405020304" pitchFamily="18" charset="0"/>
              </a:rPr>
              <a:t>-by Sakshi Jha</a:t>
            </a:r>
          </a:p>
        </p:txBody>
      </p:sp>
    </p:spTree>
    <p:extLst>
      <p:ext uri="{BB962C8B-B14F-4D97-AF65-F5344CB8AC3E}">
        <p14:creationId xmlns:p14="http://schemas.microsoft.com/office/powerpoint/2010/main" val="309491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B8987-6F6C-4AAF-9466-F94C4ABF58B1}"/>
              </a:ext>
            </a:extLst>
          </p:cNvPr>
          <p:cNvSpPr>
            <a:spLocks noGrp="1"/>
          </p:cNvSpPr>
          <p:nvPr>
            <p:ph idx="1"/>
          </p:nvPr>
        </p:nvSpPr>
        <p:spPr>
          <a:xfrm>
            <a:off x="323850" y="190500"/>
            <a:ext cx="11029950" cy="6562725"/>
          </a:xfrm>
        </p:spPr>
        <p:txBody>
          <a:bodyPr>
            <a:normAutofit/>
          </a:bodyPr>
          <a:lstStyle/>
          <a:p>
            <a:pPr marL="0" indent="0">
              <a:buNone/>
            </a:pPr>
            <a:r>
              <a:rPr lang="en-US" sz="1800" b="1" i="1" dirty="0">
                <a:latin typeface="Times New Roman" panose="02020603050405020304" pitchFamily="18" charset="0"/>
                <a:cs typeface="Times New Roman" panose="02020603050405020304" pitchFamily="18" charset="0"/>
              </a:rPr>
              <a:t>Algorithm</a:t>
            </a:r>
          </a:p>
          <a:p>
            <a:pPr marL="0" indent="0">
              <a:buNone/>
            </a:pPr>
            <a:r>
              <a:rPr lang="en-US" sz="1800" dirty="0">
                <a:latin typeface="Times New Roman" panose="02020603050405020304" pitchFamily="18" charset="0"/>
                <a:cs typeface="Times New Roman" panose="02020603050405020304" pitchFamily="18" charset="0"/>
              </a:rPr>
              <a:t>Step 1 : Assign a region code for two endpoints of given line.</a:t>
            </a:r>
          </a:p>
          <a:p>
            <a:pPr marL="0" indent="0">
              <a:buNone/>
            </a:pPr>
            <a:r>
              <a:rPr lang="en-US" sz="1800" dirty="0">
                <a:latin typeface="Times New Roman" panose="02020603050405020304" pitchFamily="18" charset="0"/>
                <a:cs typeface="Times New Roman" panose="02020603050405020304" pitchFamily="18" charset="0"/>
              </a:rPr>
              <a:t>Step 2 : If both endpoints have a region code 0000 </a:t>
            </a:r>
          </a:p>
          <a:p>
            <a:pPr marL="0" indent="0">
              <a:buNone/>
            </a:pPr>
            <a:r>
              <a:rPr lang="en-US" sz="1800" dirty="0">
                <a:latin typeface="Times New Roman" panose="02020603050405020304" pitchFamily="18" charset="0"/>
                <a:cs typeface="Times New Roman" panose="02020603050405020304" pitchFamily="18" charset="0"/>
              </a:rPr>
              <a:t>         then given line is completely inside.</a:t>
            </a:r>
          </a:p>
          <a:p>
            <a:pPr marL="0" indent="0">
              <a:buNone/>
            </a:pPr>
            <a:r>
              <a:rPr lang="en-US" sz="1800" dirty="0">
                <a:latin typeface="Times New Roman" panose="02020603050405020304" pitchFamily="18" charset="0"/>
                <a:cs typeface="Times New Roman" panose="02020603050405020304" pitchFamily="18" charset="0"/>
              </a:rPr>
              <a:t>Step 3 : Else, perform the logical AND operation for both region codes.</a:t>
            </a:r>
          </a:p>
          <a:p>
            <a:pPr marL="0" indent="0">
              <a:buNone/>
            </a:pPr>
            <a:r>
              <a:rPr lang="en-US" sz="1800" dirty="0">
                <a:latin typeface="Times New Roman" panose="02020603050405020304" pitchFamily="18" charset="0"/>
                <a:cs typeface="Times New Roman" panose="02020603050405020304" pitchFamily="18" charset="0"/>
              </a:rPr>
              <a:t>    Step 3.1 : If the result is not 0000, then given line is completely</a:t>
            </a:r>
          </a:p>
          <a:p>
            <a:pPr marL="0" indent="0">
              <a:buNone/>
            </a:pPr>
            <a:r>
              <a:rPr lang="en-US" sz="1800" dirty="0">
                <a:latin typeface="Times New Roman" panose="02020603050405020304" pitchFamily="18" charset="0"/>
                <a:cs typeface="Times New Roman" panose="02020603050405020304" pitchFamily="18" charset="0"/>
              </a:rPr>
              <a:t>               outside.</a:t>
            </a:r>
          </a:p>
          <a:p>
            <a:pPr marL="0" indent="0">
              <a:buNone/>
            </a:pPr>
            <a:r>
              <a:rPr lang="en-US" sz="1800" dirty="0">
                <a:latin typeface="Times New Roman" panose="02020603050405020304" pitchFamily="18" charset="0"/>
                <a:cs typeface="Times New Roman" panose="02020603050405020304" pitchFamily="18" charset="0"/>
              </a:rPr>
              <a:t>    Step 3.2 : Else line is partially inside.</a:t>
            </a:r>
          </a:p>
          <a:p>
            <a:pPr marL="0" indent="0">
              <a:buNone/>
            </a:pPr>
            <a:r>
              <a:rPr lang="en-US" sz="1800" dirty="0">
                <a:latin typeface="Times New Roman" panose="02020603050405020304" pitchFamily="18" charset="0"/>
                <a:cs typeface="Times New Roman" panose="02020603050405020304" pitchFamily="18" charset="0"/>
              </a:rPr>
              <a:t>        Step 3.2.1 : Choose an endpoint of the line </a:t>
            </a:r>
          </a:p>
          <a:p>
            <a:pPr marL="0" indent="0">
              <a:buNone/>
            </a:pPr>
            <a:r>
              <a:rPr lang="en-US" sz="1800" dirty="0">
                <a:latin typeface="Times New Roman" panose="02020603050405020304" pitchFamily="18" charset="0"/>
                <a:cs typeface="Times New Roman" panose="02020603050405020304" pitchFamily="18" charset="0"/>
              </a:rPr>
              <a:t>                     that is outside the given rectangle.</a:t>
            </a:r>
          </a:p>
          <a:p>
            <a:pPr marL="0" indent="0">
              <a:buNone/>
            </a:pPr>
            <a:r>
              <a:rPr lang="en-US" sz="1800" dirty="0">
                <a:latin typeface="Times New Roman" panose="02020603050405020304" pitchFamily="18" charset="0"/>
                <a:cs typeface="Times New Roman" panose="02020603050405020304" pitchFamily="18" charset="0"/>
              </a:rPr>
              <a:t>        Step 3.2.2 : Find the intersection point of the </a:t>
            </a:r>
          </a:p>
          <a:p>
            <a:pPr marL="0" indent="0">
              <a:buNone/>
            </a:pPr>
            <a:r>
              <a:rPr lang="en-US" sz="1800" dirty="0">
                <a:latin typeface="Times New Roman" panose="02020603050405020304" pitchFamily="18" charset="0"/>
                <a:cs typeface="Times New Roman" panose="02020603050405020304" pitchFamily="18" charset="0"/>
              </a:rPr>
              <a:t>                     rectangular boundary (based on region code).</a:t>
            </a:r>
          </a:p>
          <a:p>
            <a:pPr marL="0" indent="0">
              <a:buNone/>
            </a:pPr>
            <a:r>
              <a:rPr lang="en-US" sz="1800" dirty="0">
                <a:latin typeface="Times New Roman" panose="02020603050405020304" pitchFamily="18" charset="0"/>
                <a:cs typeface="Times New Roman" panose="02020603050405020304" pitchFamily="18" charset="0"/>
              </a:rPr>
              <a:t>        Step 3.2.3 : Replace endpoint with the intersection point </a:t>
            </a:r>
          </a:p>
          <a:p>
            <a:pPr marL="0" indent="0">
              <a:buNone/>
            </a:pPr>
            <a:r>
              <a:rPr lang="en-US" sz="1800" dirty="0">
                <a:latin typeface="Times New Roman" panose="02020603050405020304" pitchFamily="18" charset="0"/>
                <a:cs typeface="Times New Roman" panose="02020603050405020304" pitchFamily="18" charset="0"/>
              </a:rPr>
              <a:t>                     and update the region code.</a:t>
            </a:r>
          </a:p>
          <a:p>
            <a:pPr marL="0" indent="0">
              <a:buNone/>
            </a:pPr>
            <a:r>
              <a:rPr lang="en-US" sz="1800" dirty="0">
                <a:latin typeface="Times New Roman" panose="02020603050405020304" pitchFamily="18" charset="0"/>
                <a:cs typeface="Times New Roman" panose="02020603050405020304" pitchFamily="18" charset="0"/>
              </a:rPr>
              <a:t>        Step 3.2.4 : Repeat step 2 until we find a clipped line either </a:t>
            </a:r>
          </a:p>
          <a:p>
            <a:pPr marL="0" indent="0">
              <a:buNone/>
            </a:pPr>
            <a:r>
              <a:rPr lang="en-US" sz="1800" dirty="0">
                <a:latin typeface="Times New Roman" panose="02020603050405020304" pitchFamily="18" charset="0"/>
                <a:cs typeface="Times New Roman" panose="02020603050405020304" pitchFamily="18" charset="0"/>
              </a:rPr>
              <a:t>                     trivially accepted or trivially rejected.</a:t>
            </a:r>
          </a:p>
          <a:p>
            <a:pPr marL="0" indent="0">
              <a:buNone/>
            </a:pPr>
            <a:r>
              <a:rPr lang="en-US" sz="1800" dirty="0">
                <a:latin typeface="Times New Roman" panose="02020603050405020304" pitchFamily="18" charset="0"/>
                <a:cs typeface="Times New Roman" panose="02020603050405020304" pitchFamily="18" charset="0"/>
              </a:rPr>
              <a:t>Step 4 : Repeat step 1 for other lines</a:t>
            </a:r>
          </a:p>
        </p:txBody>
      </p:sp>
    </p:spTree>
    <p:extLst>
      <p:ext uri="{BB962C8B-B14F-4D97-AF65-F5344CB8AC3E}">
        <p14:creationId xmlns:p14="http://schemas.microsoft.com/office/powerpoint/2010/main" val="376472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EE99-6EAA-43B1-9FC7-17DB2C9E2D41}"/>
              </a:ext>
            </a:extLst>
          </p:cNvPr>
          <p:cNvSpPr>
            <a:spLocks noGrp="1"/>
          </p:cNvSpPr>
          <p:nvPr>
            <p:ph type="title"/>
          </p:nvPr>
        </p:nvSpPr>
        <p:spPr>
          <a:xfrm>
            <a:off x="257175" y="365126"/>
            <a:ext cx="11096625" cy="615950"/>
          </a:xfrm>
        </p:spPr>
        <p:txBody>
          <a:bodyPr>
            <a:normAutofit/>
          </a:bodyPr>
          <a:lstStyle/>
          <a:p>
            <a:r>
              <a:rPr lang="en-US" sz="3600" b="1" dirty="0">
                <a:latin typeface="Times New Roman" panose="02020603050405020304" pitchFamily="18" charset="0"/>
                <a:cs typeface="Times New Roman" panose="02020603050405020304" pitchFamily="18" charset="0"/>
              </a:rPr>
              <a:t>POLYGON CLIPPING</a:t>
            </a:r>
          </a:p>
        </p:txBody>
      </p:sp>
      <p:sp>
        <p:nvSpPr>
          <p:cNvPr id="3" name="Content Placeholder 2">
            <a:extLst>
              <a:ext uri="{FF2B5EF4-FFF2-40B4-BE49-F238E27FC236}">
                <a16:creationId xmlns:a16="http://schemas.microsoft.com/office/drawing/2014/main" id="{DB2F9A35-098E-485F-A5A7-44E43AA6DFAF}"/>
              </a:ext>
            </a:extLst>
          </p:cNvPr>
          <p:cNvSpPr>
            <a:spLocks noGrp="1"/>
          </p:cNvSpPr>
          <p:nvPr>
            <p:ph idx="1"/>
          </p:nvPr>
        </p:nvSpPr>
        <p:spPr>
          <a:xfrm>
            <a:off x="257175" y="1143000"/>
            <a:ext cx="11096625" cy="5572125"/>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also known as </a:t>
            </a:r>
            <a:r>
              <a:rPr lang="en-US" sz="2400" b="1" dirty="0">
                <a:latin typeface="Times New Roman" panose="02020603050405020304" pitchFamily="18" charset="0"/>
                <a:cs typeface="Times New Roman" panose="02020603050405020304" pitchFamily="18" charset="0"/>
              </a:rPr>
              <a:t>Sutherland Hodgman Algorithm.</a:t>
            </a:r>
            <a:r>
              <a:rPr lang="en-US" sz="1600" b="0" i="0" dirty="0">
                <a:solidFill>
                  <a:srgbClr val="000000"/>
                </a:solidFill>
                <a:effectLst/>
                <a:latin typeface="Arial" panose="020B0604020202020204" pitchFamily="34" charset="0"/>
              </a:rPr>
              <a:t> </a:t>
            </a:r>
            <a:r>
              <a:rPr lang="en-US" sz="18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In this algorithm, all the vertices of the polygon are clipped against each edge of the clipping window.</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First the polygon is </a:t>
            </a:r>
            <a:r>
              <a:rPr lang="en-US" sz="1800" b="1" i="0" dirty="0">
                <a:solidFill>
                  <a:srgbClr val="000000"/>
                </a:solidFill>
                <a:effectLst/>
                <a:latin typeface="Times New Roman" panose="02020603050405020304" pitchFamily="18" charset="0"/>
                <a:cs typeface="Times New Roman" panose="02020603050405020304" pitchFamily="18" charset="0"/>
              </a:rPr>
              <a:t>clipped against the left edge </a:t>
            </a:r>
            <a:r>
              <a:rPr lang="en-US" sz="1800" b="0" i="0" dirty="0">
                <a:solidFill>
                  <a:srgbClr val="000000"/>
                </a:solidFill>
                <a:effectLst/>
                <a:latin typeface="Times New Roman" panose="02020603050405020304" pitchFamily="18" charset="0"/>
                <a:cs typeface="Times New Roman" panose="02020603050405020304" pitchFamily="18" charset="0"/>
              </a:rPr>
              <a:t>of the polygon window to get new vertices of the polygon. These new vertices are used to </a:t>
            </a:r>
            <a:r>
              <a:rPr lang="en-US" sz="1800" b="1" i="0" dirty="0">
                <a:solidFill>
                  <a:srgbClr val="000000"/>
                </a:solidFill>
                <a:effectLst/>
                <a:latin typeface="Times New Roman" panose="02020603050405020304" pitchFamily="18" charset="0"/>
                <a:cs typeface="Times New Roman" panose="02020603050405020304" pitchFamily="18" charset="0"/>
              </a:rPr>
              <a:t>clip the polygon against right edge, top edge, bottom edge,</a:t>
            </a:r>
            <a:r>
              <a:rPr lang="en-US" sz="1800" b="0" i="0" dirty="0">
                <a:solidFill>
                  <a:srgbClr val="000000"/>
                </a:solidFill>
                <a:effectLst/>
                <a:latin typeface="Times New Roman" panose="02020603050405020304" pitchFamily="18" charset="0"/>
                <a:cs typeface="Times New Roman" panose="02020603050405020304" pitchFamily="18" charset="0"/>
              </a:rPr>
              <a:t> of the clipping window as shown in the following figure.</a:t>
            </a:r>
          </a:p>
          <a:p>
            <a:pPr marL="0" indent="0" algn="just">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ADFF75-0F5A-474D-ABD8-F612FCC7439A}"/>
              </a:ext>
            </a:extLst>
          </p:cNvPr>
          <p:cNvPicPr>
            <a:picLocks noChangeAspect="1"/>
          </p:cNvPicPr>
          <p:nvPr/>
        </p:nvPicPr>
        <p:blipFill>
          <a:blip r:embed="rId2"/>
          <a:stretch>
            <a:fillRect/>
          </a:stretch>
        </p:blipFill>
        <p:spPr>
          <a:xfrm>
            <a:off x="3495676" y="2957512"/>
            <a:ext cx="4595812" cy="2979703"/>
          </a:xfrm>
          <a:prstGeom prst="rect">
            <a:avLst/>
          </a:prstGeom>
        </p:spPr>
      </p:pic>
    </p:spTree>
    <p:extLst>
      <p:ext uri="{BB962C8B-B14F-4D97-AF65-F5344CB8AC3E}">
        <p14:creationId xmlns:p14="http://schemas.microsoft.com/office/powerpoint/2010/main" val="20509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out)">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95A730-8F89-44A4-97B5-14AF5ABBC22A}"/>
              </a:ext>
            </a:extLst>
          </p:cNvPr>
          <p:cNvPicPr>
            <a:picLocks noChangeAspect="1"/>
          </p:cNvPicPr>
          <p:nvPr/>
        </p:nvPicPr>
        <p:blipFill>
          <a:blip r:embed="rId2"/>
          <a:stretch>
            <a:fillRect/>
          </a:stretch>
        </p:blipFill>
        <p:spPr>
          <a:xfrm>
            <a:off x="1845716" y="3349959"/>
            <a:ext cx="3557423" cy="315440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D9EA2C3-EC46-476E-8EFC-4A8AA15517F0}"/>
              </a:ext>
            </a:extLst>
          </p:cNvPr>
          <p:cNvPicPr>
            <a:picLocks noChangeAspect="1"/>
          </p:cNvPicPr>
          <p:nvPr/>
        </p:nvPicPr>
        <p:blipFill>
          <a:blip r:embed="rId3"/>
          <a:stretch>
            <a:fillRect/>
          </a:stretch>
        </p:blipFill>
        <p:spPr>
          <a:xfrm>
            <a:off x="568858" y="101935"/>
            <a:ext cx="3793592" cy="308994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3FA257B-157A-4D42-92A6-FAB17231F1E1}"/>
              </a:ext>
            </a:extLst>
          </p:cNvPr>
          <p:cNvPicPr>
            <a:picLocks noChangeAspect="1"/>
          </p:cNvPicPr>
          <p:nvPr/>
        </p:nvPicPr>
        <p:blipFill>
          <a:blip r:embed="rId4"/>
          <a:stretch>
            <a:fillRect/>
          </a:stretch>
        </p:blipFill>
        <p:spPr>
          <a:xfrm>
            <a:off x="6162675" y="101935"/>
            <a:ext cx="3471781" cy="312383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9F9BEACB-2C5C-4530-9F59-BC6F8E40AA38}"/>
              </a:ext>
            </a:extLst>
          </p:cNvPr>
          <p:cNvPicPr>
            <a:picLocks noChangeAspect="1"/>
          </p:cNvPicPr>
          <p:nvPr/>
        </p:nvPicPr>
        <p:blipFill>
          <a:blip r:embed="rId5"/>
          <a:stretch>
            <a:fillRect/>
          </a:stretch>
        </p:blipFill>
        <p:spPr>
          <a:xfrm>
            <a:off x="6788863" y="3349959"/>
            <a:ext cx="3618043" cy="3154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5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55B-8727-48D3-AF18-DFCE615912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SYLLABUS</a:t>
            </a:r>
          </a:p>
        </p:txBody>
      </p:sp>
      <p:sp>
        <p:nvSpPr>
          <p:cNvPr id="3" name="Content Placeholder 2">
            <a:extLst>
              <a:ext uri="{FF2B5EF4-FFF2-40B4-BE49-F238E27FC236}">
                <a16:creationId xmlns:a16="http://schemas.microsoft.com/office/drawing/2014/main" id="{9FAE3EB8-BD8A-4E8E-AC35-5351AE032073}"/>
              </a:ext>
            </a:extLst>
          </p:cNvPr>
          <p:cNvSpPr>
            <a:spLocks noGrp="1"/>
          </p:cNvSpPr>
          <p:nvPr>
            <p:ph idx="1"/>
          </p:nvPr>
        </p:nvSpPr>
        <p:spPr>
          <a:xfrm>
            <a:off x="838200" y="1690688"/>
            <a:ext cx="10515600" cy="4881562"/>
          </a:xfrm>
        </p:spPr>
        <p:txBody>
          <a:bodyPr>
            <a:normAutofit/>
          </a:bodyPr>
          <a:lstStyle/>
          <a:p>
            <a:r>
              <a:rPr lang="en-US" dirty="0">
                <a:latin typeface="Times New Roman" panose="02020603050405020304" pitchFamily="18" charset="0"/>
                <a:cs typeface="Times New Roman" panose="02020603050405020304" pitchFamily="18" charset="0"/>
              </a:rPr>
              <a:t>Clipping Algorithms:  Sutherland-Cohen line Clipping Algorithm,</a:t>
            </a:r>
          </a:p>
          <a:p>
            <a:r>
              <a:rPr lang="en-US" dirty="0">
                <a:latin typeface="Times New Roman" panose="02020603050405020304" pitchFamily="18" charset="0"/>
                <a:cs typeface="Times New Roman" panose="02020603050405020304" pitchFamily="18" charset="0"/>
              </a:rPr>
              <a:t>Bezier Curves, </a:t>
            </a:r>
          </a:p>
          <a:p>
            <a:r>
              <a:rPr lang="en-US" dirty="0">
                <a:latin typeface="Times New Roman" panose="02020603050405020304" pitchFamily="18" charset="0"/>
                <a:cs typeface="Times New Roman" panose="02020603050405020304" pitchFamily="18" charset="0"/>
              </a:rPr>
              <a:t>B-Spline Curves. </a:t>
            </a:r>
          </a:p>
          <a:p>
            <a:r>
              <a:rPr lang="en-US" dirty="0">
                <a:latin typeface="Times New Roman" panose="02020603050405020304" pitchFamily="18" charset="0"/>
                <a:cs typeface="Times New Roman" panose="02020603050405020304" pitchFamily="18" charset="0"/>
              </a:rPr>
              <a:t>Parallel projection, </a:t>
            </a:r>
          </a:p>
          <a:p>
            <a:r>
              <a:rPr lang="en-US" dirty="0">
                <a:latin typeface="Times New Roman" panose="02020603050405020304" pitchFamily="18" charset="0"/>
                <a:cs typeface="Times New Roman" panose="02020603050405020304" pitchFamily="18" charset="0"/>
              </a:rPr>
              <a:t>Perspective Projection, </a:t>
            </a:r>
          </a:p>
          <a:p>
            <a:r>
              <a:rPr lang="en-US" dirty="0">
                <a:latin typeface="Times New Roman" panose="02020603050405020304" pitchFamily="18" charset="0"/>
                <a:cs typeface="Times New Roman" panose="02020603050405020304" pitchFamily="18" charset="0"/>
              </a:rPr>
              <a:t>Illumination Model for diffused Reflection, </a:t>
            </a:r>
          </a:p>
          <a:p>
            <a:r>
              <a:rPr lang="en-US" dirty="0">
                <a:latin typeface="Times New Roman" panose="02020603050405020304" pitchFamily="18" charset="0"/>
                <a:cs typeface="Times New Roman" panose="02020603050405020304" pitchFamily="18" charset="0"/>
              </a:rPr>
              <a:t>Ambient light, </a:t>
            </a:r>
          </a:p>
          <a:p>
            <a:r>
              <a:rPr lang="en-US" dirty="0">
                <a:latin typeface="Times New Roman" panose="02020603050405020304" pitchFamily="18" charset="0"/>
                <a:cs typeface="Times New Roman" panose="02020603050405020304" pitchFamily="18" charset="0"/>
              </a:rPr>
              <a:t>Specular Reflection Model, </a:t>
            </a:r>
          </a:p>
          <a:p>
            <a:r>
              <a:rPr lang="en-US" dirty="0">
                <a:latin typeface="Times New Roman" panose="02020603050405020304" pitchFamily="18" charset="0"/>
                <a:cs typeface="Times New Roman" panose="02020603050405020304" pitchFamily="18" charset="0"/>
              </a:rPr>
              <a:t>Reflection Vector.</a:t>
            </a:r>
          </a:p>
          <a:p>
            <a:endParaRPr lang="en-US" dirty="0"/>
          </a:p>
        </p:txBody>
      </p:sp>
    </p:spTree>
    <p:extLst>
      <p:ext uri="{BB962C8B-B14F-4D97-AF65-F5344CB8AC3E}">
        <p14:creationId xmlns:p14="http://schemas.microsoft.com/office/powerpoint/2010/main" val="33920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418-BEDC-494A-8B0E-E9117399B9AB}"/>
              </a:ext>
            </a:extLst>
          </p:cNvPr>
          <p:cNvSpPr>
            <a:spLocks noGrp="1"/>
          </p:cNvSpPr>
          <p:nvPr>
            <p:ph type="title"/>
          </p:nvPr>
        </p:nvSpPr>
        <p:spPr>
          <a:xfrm>
            <a:off x="838200" y="365125"/>
            <a:ext cx="10515600" cy="644525"/>
          </a:xfrm>
        </p:spPr>
        <p:txBody>
          <a:bodyPr>
            <a:normAutofit/>
          </a:bodyPr>
          <a:lstStyle/>
          <a:p>
            <a:r>
              <a:rPr lang="en-US" sz="3200" b="1" dirty="0">
                <a:latin typeface="Times New Roman" panose="02020603050405020304" pitchFamily="18" charset="0"/>
                <a:cs typeface="Times New Roman" panose="02020603050405020304" pitchFamily="18" charset="0"/>
              </a:rPr>
              <a:t>CLIPPING ALGORITHM</a:t>
            </a:r>
          </a:p>
        </p:txBody>
      </p:sp>
      <p:sp>
        <p:nvSpPr>
          <p:cNvPr id="3" name="Content Placeholder 2">
            <a:extLst>
              <a:ext uri="{FF2B5EF4-FFF2-40B4-BE49-F238E27FC236}">
                <a16:creationId xmlns:a16="http://schemas.microsoft.com/office/drawing/2014/main" id="{A667BD99-AE04-4FC7-8BFA-CB947DD2ADAA}"/>
              </a:ext>
            </a:extLst>
          </p:cNvPr>
          <p:cNvSpPr>
            <a:spLocks noGrp="1"/>
          </p:cNvSpPr>
          <p:nvPr>
            <p:ph idx="1"/>
          </p:nvPr>
        </p:nvSpPr>
        <p:spPr>
          <a:xfrm>
            <a:off x="838200" y="1104900"/>
            <a:ext cx="10515600" cy="54768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primary use of clipping in computer graphics is </a:t>
            </a:r>
            <a:r>
              <a:rPr lang="en-US" sz="2400" b="1" dirty="0">
                <a:latin typeface="Times New Roman" panose="02020603050405020304" pitchFamily="18" charset="0"/>
                <a:cs typeface="Times New Roman" panose="02020603050405020304" pitchFamily="18" charset="0"/>
              </a:rPr>
              <a:t>to remove objects, lines, or line segments that are outside the viewing pane. </a:t>
            </a:r>
          </a:p>
          <a:p>
            <a:pPr marL="0" indent="0">
              <a:buNone/>
            </a:pPr>
            <a:r>
              <a:rPr lang="en-US" sz="2400" dirty="0">
                <a:latin typeface="Times New Roman" panose="02020603050405020304" pitchFamily="18" charset="0"/>
                <a:cs typeface="Times New Roman" panose="02020603050405020304" pitchFamily="18" charset="0"/>
              </a:rPr>
              <a:t>The viewing transformation is insensitive to the position of points relative to the viewing volume − especially those points behind the viewer − and it is necessary to remove these points before generating the view.</a:t>
            </a:r>
          </a:p>
          <a:p>
            <a:pPr marL="0" indent="0" algn="ctr">
              <a:buNone/>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E7AB0BA-E6AC-49BB-B940-1AF612044008}"/>
              </a:ext>
            </a:extLst>
          </p:cNvPr>
          <p:cNvSpPr/>
          <p:nvPr/>
        </p:nvSpPr>
        <p:spPr>
          <a:xfrm>
            <a:off x="4572000" y="3106737"/>
            <a:ext cx="2657475" cy="6445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CLIPPING ALGORITHM</a:t>
            </a:r>
          </a:p>
        </p:txBody>
      </p:sp>
      <p:cxnSp>
        <p:nvCxnSpPr>
          <p:cNvPr id="6" name="Straight Arrow Connector 5">
            <a:extLst>
              <a:ext uri="{FF2B5EF4-FFF2-40B4-BE49-F238E27FC236}">
                <a16:creationId xmlns:a16="http://schemas.microsoft.com/office/drawing/2014/main" id="{D8714305-5799-4DD3-82AD-CF73BF8AD5E8}"/>
              </a:ext>
            </a:extLst>
          </p:cNvPr>
          <p:cNvCxnSpPr>
            <a:cxnSpLocks/>
            <a:stCxn id="4" idx="2"/>
            <a:endCxn id="12" idx="0"/>
          </p:cNvCxnSpPr>
          <p:nvPr/>
        </p:nvCxnSpPr>
        <p:spPr>
          <a:xfrm flipH="1">
            <a:off x="5053014" y="3751262"/>
            <a:ext cx="847724" cy="85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BEF2477-831A-40A1-8DCB-AC18FE3B8709}"/>
              </a:ext>
            </a:extLst>
          </p:cNvPr>
          <p:cNvCxnSpPr>
            <a:cxnSpLocks/>
          </p:cNvCxnSpPr>
          <p:nvPr/>
        </p:nvCxnSpPr>
        <p:spPr>
          <a:xfrm flipH="1">
            <a:off x="2409826" y="3751262"/>
            <a:ext cx="2828924" cy="79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0FDB03D-570B-4C69-8541-71BF695B985B}"/>
              </a:ext>
            </a:extLst>
          </p:cNvPr>
          <p:cNvSpPr/>
          <p:nvPr/>
        </p:nvSpPr>
        <p:spPr>
          <a:xfrm>
            <a:off x="1257300" y="4594024"/>
            <a:ext cx="2305050" cy="533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 CLIPPING</a:t>
            </a:r>
          </a:p>
        </p:txBody>
      </p:sp>
      <p:sp>
        <p:nvSpPr>
          <p:cNvPr id="12" name="Rectangle 11">
            <a:extLst>
              <a:ext uri="{FF2B5EF4-FFF2-40B4-BE49-F238E27FC236}">
                <a16:creationId xmlns:a16="http://schemas.microsoft.com/office/drawing/2014/main" id="{7D0BB8CC-4B24-43AE-ACD1-6C6D075711F3}"/>
              </a:ext>
            </a:extLst>
          </p:cNvPr>
          <p:cNvSpPr/>
          <p:nvPr/>
        </p:nvSpPr>
        <p:spPr>
          <a:xfrm>
            <a:off x="3900489" y="4607317"/>
            <a:ext cx="2305050" cy="5330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 CLIPPING</a:t>
            </a:r>
          </a:p>
        </p:txBody>
      </p:sp>
      <p:cxnSp>
        <p:nvCxnSpPr>
          <p:cNvPr id="16" name="Straight Arrow Connector 15">
            <a:extLst>
              <a:ext uri="{FF2B5EF4-FFF2-40B4-BE49-F238E27FC236}">
                <a16:creationId xmlns:a16="http://schemas.microsoft.com/office/drawing/2014/main" id="{AFB41400-5A96-4FA7-9519-D0EC328F5F25}"/>
              </a:ext>
            </a:extLst>
          </p:cNvPr>
          <p:cNvCxnSpPr>
            <a:cxnSpLocks/>
          </p:cNvCxnSpPr>
          <p:nvPr/>
        </p:nvCxnSpPr>
        <p:spPr>
          <a:xfrm>
            <a:off x="5900737" y="3720503"/>
            <a:ext cx="1052515" cy="82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ED626E2-2EC6-4E90-AD91-75F87CC9040A}"/>
              </a:ext>
            </a:extLst>
          </p:cNvPr>
          <p:cNvSpPr/>
          <p:nvPr/>
        </p:nvSpPr>
        <p:spPr>
          <a:xfrm>
            <a:off x="6496050" y="4607317"/>
            <a:ext cx="2352677" cy="51971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POLYGON CLIPPING</a:t>
            </a:r>
          </a:p>
        </p:txBody>
      </p:sp>
    </p:spTree>
    <p:extLst>
      <p:ext uri="{BB962C8B-B14F-4D97-AF65-F5344CB8AC3E}">
        <p14:creationId xmlns:p14="http://schemas.microsoft.com/office/powerpoint/2010/main" val="422856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11" grpId="0" animBg="1"/>
      <p:bldP spid="12"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09B-C1BD-4F26-BA0B-305E99EBC13A}"/>
              </a:ext>
            </a:extLst>
          </p:cNvPr>
          <p:cNvSpPr>
            <a:spLocks noGrp="1"/>
          </p:cNvSpPr>
          <p:nvPr>
            <p:ph type="title"/>
          </p:nvPr>
        </p:nvSpPr>
        <p:spPr>
          <a:xfrm>
            <a:off x="400050" y="365126"/>
            <a:ext cx="10953750" cy="577850"/>
          </a:xfrm>
        </p:spPr>
        <p:txBody>
          <a:bodyPr>
            <a:normAutofit fontScale="90000"/>
          </a:bodyPr>
          <a:lstStyle/>
          <a:p>
            <a:r>
              <a:rPr lang="en-US" sz="3600" b="1" dirty="0">
                <a:latin typeface="Times New Roman" panose="02020603050405020304" pitchFamily="18" charset="0"/>
                <a:cs typeface="Times New Roman" panose="02020603050405020304" pitchFamily="18" charset="0"/>
              </a:rPr>
              <a:t>POINT CLIPPING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5C1BAB-55E2-4AEC-BA94-D006B288D1EC}"/>
                  </a:ext>
                </a:extLst>
              </p:cNvPr>
              <p:cNvSpPr>
                <a:spLocks noGrp="1"/>
              </p:cNvSpPr>
              <p:nvPr>
                <p:ph idx="1"/>
              </p:nvPr>
            </p:nvSpPr>
            <p:spPr>
              <a:xfrm>
                <a:off x="400050" y="942976"/>
                <a:ext cx="10953750" cy="5734049"/>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Point clipping tells us whether the given point X,Y is within the given window or not; and decides whether we will use the minimum and maximum coordinates of the window.</a:t>
                </a:r>
              </a:p>
              <a:p>
                <a:pPr marL="0" indent="0">
                  <a:buNone/>
                </a:pPr>
                <a:r>
                  <a:rPr lang="en-US" sz="2400" b="1" dirty="0">
                    <a:latin typeface="Times New Roman" panose="02020603050405020304" pitchFamily="18" charset="0"/>
                    <a:cs typeface="Times New Roman" panose="02020603050405020304" pitchFamily="18" charset="0"/>
                  </a:rPr>
                  <a:t>Point Clipping Algorithm: </a:t>
                </a:r>
              </a:p>
              <a:p>
                <a:pPr marL="0" indent="0">
                  <a:buNone/>
                </a:pPr>
                <a:r>
                  <a:rPr lang="en-US" sz="2000" dirty="0">
                    <a:latin typeface="Times New Roman" panose="02020603050405020304" pitchFamily="18" charset="0"/>
                    <a:cs typeface="Times New Roman" panose="02020603050405020304" pitchFamily="18" charset="0"/>
                  </a:rPr>
                  <a:t>Step 1: First, we set the value of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𝑤𝑚𝑖𝑛</m:t>
                        </m:r>
                      </m:sub>
                    </m:sSub>
                  </m:oMath>
                </a14:m>
                <a:r>
                  <a:rPr lang="en-US" sz="2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cs typeface="Times New Roman" panose="02020603050405020304" pitchFamily="18" charset="0"/>
                          </a:rPr>
                          <m:t>𝑤𝑚𝑎𝑥</m:t>
                        </m:r>
                      </m:sub>
                    </m:sSub>
                    <m:r>
                      <a:rPr lang="en-US" sz="2000" i="1">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coordinates for the window.</a:t>
                </a:r>
              </a:p>
              <a:p>
                <a:pPr marL="0" indent="0">
                  <a:buNone/>
                </a:pPr>
                <a:r>
                  <a:rPr lang="en-US" sz="2000" dirty="0">
                    <a:latin typeface="Times New Roman" panose="02020603050405020304" pitchFamily="18" charset="0"/>
                    <a:cs typeface="Times New Roman" panose="02020603050405020304" pitchFamily="18" charset="0"/>
                  </a:rPr>
                  <a:t>Step 2: Now, set the coordinates of a given point (P, Q).</a:t>
                </a:r>
              </a:p>
              <a:p>
                <a:pPr marL="0" indent="0">
                  <a:buNone/>
                </a:pPr>
                <a:r>
                  <a:rPr lang="en-US" sz="2000" dirty="0">
                    <a:latin typeface="Times New Roman" panose="02020603050405020304" pitchFamily="18" charset="0"/>
                    <a:cs typeface="Times New Roman" panose="02020603050405020304" pitchFamily="18" charset="0"/>
                  </a:rPr>
                  <a:t>Step 3: Now check the above mention condition.</a:t>
                </a:r>
              </a:p>
              <a:p>
                <a:pPr marL="0" indent="0">
                  <a:buNone/>
                </a:pPr>
                <a:r>
                  <a:rPr lang="en-US" sz="2000" dirty="0">
                    <a:latin typeface="Times New Roman" panose="02020603050405020304" pitchFamily="18" charset="0"/>
                    <a:cs typeface="Times New Roman" panose="02020603050405020304" pitchFamily="18" charset="0"/>
                  </a:rPr>
                  <a:t>Step 4: if</a:t>
                </a:r>
              </a:p>
              <a:p>
                <a:pPr marL="0" indent="0">
                  <a:buNone/>
                </a:pPr>
                <a:r>
                  <a:rPr lang="en-US" sz="2000" dirty="0">
                    <a:latin typeface="Times New Roman" panose="02020603050405020304" pitchFamily="18" charset="0"/>
                    <a:cs typeface="Times New Roman" panose="02020603050405020304" pitchFamily="18" charset="0"/>
                  </a:rPr>
                  <a:t>                 Point coordinates lie between the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𝑤𝑚𝑖𝑛</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cs typeface="Times New Roman" panose="02020603050405020304" pitchFamily="18" charset="0"/>
                          </a:rPr>
                          <m:t>𝑤𝑚𝑎𝑥</m:t>
                        </m:r>
                      </m:sub>
                    </m:sSub>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𝑤𝑚𝑖𝑛</m:t>
                        </m:r>
                      </m:sub>
                    </m:sSub>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𝑤𝑚𝑎𝑥</m:t>
                        </m:r>
                      </m:sub>
                    </m:sSub>
                  </m:oMath>
                </a14:m>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then</a:t>
                </a:r>
              </a:p>
              <a:p>
                <a:pPr marL="0" indent="0">
                  <a:buNone/>
                </a:pPr>
                <a:r>
                  <a:rPr lang="en-US" sz="2000" dirty="0">
                    <a:latin typeface="Times New Roman" panose="02020603050405020304" pitchFamily="18" charset="0"/>
                    <a:cs typeface="Times New Roman" panose="02020603050405020304" pitchFamily="18" charset="0"/>
                  </a:rPr>
                  <a:t>                  {Display the point in the view pane}    </a:t>
                </a:r>
              </a:p>
              <a:p>
                <a:pPr marL="0" indent="0">
                  <a:buNone/>
                </a:pPr>
                <a:r>
                  <a:rPr lang="en-US" sz="2000" dirty="0">
                    <a:latin typeface="Times New Roman" panose="02020603050405020304" pitchFamily="18" charset="0"/>
                    <a:cs typeface="Times New Roman" panose="02020603050405020304" pitchFamily="18" charset="0"/>
                  </a:rPr>
                  <a:t>            else</a:t>
                </a:r>
              </a:p>
              <a:p>
                <a:pPr marL="0" indent="0">
                  <a:buNone/>
                </a:pPr>
                <a:r>
                  <a:rPr lang="en-US" sz="2000" dirty="0">
                    <a:latin typeface="Times New Roman" panose="02020603050405020304" pitchFamily="18" charset="0"/>
                    <a:cs typeface="Times New Roman" panose="02020603050405020304" pitchFamily="18" charset="0"/>
                  </a:rPr>
                  <a:t>                  {Remove the point}</a:t>
                </a:r>
              </a:p>
              <a:p>
                <a:pPr marL="0" indent="0">
                  <a:buNone/>
                </a:pPr>
                <a:r>
                  <a:rPr lang="en-US" sz="2000" dirty="0">
                    <a:latin typeface="Times New Roman" panose="02020603050405020304" pitchFamily="18" charset="0"/>
                    <a:cs typeface="Times New Roman" panose="02020603050405020304" pitchFamily="18" charset="0"/>
                  </a:rPr>
                  <a:t>Step 5: Stop.</a:t>
                </a:r>
              </a:p>
              <a:p>
                <a:pPr marL="0" indent="0">
                  <a:buNone/>
                </a:pPr>
                <a:r>
                  <a:rPr lang="en-US" sz="2000" b="1" dirty="0">
                    <a:latin typeface="Times New Roman" panose="02020603050405020304" pitchFamily="18" charset="0"/>
                    <a:cs typeface="Times New Roman" panose="02020603050405020304" pitchFamily="18" charset="0"/>
                  </a:rPr>
                  <a:t>Time Complexity: O(N)</a:t>
                </a:r>
              </a:p>
              <a:p>
                <a:pPr marL="0" indent="0">
                  <a:buNone/>
                </a:pPr>
                <a:r>
                  <a:rPr lang="en-US" sz="2000" b="1" dirty="0">
                    <a:latin typeface="Times New Roman" panose="02020603050405020304" pitchFamily="18" charset="0"/>
                    <a:cs typeface="Times New Roman" panose="02020603050405020304" pitchFamily="18" charset="0"/>
                  </a:rPr>
                  <a:t>Auxiliary Space: O(1) </a:t>
                </a:r>
              </a:p>
              <a:p>
                <a:pPr marL="0" indent="0">
                  <a:buNone/>
                </a:pPr>
                <a:r>
                  <a:rPr lang="en-US" sz="24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535C1BAB-55E2-4AEC-BA94-D006B288D1EC}"/>
                  </a:ext>
                </a:extLst>
              </p:cNvPr>
              <p:cNvSpPr>
                <a:spLocks noGrp="1" noRot="1" noChangeAspect="1" noMove="1" noResize="1" noEditPoints="1" noAdjustHandles="1" noChangeArrowheads="1" noChangeShapeType="1" noTextEdit="1"/>
              </p:cNvSpPr>
              <p:nvPr>
                <p:ph idx="1"/>
              </p:nvPr>
            </p:nvSpPr>
            <p:spPr>
              <a:xfrm>
                <a:off x="400050" y="942976"/>
                <a:ext cx="10953750" cy="5734049"/>
              </a:xfrm>
              <a:blipFill>
                <a:blip r:embed="rId2"/>
                <a:stretch>
                  <a:fillRect l="-723" t="-1915"/>
                </a:stretch>
              </a:blipFill>
            </p:spPr>
            <p:txBody>
              <a:bodyPr/>
              <a:lstStyle/>
              <a:p>
                <a:r>
                  <a:rPr lang="en-US">
                    <a:noFill/>
                  </a:rPr>
                  <a:t> </a:t>
                </a:r>
              </a:p>
            </p:txBody>
          </p:sp>
        </mc:Fallback>
      </mc:AlternateContent>
    </p:spTree>
    <p:extLst>
      <p:ext uri="{BB962C8B-B14F-4D97-AF65-F5344CB8AC3E}">
        <p14:creationId xmlns:p14="http://schemas.microsoft.com/office/powerpoint/2010/main" val="49237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fade">
                                      <p:cBhvr>
                                        <p:cTn id="69" dur="5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5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fade">
                                      <p:cBhvr>
                                        <p:cTn id="79" dur="500"/>
                                        <p:tgtEl>
                                          <p:spTgt spid="3">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4" end="14"/>
                                            </p:txEl>
                                          </p:spTgt>
                                        </p:tgtEl>
                                        <p:attrNameLst>
                                          <p:attrName>style.visibility</p:attrName>
                                        </p:attrNameLst>
                                      </p:cBhvr>
                                      <p:to>
                                        <p:strVal val="visible"/>
                                      </p:to>
                                    </p:set>
                                    <p:animEffect transition="in" filter="fade">
                                      <p:cBhvr>
                                        <p:cTn id="8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B8F33-F055-4014-811F-B2927998E801}"/>
                  </a:ext>
                </a:extLst>
              </p:cNvPr>
              <p:cNvSpPr>
                <a:spLocks noGrp="1"/>
              </p:cNvSpPr>
              <p:nvPr>
                <p:ph idx="1"/>
              </p:nvPr>
            </p:nvSpPr>
            <p:spPr>
              <a:xfrm>
                <a:off x="85725" y="323850"/>
                <a:ext cx="11896725" cy="6324600"/>
              </a:xfrm>
            </p:spPr>
            <p:txBody>
              <a:bodyPr/>
              <a:lstStyle/>
              <a:p>
                <a:pPr marL="0" indent="0">
                  <a:buNone/>
                </a:pPr>
                <a:r>
                  <a:rPr lang="en-US" sz="2400" dirty="0">
                    <a:latin typeface="Times New Roman" panose="02020603050405020304" pitchFamily="18" charset="0"/>
                    <a:cs typeface="Times New Roman" panose="02020603050405020304" pitchFamily="18" charset="0"/>
                  </a:rPr>
                  <a:t>Assume that the clip window is rectangle in standard position. </a:t>
                </a:r>
              </a:p>
              <a:p>
                <a:pPr marL="0" indent="0">
                  <a:buNone/>
                </a:pPr>
                <a:r>
                  <a:rPr lang="en-US" sz="2400" dirty="0">
                    <a:latin typeface="Times New Roman" panose="02020603050405020304" pitchFamily="18" charset="0"/>
                    <a:cs typeface="Times New Roman" panose="02020603050405020304" pitchFamily="18" charset="0"/>
                  </a:rPr>
                  <a:t>We have a point P(x, y) and it can be seen if the following two conditions are to be satisfied to see the point on screen.</a:t>
                </a:r>
                <a:r>
                  <a:rPr lang="en-US" sz="2400" b="0" i="0" dirty="0">
                    <a:solidFill>
                      <a:srgbClr val="495762"/>
                    </a:solidFill>
                    <a:effectLst/>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a:p>
                <a:pPr marL="0" indent="0">
                  <a:buNone/>
                </a:pPr>
                <a:r>
                  <a:rPr lang="en-US" sz="2400" dirty="0"/>
                  <a:t>For X-axis of the window</a:t>
                </a:r>
                <a14:m>
                  <m:oMath xmlns:m="http://schemas.openxmlformats.org/officeDocument/2006/math">
                    <m:r>
                      <a:rPr lang="en-US" sz="2400" b="0" i="0" smtClean="0">
                        <a:latin typeface="Cambria Math" panose="02040503050406030204" pitchFamily="18" charset="0"/>
                      </a:rPr>
                      <m:t>  :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𝑚𝑎𝑥</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𝑚𝑖𝑛</m:t>
                        </m:r>
                      </m:sub>
                    </m:sSub>
                  </m:oMath>
                </a14:m>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2400" dirty="0"/>
                  <a:t>For Y-axis of the window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𝑚𝑎𝑥</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𝑚𝑖𝑛</m:t>
                        </m:r>
                      </m:sub>
                    </m:sSub>
                  </m:oMath>
                </a14:m>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0" i="0" dirty="0">
                  <a:solidFill>
                    <a:srgbClr val="495762"/>
                  </a:solidFill>
                  <a:effectLst/>
                  <a:latin typeface="Merriweather"/>
                </a:endParaRPr>
              </a:p>
              <a:p>
                <a:pPr marL="0" indent="0">
                  <a:buNone/>
                </a:pPr>
                <a:endParaRPr lang="en-US" sz="2000" dirty="0">
                  <a:solidFill>
                    <a:srgbClr val="495762"/>
                  </a:solidFill>
                  <a:latin typeface="Merriweather"/>
                </a:endParaRPr>
              </a:p>
              <a:p>
                <a:pPr marL="0" indent="0">
                  <a:buNone/>
                </a:pPr>
                <a:r>
                  <a:rPr lang="en-US" sz="2400" b="0" i="0" dirty="0">
                    <a:solidFill>
                      <a:srgbClr val="495762"/>
                    </a:solidFill>
                    <a:effectLst/>
                    <a:latin typeface="Times New Roman" panose="02020603050405020304" pitchFamily="18" charset="0"/>
                    <a:cs typeface="Times New Roman" panose="02020603050405020304" pitchFamily="18" charset="0"/>
                  </a:rPr>
                  <a:t>Here two points P and P’ and a view area having the diagonal co-ordinate is shown. The point P will be visible and P’ will not be visible.</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32B8F33-F055-4014-811F-B2927998E801}"/>
                  </a:ext>
                </a:extLst>
              </p:cNvPr>
              <p:cNvSpPr>
                <a:spLocks noGrp="1" noRot="1" noChangeAspect="1" noMove="1" noResize="1" noEditPoints="1" noAdjustHandles="1" noChangeArrowheads="1" noChangeShapeType="1" noTextEdit="1"/>
              </p:cNvSpPr>
              <p:nvPr>
                <p:ph idx="1"/>
              </p:nvPr>
            </p:nvSpPr>
            <p:spPr>
              <a:xfrm>
                <a:off x="85725" y="323850"/>
                <a:ext cx="11896725" cy="6324600"/>
              </a:xfrm>
              <a:blipFill>
                <a:blip r:embed="rId2"/>
                <a:stretch>
                  <a:fillRect l="-768" t="-1349" r="-8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365C0E4-2234-4A4A-9DEE-CF5ED0D2FD1D}"/>
              </a:ext>
            </a:extLst>
          </p:cNvPr>
          <p:cNvPicPr>
            <a:picLocks noChangeAspect="1"/>
          </p:cNvPicPr>
          <p:nvPr/>
        </p:nvPicPr>
        <p:blipFill>
          <a:blip r:embed="rId3"/>
          <a:stretch>
            <a:fillRect/>
          </a:stretch>
        </p:blipFill>
        <p:spPr>
          <a:xfrm>
            <a:off x="3752850" y="2509579"/>
            <a:ext cx="4429125" cy="2677041"/>
          </a:xfrm>
          <a:prstGeom prst="rect">
            <a:avLst/>
          </a:prstGeom>
        </p:spPr>
      </p:pic>
    </p:spTree>
    <p:extLst>
      <p:ext uri="{BB962C8B-B14F-4D97-AF65-F5344CB8AC3E}">
        <p14:creationId xmlns:p14="http://schemas.microsoft.com/office/powerpoint/2010/main" val="335757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F1F6-2652-4AE6-9038-AC6EEC8CE72F}"/>
              </a:ext>
            </a:extLst>
          </p:cNvPr>
          <p:cNvSpPr>
            <a:spLocks noGrp="1"/>
          </p:cNvSpPr>
          <p:nvPr>
            <p:ph type="title"/>
          </p:nvPr>
        </p:nvSpPr>
        <p:spPr>
          <a:xfrm>
            <a:off x="314325" y="365126"/>
            <a:ext cx="11039475" cy="654050"/>
          </a:xfrm>
        </p:spPr>
        <p:txBody>
          <a:bodyPr>
            <a:normAutofit/>
          </a:bodyPr>
          <a:lstStyle/>
          <a:p>
            <a:r>
              <a:rPr lang="en-US" sz="3600" b="1" dirty="0">
                <a:latin typeface="Times New Roman" panose="02020603050405020304" pitchFamily="18" charset="0"/>
                <a:cs typeface="Times New Roman" panose="02020603050405020304" pitchFamily="18" charset="0"/>
              </a:rPr>
              <a:t>LINE CLIPPING</a:t>
            </a:r>
          </a:p>
        </p:txBody>
      </p:sp>
      <p:sp>
        <p:nvSpPr>
          <p:cNvPr id="3" name="Content Placeholder 2">
            <a:extLst>
              <a:ext uri="{FF2B5EF4-FFF2-40B4-BE49-F238E27FC236}">
                <a16:creationId xmlns:a16="http://schemas.microsoft.com/office/drawing/2014/main" id="{792A1B54-F725-47C7-B17D-CE74E71F40C7}"/>
              </a:ext>
            </a:extLst>
          </p:cNvPr>
          <p:cNvSpPr>
            <a:spLocks noGrp="1"/>
          </p:cNvSpPr>
          <p:nvPr>
            <p:ph idx="1"/>
          </p:nvPr>
        </p:nvSpPr>
        <p:spPr>
          <a:xfrm>
            <a:off x="314325" y="1104900"/>
            <a:ext cx="11039475" cy="538797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line clipping algorithm is used to set the portion of the line to be seen into the define viewport area. But due to the presence of two points (i.e., end points) it is different from point clipping. </a:t>
            </a:r>
          </a:p>
          <a:p>
            <a:pPr marL="0" indent="0">
              <a:buNone/>
            </a:pPr>
            <a:r>
              <a:rPr lang="en-US" sz="2000" dirty="0">
                <a:latin typeface="Times New Roman" panose="02020603050405020304" pitchFamily="18" charset="0"/>
                <a:cs typeface="Times New Roman" panose="02020603050405020304" pitchFamily="18" charset="0"/>
              </a:rPr>
              <a:t>To decide whether the line can be viewed or not or whether some portion of the line can be viewed on the viewport, the following steps are followed: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If both the endpoints of a line are outside the viewing area, it can’t be displayed.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And if both the endpoints of a line are inside the viewing area, the complete line will be visible.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If some portions of the line or one or two endpoint is outside the viewing area, the portion of the line is to be displayed.</a:t>
            </a:r>
          </a:p>
        </p:txBody>
      </p:sp>
    </p:spTree>
    <p:extLst>
      <p:ext uri="{BB962C8B-B14F-4D97-AF65-F5344CB8AC3E}">
        <p14:creationId xmlns:p14="http://schemas.microsoft.com/office/powerpoint/2010/main" val="130239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5B1E79-A8A1-45F8-AB9A-EFB2577152E4}"/>
              </a:ext>
            </a:extLst>
          </p:cNvPr>
          <p:cNvPicPr>
            <a:picLocks noGrp="1" noChangeAspect="1"/>
          </p:cNvPicPr>
          <p:nvPr>
            <p:ph idx="1"/>
          </p:nvPr>
        </p:nvPicPr>
        <p:blipFill>
          <a:blip r:embed="rId2"/>
          <a:stretch>
            <a:fillRect/>
          </a:stretch>
        </p:blipFill>
        <p:spPr>
          <a:xfrm>
            <a:off x="2945373" y="707290"/>
            <a:ext cx="4893701" cy="2433766"/>
          </a:xfrm>
        </p:spPr>
      </p:pic>
      <p:sp>
        <p:nvSpPr>
          <p:cNvPr id="7" name="TextBox 6">
            <a:extLst>
              <a:ext uri="{FF2B5EF4-FFF2-40B4-BE49-F238E27FC236}">
                <a16:creationId xmlns:a16="http://schemas.microsoft.com/office/drawing/2014/main" id="{06539FB3-2982-4D92-8227-A88ECC5DBE3B}"/>
              </a:ext>
            </a:extLst>
          </p:cNvPr>
          <p:cNvSpPr txBox="1"/>
          <p:nvPr/>
        </p:nvSpPr>
        <p:spPr>
          <a:xfrm>
            <a:off x="2324100" y="3730755"/>
            <a:ext cx="6096000" cy="2554545"/>
          </a:xfrm>
          <a:prstGeom prst="rect">
            <a:avLst/>
          </a:prstGeom>
          <a:noFill/>
          <a:ln>
            <a:solidFill>
              <a:schemeClr val="accent1"/>
            </a:solidFill>
          </a:ln>
        </p:spPr>
        <p:txBody>
          <a:bodyPr wrap="square">
            <a:spAutoFit/>
          </a:bodyPr>
          <a:lstStyle/>
          <a:p>
            <a:r>
              <a:rPr lang="en-US" sz="2000" dirty="0">
                <a:latin typeface="Times New Roman" panose="02020603050405020304" pitchFamily="18" charset="0"/>
                <a:cs typeface="Times New Roman" panose="02020603050405020304" pitchFamily="18" charset="0"/>
              </a:rPr>
              <a:t>There are four lines shown. </a:t>
            </a:r>
          </a:p>
          <a:p>
            <a:r>
              <a:rPr lang="en-US" sz="2000" dirty="0">
                <a:latin typeface="Times New Roman" panose="02020603050405020304" pitchFamily="18" charset="0"/>
                <a:cs typeface="Times New Roman" panose="02020603050405020304" pitchFamily="18" charset="0"/>
              </a:rPr>
              <a:t>The line AB can be viewed completely as both of its endpoint lies in the viewing area. </a:t>
            </a:r>
          </a:p>
          <a:p>
            <a:r>
              <a:rPr lang="en-US" sz="2000" dirty="0">
                <a:latin typeface="Times New Roman" panose="02020603050405020304" pitchFamily="18" charset="0"/>
                <a:cs typeface="Times New Roman" panose="02020603050405020304" pitchFamily="18" charset="0"/>
              </a:rPr>
              <a:t>Similarly, the line CD cannot be viewed at all as no part of the line lies within the viewing area. </a:t>
            </a:r>
          </a:p>
          <a:p>
            <a:r>
              <a:rPr lang="en-US" sz="2000" dirty="0">
                <a:latin typeface="Times New Roman" panose="02020603050405020304" pitchFamily="18" charset="0"/>
                <a:cs typeface="Times New Roman" panose="02020603050405020304" pitchFamily="18" charset="0"/>
              </a:rPr>
              <a:t>In the same way, the line EF and GH are partially seen in the viewing area as they intersect with the viewing boundary.</a:t>
            </a:r>
          </a:p>
        </p:txBody>
      </p:sp>
    </p:spTree>
    <p:extLst>
      <p:ext uri="{BB962C8B-B14F-4D97-AF65-F5344CB8AC3E}">
        <p14:creationId xmlns:p14="http://schemas.microsoft.com/office/powerpoint/2010/main" val="120967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0A48-FCFC-4119-9E2B-AF067FB8F73A}"/>
              </a:ext>
            </a:extLst>
          </p:cNvPr>
          <p:cNvSpPr>
            <a:spLocks noGrp="1"/>
          </p:cNvSpPr>
          <p:nvPr>
            <p:ph type="title"/>
          </p:nvPr>
        </p:nvSpPr>
        <p:spPr>
          <a:xfrm>
            <a:off x="838200" y="365125"/>
            <a:ext cx="10515600" cy="663575"/>
          </a:xfrm>
        </p:spPr>
        <p:txBody>
          <a:bodyPr>
            <a:normAutofit/>
          </a:bodyPr>
          <a:lstStyle/>
          <a:p>
            <a:r>
              <a:rPr lang="en-US" sz="3600" b="1" dirty="0">
                <a:latin typeface="Times New Roman" panose="02020603050405020304" pitchFamily="18" charset="0"/>
                <a:cs typeface="Times New Roman" panose="02020603050405020304" pitchFamily="18" charset="0"/>
              </a:rPr>
              <a:t>COHEN SUTHERLAND LINE ALGORITHM</a:t>
            </a:r>
          </a:p>
        </p:txBody>
      </p:sp>
      <p:sp>
        <p:nvSpPr>
          <p:cNvPr id="3" name="Content Placeholder 2">
            <a:extLst>
              <a:ext uri="{FF2B5EF4-FFF2-40B4-BE49-F238E27FC236}">
                <a16:creationId xmlns:a16="http://schemas.microsoft.com/office/drawing/2014/main" id="{A4464769-24D7-4AFD-BA0D-4D25D71F1C36}"/>
              </a:ext>
            </a:extLst>
          </p:cNvPr>
          <p:cNvSpPr>
            <a:spLocks noGrp="1"/>
          </p:cNvSpPr>
          <p:nvPr>
            <p:ph idx="1"/>
          </p:nvPr>
        </p:nvSpPr>
        <p:spPr>
          <a:xfrm>
            <a:off x="838200" y="1123950"/>
            <a:ext cx="10515600" cy="545782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Cohen–Sutherland algorithm can be used only on a rectangular clip window. It divides a two-dimensional space into 9 regions and then efficiently determines the lines and portions of lines that are inside the given rectangular area.</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6B65F2-49C5-4B16-B903-05316A483A32}"/>
              </a:ext>
            </a:extLst>
          </p:cNvPr>
          <p:cNvPicPr>
            <a:picLocks noChangeAspect="1"/>
          </p:cNvPicPr>
          <p:nvPr/>
        </p:nvPicPr>
        <p:blipFill>
          <a:blip r:embed="rId2"/>
          <a:stretch>
            <a:fillRect/>
          </a:stretch>
        </p:blipFill>
        <p:spPr>
          <a:xfrm>
            <a:off x="6219825" y="2146810"/>
            <a:ext cx="4858457" cy="3552825"/>
          </a:xfrm>
          <a:prstGeom prst="rect">
            <a:avLst/>
          </a:prstGeom>
          <a:ln w="635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EECA0AD0-2E92-4270-931F-D2306372DFCE}"/>
              </a:ext>
            </a:extLst>
          </p:cNvPr>
          <p:cNvPicPr>
            <a:picLocks noChangeAspect="1"/>
          </p:cNvPicPr>
          <p:nvPr/>
        </p:nvPicPr>
        <p:blipFill>
          <a:blip r:embed="rId3"/>
          <a:stretch>
            <a:fillRect/>
          </a:stretch>
        </p:blipFill>
        <p:spPr>
          <a:xfrm>
            <a:off x="932742" y="2190750"/>
            <a:ext cx="4858457" cy="35088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700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75FC9-2F78-4D85-A943-01E4CBC2472F}"/>
              </a:ext>
            </a:extLst>
          </p:cNvPr>
          <p:cNvSpPr>
            <a:spLocks noGrp="1"/>
          </p:cNvSpPr>
          <p:nvPr>
            <p:ph idx="1"/>
          </p:nvPr>
        </p:nvSpPr>
        <p:spPr>
          <a:xfrm>
            <a:off x="838200" y="352425"/>
            <a:ext cx="10515600" cy="58245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possible cases </a:t>
            </a:r>
            <a:r>
              <a:rPr lang="en-US" sz="2400" dirty="0">
                <a:latin typeface="Times New Roman" panose="02020603050405020304" pitchFamily="18" charset="0"/>
                <a:cs typeface="Times New Roman" panose="02020603050405020304" pitchFamily="18" charset="0"/>
              </a:rPr>
              <a:t>for any given line:</a:t>
            </a: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Completely inside the given rectangle : </a:t>
            </a:r>
            <a:r>
              <a:rPr lang="en-US" sz="2400" dirty="0">
                <a:latin typeface="Times New Roman" panose="02020603050405020304" pitchFamily="18" charset="0"/>
                <a:cs typeface="Times New Roman" panose="02020603050405020304" pitchFamily="18" charset="0"/>
              </a:rPr>
              <a:t>Bitwise OR of region of two end points of line is 0 (Both points are inside the rectangle)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Completely outside the given rectangle : </a:t>
            </a:r>
            <a:r>
              <a:rPr lang="en-US" sz="2400" dirty="0">
                <a:latin typeface="Times New Roman" panose="02020603050405020304" pitchFamily="18" charset="0"/>
                <a:cs typeface="Times New Roman" panose="02020603050405020304" pitchFamily="18" charset="0"/>
              </a:rPr>
              <a:t>Both endpoints share at least one outside region which implies that the line does not cross the visible region. (bitwise AND of endpoints != 0).</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Partially inside the window : </a:t>
            </a:r>
            <a:r>
              <a:rPr lang="en-US" sz="2400" dirty="0">
                <a:latin typeface="Times New Roman" panose="02020603050405020304" pitchFamily="18" charset="0"/>
                <a:cs typeface="Times New Roman" panose="02020603050405020304" pitchFamily="18" charset="0"/>
              </a:rPr>
              <a:t>Both endpoints are in different regions. In this case, the algorithm finds one of the two points that is outside the rectangular region. The intersection of the line from outside point and rectangular window becomes new cord ner point and the algorithm repeats.</a:t>
            </a:r>
          </a:p>
        </p:txBody>
      </p:sp>
    </p:spTree>
    <p:extLst>
      <p:ext uri="{BB962C8B-B14F-4D97-AF65-F5344CB8AC3E}">
        <p14:creationId xmlns:p14="http://schemas.microsoft.com/office/powerpoint/2010/main" val="40016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984</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Merriweather</vt:lpstr>
      <vt:lpstr>Times New Roman</vt:lpstr>
      <vt:lpstr>Office Theme</vt:lpstr>
      <vt:lpstr>COMPUTER GRAPHICS &amp; MULTIMEDIA</vt:lpstr>
      <vt:lpstr>SYLLABUS</vt:lpstr>
      <vt:lpstr>CLIPPING ALGORITHM</vt:lpstr>
      <vt:lpstr>POINT CLIPPING </vt:lpstr>
      <vt:lpstr>PowerPoint Presentation</vt:lpstr>
      <vt:lpstr>LINE CLIPPING</vt:lpstr>
      <vt:lpstr>PowerPoint Presentation</vt:lpstr>
      <vt:lpstr>COHEN SUTHERLAND LINE ALGORITHM</vt:lpstr>
      <vt:lpstr>PowerPoint Presentation</vt:lpstr>
      <vt:lpstr>PowerPoint Presentation</vt:lpstr>
      <vt:lpstr>POLYGON CLIPPING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&amp; MULTIMEDIA</dc:title>
  <dc:creator>Sakshi Jha</dc:creator>
  <cp:lastModifiedBy>Sakshi Jha</cp:lastModifiedBy>
  <cp:revision>2</cp:revision>
  <dcterms:created xsi:type="dcterms:W3CDTF">2021-10-14T01:54:43Z</dcterms:created>
  <dcterms:modified xsi:type="dcterms:W3CDTF">2021-10-14T02:02:16Z</dcterms:modified>
</cp:coreProperties>
</file>