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6" r:id="rId2"/>
    <p:sldId id="258" r:id="rId3"/>
    <p:sldId id="295" r:id="rId4"/>
    <p:sldId id="296" r:id="rId5"/>
    <p:sldId id="297" r:id="rId6"/>
    <p:sldId id="300" r:id="rId7"/>
    <p:sldId id="301" r:id="rId8"/>
    <p:sldId id="302" r:id="rId9"/>
    <p:sldId id="298" r:id="rId10"/>
    <p:sldId id="29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FD523-9F45-450A-B7A9-945561305C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CC8D0A2-3968-4F91-AE67-80BAFCF8F6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5C771CA-147C-467B-9DEA-08B0EA1D71DD}"/>
              </a:ext>
            </a:extLst>
          </p:cNvPr>
          <p:cNvSpPr>
            <a:spLocks noGrp="1"/>
          </p:cNvSpPr>
          <p:nvPr>
            <p:ph type="dt" sz="half" idx="10"/>
          </p:nvPr>
        </p:nvSpPr>
        <p:spPr/>
        <p:txBody>
          <a:bodyPr/>
          <a:lstStyle/>
          <a:p>
            <a:fld id="{8853CED0-ACDE-41FE-9E3C-B3EFA157670E}" type="datetimeFigureOut">
              <a:rPr lang="en-IN" smtClean="0"/>
              <a:t>14-10-2021</a:t>
            </a:fld>
            <a:endParaRPr lang="en-IN"/>
          </a:p>
        </p:txBody>
      </p:sp>
      <p:sp>
        <p:nvSpPr>
          <p:cNvPr id="5" name="Footer Placeholder 4">
            <a:extLst>
              <a:ext uri="{FF2B5EF4-FFF2-40B4-BE49-F238E27FC236}">
                <a16:creationId xmlns:a16="http://schemas.microsoft.com/office/drawing/2014/main" id="{8AA15E1D-F293-4B22-9412-0CCB545D4D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FD9488-36C1-4087-BBDC-100247986DA6}"/>
              </a:ext>
            </a:extLst>
          </p:cNvPr>
          <p:cNvSpPr>
            <a:spLocks noGrp="1"/>
          </p:cNvSpPr>
          <p:nvPr>
            <p:ph type="sldNum" sz="quarter" idx="12"/>
          </p:nvPr>
        </p:nvSpPr>
        <p:spPr/>
        <p:txBody>
          <a:bodyPr/>
          <a:lstStyle/>
          <a:p>
            <a:fld id="{93192EF2-0CF7-4A4C-8A6B-01A66770AF05}" type="slidenum">
              <a:rPr lang="en-IN" smtClean="0"/>
              <a:t>‹#›</a:t>
            </a:fld>
            <a:endParaRPr lang="en-IN"/>
          </a:p>
        </p:txBody>
      </p:sp>
    </p:spTree>
    <p:extLst>
      <p:ext uri="{BB962C8B-B14F-4D97-AF65-F5344CB8AC3E}">
        <p14:creationId xmlns:p14="http://schemas.microsoft.com/office/powerpoint/2010/main" val="1217659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FEB8-DCCC-44EF-B2B5-282B01526E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5175A0-9A9E-43AF-9BCD-251D7C1723A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B99DC0-D2EF-41F6-B184-8644AFE261D6}"/>
              </a:ext>
            </a:extLst>
          </p:cNvPr>
          <p:cNvSpPr>
            <a:spLocks noGrp="1"/>
          </p:cNvSpPr>
          <p:nvPr>
            <p:ph type="dt" sz="half" idx="10"/>
          </p:nvPr>
        </p:nvSpPr>
        <p:spPr/>
        <p:txBody>
          <a:bodyPr/>
          <a:lstStyle/>
          <a:p>
            <a:fld id="{8853CED0-ACDE-41FE-9E3C-B3EFA157670E}" type="datetimeFigureOut">
              <a:rPr lang="en-IN" smtClean="0"/>
              <a:t>14-10-2021</a:t>
            </a:fld>
            <a:endParaRPr lang="en-IN"/>
          </a:p>
        </p:txBody>
      </p:sp>
      <p:sp>
        <p:nvSpPr>
          <p:cNvPr id="5" name="Footer Placeholder 4">
            <a:extLst>
              <a:ext uri="{FF2B5EF4-FFF2-40B4-BE49-F238E27FC236}">
                <a16:creationId xmlns:a16="http://schemas.microsoft.com/office/drawing/2014/main" id="{39462622-6DB7-40B7-890C-C5E86CD60E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21E531-5A0B-4C0E-B2DE-AD45D7314251}"/>
              </a:ext>
            </a:extLst>
          </p:cNvPr>
          <p:cNvSpPr>
            <a:spLocks noGrp="1"/>
          </p:cNvSpPr>
          <p:nvPr>
            <p:ph type="sldNum" sz="quarter" idx="12"/>
          </p:nvPr>
        </p:nvSpPr>
        <p:spPr/>
        <p:txBody>
          <a:bodyPr/>
          <a:lstStyle/>
          <a:p>
            <a:fld id="{93192EF2-0CF7-4A4C-8A6B-01A66770AF05}" type="slidenum">
              <a:rPr lang="en-IN" smtClean="0"/>
              <a:t>‹#›</a:t>
            </a:fld>
            <a:endParaRPr lang="en-IN"/>
          </a:p>
        </p:txBody>
      </p:sp>
    </p:spTree>
    <p:extLst>
      <p:ext uri="{BB962C8B-B14F-4D97-AF65-F5344CB8AC3E}">
        <p14:creationId xmlns:p14="http://schemas.microsoft.com/office/powerpoint/2010/main" val="1536076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D69667-F6DB-4BAE-847F-C8A8496A5E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9A2597-3C47-48B1-A5DB-76177CFA1B9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710573-A7EC-4629-8F4E-354B2C9A9CB5}"/>
              </a:ext>
            </a:extLst>
          </p:cNvPr>
          <p:cNvSpPr>
            <a:spLocks noGrp="1"/>
          </p:cNvSpPr>
          <p:nvPr>
            <p:ph type="dt" sz="half" idx="10"/>
          </p:nvPr>
        </p:nvSpPr>
        <p:spPr/>
        <p:txBody>
          <a:bodyPr/>
          <a:lstStyle/>
          <a:p>
            <a:fld id="{8853CED0-ACDE-41FE-9E3C-B3EFA157670E}" type="datetimeFigureOut">
              <a:rPr lang="en-IN" smtClean="0"/>
              <a:t>14-10-2021</a:t>
            </a:fld>
            <a:endParaRPr lang="en-IN"/>
          </a:p>
        </p:txBody>
      </p:sp>
      <p:sp>
        <p:nvSpPr>
          <p:cNvPr id="5" name="Footer Placeholder 4">
            <a:extLst>
              <a:ext uri="{FF2B5EF4-FFF2-40B4-BE49-F238E27FC236}">
                <a16:creationId xmlns:a16="http://schemas.microsoft.com/office/drawing/2014/main" id="{553AEE9B-037C-4143-97A2-3B73F6F78F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65CAD9-BC81-4D66-8705-2B6DB18824F0}"/>
              </a:ext>
            </a:extLst>
          </p:cNvPr>
          <p:cNvSpPr>
            <a:spLocks noGrp="1"/>
          </p:cNvSpPr>
          <p:nvPr>
            <p:ph type="sldNum" sz="quarter" idx="12"/>
          </p:nvPr>
        </p:nvSpPr>
        <p:spPr/>
        <p:txBody>
          <a:bodyPr/>
          <a:lstStyle/>
          <a:p>
            <a:fld id="{93192EF2-0CF7-4A4C-8A6B-01A66770AF05}" type="slidenum">
              <a:rPr lang="en-IN" smtClean="0"/>
              <a:t>‹#›</a:t>
            </a:fld>
            <a:endParaRPr lang="en-IN"/>
          </a:p>
        </p:txBody>
      </p:sp>
    </p:spTree>
    <p:extLst>
      <p:ext uri="{BB962C8B-B14F-4D97-AF65-F5344CB8AC3E}">
        <p14:creationId xmlns:p14="http://schemas.microsoft.com/office/powerpoint/2010/main" val="2764480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5BC4-671C-4A80-B51C-67B6ACF5F0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F17E83-FB5C-4B00-96E2-D2C2CB33D18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D5E2E6-05B8-49F0-8552-497C40B1A033}"/>
              </a:ext>
            </a:extLst>
          </p:cNvPr>
          <p:cNvSpPr>
            <a:spLocks noGrp="1"/>
          </p:cNvSpPr>
          <p:nvPr>
            <p:ph type="dt" sz="half" idx="10"/>
          </p:nvPr>
        </p:nvSpPr>
        <p:spPr/>
        <p:txBody>
          <a:bodyPr/>
          <a:lstStyle/>
          <a:p>
            <a:fld id="{8853CED0-ACDE-41FE-9E3C-B3EFA157670E}" type="datetimeFigureOut">
              <a:rPr lang="en-IN" smtClean="0"/>
              <a:t>14-10-2021</a:t>
            </a:fld>
            <a:endParaRPr lang="en-IN"/>
          </a:p>
        </p:txBody>
      </p:sp>
      <p:sp>
        <p:nvSpPr>
          <p:cNvPr id="5" name="Footer Placeholder 4">
            <a:extLst>
              <a:ext uri="{FF2B5EF4-FFF2-40B4-BE49-F238E27FC236}">
                <a16:creationId xmlns:a16="http://schemas.microsoft.com/office/drawing/2014/main" id="{34BAD0F4-514A-4AB3-93CC-774ADD5801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E7D5DD-D8C6-48FB-9471-8DC4EFA017F6}"/>
              </a:ext>
            </a:extLst>
          </p:cNvPr>
          <p:cNvSpPr>
            <a:spLocks noGrp="1"/>
          </p:cNvSpPr>
          <p:nvPr>
            <p:ph type="sldNum" sz="quarter" idx="12"/>
          </p:nvPr>
        </p:nvSpPr>
        <p:spPr/>
        <p:txBody>
          <a:bodyPr/>
          <a:lstStyle/>
          <a:p>
            <a:fld id="{93192EF2-0CF7-4A4C-8A6B-01A66770AF05}" type="slidenum">
              <a:rPr lang="en-IN" smtClean="0"/>
              <a:t>‹#›</a:t>
            </a:fld>
            <a:endParaRPr lang="en-IN"/>
          </a:p>
        </p:txBody>
      </p:sp>
    </p:spTree>
    <p:extLst>
      <p:ext uri="{BB962C8B-B14F-4D97-AF65-F5344CB8AC3E}">
        <p14:creationId xmlns:p14="http://schemas.microsoft.com/office/powerpoint/2010/main" val="2893918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F29A1-163C-43FD-B60C-E75C277ECE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977045C-268B-4D78-9A39-00F03222E9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EB377D8-527D-4CEF-9ED7-DB03ACCD4C44}"/>
              </a:ext>
            </a:extLst>
          </p:cNvPr>
          <p:cNvSpPr>
            <a:spLocks noGrp="1"/>
          </p:cNvSpPr>
          <p:nvPr>
            <p:ph type="dt" sz="half" idx="10"/>
          </p:nvPr>
        </p:nvSpPr>
        <p:spPr/>
        <p:txBody>
          <a:bodyPr/>
          <a:lstStyle/>
          <a:p>
            <a:fld id="{8853CED0-ACDE-41FE-9E3C-B3EFA157670E}" type="datetimeFigureOut">
              <a:rPr lang="en-IN" smtClean="0"/>
              <a:t>14-10-2021</a:t>
            </a:fld>
            <a:endParaRPr lang="en-IN"/>
          </a:p>
        </p:txBody>
      </p:sp>
      <p:sp>
        <p:nvSpPr>
          <p:cNvPr id="5" name="Footer Placeholder 4">
            <a:extLst>
              <a:ext uri="{FF2B5EF4-FFF2-40B4-BE49-F238E27FC236}">
                <a16:creationId xmlns:a16="http://schemas.microsoft.com/office/drawing/2014/main" id="{91D8B88B-FFE5-4794-B3C1-C93954B80B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A98D4C-C2FC-44DF-8E33-04475D770420}"/>
              </a:ext>
            </a:extLst>
          </p:cNvPr>
          <p:cNvSpPr>
            <a:spLocks noGrp="1"/>
          </p:cNvSpPr>
          <p:nvPr>
            <p:ph type="sldNum" sz="quarter" idx="12"/>
          </p:nvPr>
        </p:nvSpPr>
        <p:spPr/>
        <p:txBody>
          <a:bodyPr/>
          <a:lstStyle/>
          <a:p>
            <a:fld id="{93192EF2-0CF7-4A4C-8A6B-01A66770AF05}" type="slidenum">
              <a:rPr lang="en-IN" smtClean="0"/>
              <a:t>‹#›</a:t>
            </a:fld>
            <a:endParaRPr lang="en-IN"/>
          </a:p>
        </p:txBody>
      </p:sp>
    </p:spTree>
    <p:extLst>
      <p:ext uri="{BB962C8B-B14F-4D97-AF65-F5344CB8AC3E}">
        <p14:creationId xmlns:p14="http://schemas.microsoft.com/office/powerpoint/2010/main" val="3285526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D1D8C-22D0-4C04-8688-AB0258F19D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89549D-F585-4208-ADF4-C6EEEF68373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96CF468-C6F8-4DA0-B771-AFF02A83E7F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3B48045-7329-4664-BE23-72ADFE6AFFE7}"/>
              </a:ext>
            </a:extLst>
          </p:cNvPr>
          <p:cNvSpPr>
            <a:spLocks noGrp="1"/>
          </p:cNvSpPr>
          <p:nvPr>
            <p:ph type="dt" sz="half" idx="10"/>
          </p:nvPr>
        </p:nvSpPr>
        <p:spPr/>
        <p:txBody>
          <a:bodyPr/>
          <a:lstStyle/>
          <a:p>
            <a:fld id="{8853CED0-ACDE-41FE-9E3C-B3EFA157670E}" type="datetimeFigureOut">
              <a:rPr lang="en-IN" smtClean="0"/>
              <a:t>14-10-2021</a:t>
            </a:fld>
            <a:endParaRPr lang="en-IN"/>
          </a:p>
        </p:txBody>
      </p:sp>
      <p:sp>
        <p:nvSpPr>
          <p:cNvPr id="6" name="Footer Placeholder 5">
            <a:extLst>
              <a:ext uri="{FF2B5EF4-FFF2-40B4-BE49-F238E27FC236}">
                <a16:creationId xmlns:a16="http://schemas.microsoft.com/office/drawing/2014/main" id="{A79069CE-1FB4-4C3B-868E-6D7B91BFCB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D74453-8201-4281-A987-C46D21A6A6F4}"/>
              </a:ext>
            </a:extLst>
          </p:cNvPr>
          <p:cNvSpPr>
            <a:spLocks noGrp="1"/>
          </p:cNvSpPr>
          <p:nvPr>
            <p:ph type="sldNum" sz="quarter" idx="12"/>
          </p:nvPr>
        </p:nvSpPr>
        <p:spPr/>
        <p:txBody>
          <a:bodyPr/>
          <a:lstStyle/>
          <a:p>
            <a:fld id="{93192EF2-0CF7-4A4C-8A6B-01A66770AF05}" type="slidenum">
              <a:rPr lang="en-IN" smtClean="0"/>
              <a:t>‹#›</a:t>
            </a:fld>
            <a:endParaRPr lang="en-IN"/>
          </a:p>
        </p:txBody>
      </p:sp>
    </p:spTree>
    <p:extLst>
      <p:ext uri="{BB962C8B-B14F-4D97-AF65-F5344CB8AC3E}">
        <p14:creationId xmlns:p14="http://schemas.microsoft.com/office/powerpoint/2010/main" val="202216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F274A-E748-4682-8ACF-9D3DBEADF83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A1BBCF-A7C4-4C22-95A6-CA267AC037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557A324-C6F4-4950-8EBC-CE985B31693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84632FC-0E72-4C5C-AF74-61CC87301D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7F6D92D-1ED0-4118-BFF7-426C8D88B8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DF0B80B-4105-40ED-BC0D-1D2933997DF3}"/>
              </a:ext>
            </a:extLst>
          </p:cNvPr>
          <p:cNvSpPr>
            <a:spLocks noGrp="1"/>
          </p:cNvSpPr>
          <p:nvPr>
            <p:ph type="dt" sz="half" idx="10"/>
          </p:nvPr>
        </p:nvSpPr>
        <p:spPr/>
        <p:txBody>
          <a:bodyPr/>
          <a:lstStyle/>
          <a:p>
            <a:fld id="{8853CED0-ACDE-41FE-9E3C-B3EFA157670E}" type="datetimeFigureOut">
              <a:rPr lang="en-IN" smtClean="0"/>
              <a:t>14-10-2021</a:t>
            </a:fld>
            <a:endParaRPr lang="en-IN"/>
          </a:p>
        </p:txBody>
      </p:sp>
      <p:sp>
        <p:nvSpPr>
          <p:cNvPr id="8" name="Footer Placeholder 7">
            <a:extLst>
              <a:ext uri="{FF2B5EF4-FFF2-40B4-BE49-F238E27FC236}">
                <a16:creationId xmlns:a16="http://schemas.microsoft.com/office/drawing/2014/main" id="{B5413E34-EE7D-4617-BD4B-990A0D3DE16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1919203-9F54-44BE-8FBC-CFE7F05DF15C}"/>
              </a:ext>
            </a:extLst>
          </p:cNvPr>
          <p:cNvSpPr>
            <a:spLocks noGrp="1"/>
          </p:cNvSpPr>
          <p:nvPr>
            <p:ph type="sldNum" sz="quarter" idx="12"/>
          </p:nvPr>
        </p:nvSpPr>
        <p:spPr/>
        <p:txBody>
          <a:bodyPr/>
          <a:lstStyle/>
          <a:p>
            <a:fld id="{93192EF2-0CF7-4A4C-8A6B-01A66770AF05}" type="slidenum">
              <a:rPr lang="en-IN" smtClean="0"/>
              <a:t>‹#›</a:t>
            </a:fld>
            <a:endParaRPr lang="en-IN"/>
          </a:p>
        </p:txBody>
      </p:sp>
    </p:spTree>
    <p:extLst>
      <p:ext uri="{BB962C8B-B14F-4D97-AF65-F5344CB8AC3E}">
        <p14:creationId xmlns:p14="http://schemas.microsoft.com/office/powerpoint/2010/main" val="2561201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AF547-8AB9-40B3-A9F3-05CA0A05551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9378881-E0B3-435C-A86E-9AB634836131}"/>
              </a:ext>
            </a:extLst>
          </p:cNvPr>
          <p:cNvSpPr>
            <a:spLocks noGrp="1"/>
          </p:cNvSpPr>
          <p:nvPr>
            <p:ph type="dt" sz="half" idx="10"/>
          </p:nvPr>
        </p:nvSpPr>
        <p:spPr/>
        <p:txBody>
          <a:bodyPr/>
          <a:lstStyle/>
          <a:p>
            <a:fld id="{8853CED0-ACDE-41FE-9E3C-B3EFA157670E}" type="datetimeFigureOut">
              <a:rPr lang="en-IN" smtClean="0"/>
              <a:t>14-10-2021</a:t>
            </a:fld>
            <a:endParaRPr lang="en-IN"/>
          </a:p>
        </p:txBody>
      </p:sp>
      <p:sp>
        <p:nvSpPr>
          <p:cNvPr id="4" name="Footer Placeholder 3">
            <a:extLst>
              <a:ext uri="{FF2B5EF4-FFF2-40B4-BE49-F238E27FC236}">
                <a16:creationId xmlns:a16="http://schemas.microsoft.com/office/drawing/2014/main" id="{037753BA-A8C4-42AF-86E7-4EEDB8AD066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69E8627-86E1-4A6B-936A-3268F1767E05}"/>
              </a:ext>
            </a:extLst>
          </p:cNvPr>
          <p:cNvSpPr>
            <a:spLocks noGrp="1"/>
          </p:cNvSpPr>
          <p:nvPr>
            <p:ph type="sldNum" sz="quarter" idx="12"/>
          </p:nvPr>
        </p:nvSpPr>
        <p:spPr/>
        <p:txBody>
          <a:bodyPr/>
          <a:lstStyle/>
          <a:p>
            <a:fld id="{93192EF2-0CF7-4A4C-8A6B-01A66770AF05}" type="slidenum">
              <a:rPr lang="en-IN" smtClean="0"/>
              <a:t>‹#›</a:t>
            </a:fld>
            <a:endParaRPr lang="en-IN"/>
          </a:p>
        </p:txBody>
      </p:sp>
    </p:spTree>
    <p:extLst>
      <p:ext uri="{BB962C8B-B14F-4D97-AF65-F5344CB8AC3E}">
        <p14:creationId xmlns:p14="http://schemas.microsoft.com/office/powerpoint/2010/main" val="3753801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55BC95-7471-458D-B02C-DF61C4D6010B}"/>
              </a:ext>
            </a:extLst>
          </p:cNvPr>
          <p:cNvSpPr>
            <a:spLocks noGrp="1"/>
          </p:cNvSpPr>
          <p:nvPr>
            <p:ph type="dt" sz="half" idx="10"/>
          </p:nvPr>
        </p:nvSpPr>
        <p:spPr/>
        <p:txBody>
          <a:bodyPr/>
          <a:lstStyle/>
          <a:p>
            <a:fld id="{8853CED0-ACDE-41FE-9E3C-B3EFA157670E}" type="datetimeFigureOut">
              <a:rPr lang="en-IN" smtClean="0"/>
              <a:t>14-10-2021</a:t>
            </a:fld>
            <a:endParaRPr lang="en-IN"/>
          </a:p>
        </p:txBody>
      </p:sp>
      <p:sp>
        <p:nvSpPr>
          <p:cNvPr id="3" name="Footer Placeholder 2">
            <a:extLst>
              <a:ext uri="{FF2B5EF4-FFF2-40B4-BE49-F238E27FC236}">
                <a16:creationId xmlns:a16="http://schemas.microsoft.com/office/drawing/2014/main" id="{BDB7FEF9-9E03-44F9-B0F5-D5536C48989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45D8F4B-13E6-4195-A6A2-DD18FCA0FDFF}"/>
              </a:ext>
            </a:extLst>
          </p:cNvPr>
          <p:cNvSpPr>
            <a:spLocks noGrp="1"/>
          </p:cNvSpPr>
          <p:nvPr>
            <p:ph type="sldNum" sz="quarter" idx="12"/>
          </p:nvPr>
        </p:nvSpPr>
        <p:spPr/>
        <p:txBody>
          <a:bodyPr/>
          <a:lstStyle/>
          <a:p>
            <a:fld id="{93192EF2-0CF7-4A4C-8A6B-01A66770AF05}" type="slidenum">
              <a:rPr lang="en-IN" smtClean="0"/>
              <a:t>‹#›</a:t>
            </a:fld>
            <a:endParaRPr lang="en-IN"/>
          </a:p>
        </p:txBody>
      </p:sp>
    </p:spTree>
    <p:extLst>
      <p:ext uri="{BB962C8B-B14F-4D97-AF65-F5344CB8AC3E}">
        <p14:creationId xmlns:p14="http://schemas.microsoft.com/office/powerpoint/2010/main" val="3295238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0F0E8-39FD-416E-8F5B-F1664B28D4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83ACA5B-C08E-4516-B7B6-7A3681E373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BF3E2EA-5213-476F-9D18-41623EB222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2BFB09C-20B0-470B-8DB2-D906B9B426B4}"/>
              </a:ext>
            </a:extLst>
          </p:cNvPr>
          <p:cNvSpPr>
            <a:spLocks noGrp="1"/>
          </p:cNvSpPr>
          <p:nvPr>
            <p:ph type="dt" sz="half" idx="10"/>
          </p:nvPr>
        </p:nvSpPr>
        <p:spPr/>
        <p:txBody>
          <a:bodyPr/>
          <a:lstStyle/>
          <a:p>
            <a:fld id="{8853CED0-ACDE-41FE-9E3C-B3EFA157670E}" type="datetimeFigureOut">
              <a:rPr lang="en-IN" smtClean="0"/>
              <a:t>14-10-2021</a:t>
            </a:fld>
            <a:endParaRPr lang="en-IN"/>
          </a:p>
        </p:txBody>
      </p:sp>
      <p:sp>
        <p:nvSpPr>
          <p:cNvPr id="6" name="Footer Placeholder 5">
            <a:extLst>
              <a:ext uri="{FF2B5EF4-FFF2-40B4-BE49-F238E27FC236}">
                <a16:creationId xmlns:a16="http://schemas.microsoft.com/office/drawing/2014/main" id="{4D85A41A-474A-4DDE-9F96-9486795B8C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E05C66-F50A-4530-944C-5261BAA62F44}"/>
              </a:ext>
            </a:extLst>
          </p:cNvPr>
          <p:cNvSpPr>
            <a:spLocks noGrp="1"/>
          </p:cNvSpPr>
          <p:nvPr>
            <p:ph type="sldNum" sz="quarter" idx="12"/>
          </p:nvPr>
        </p:nvSpPr>
        <p:spPr/>
        <p:txBody>
          <a:bodyPr/>
          <a:lstStyle/>
          <a:p>
            <a:fld id="{93192EF2-0CF7-4A4C-8A6B-01A66770AF05}" type="slidenum">
              <a:rPr lang="en-IN" smtClean="0"/>
              <a:t>‹#›</a:t>
            </a:fld>
            <a:endParaRPr lang="en-IN"/>
          </a:p>
        </p:txBody>
      </p:sp>
    </p:spTree>
    <p:extLst>
      <p:ext uri="{BB962C8B-B14F-4D97-AF65-F5344CB8AC3E}">
        <p14:creationId xmlns:p14="http://schemas.microsoft.com/office/powerpoint/2010/main" val="2693836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5679A-F897-45C8-87E2-B2F4B8A5C9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C5A0D3E-E572-4CE8-B639-5E81F616CF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A5A8CA0-EB87-43BE-B74E-F637194823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799F88-D90C-45E1-99A2-806399A7C9D5}"/>
              </a:ext>
            </a:extLst>
          </p:cNvPr>
          <p:cNvSpPr>
            <a:spLocks noGrp="1"/>
          </p:cNvSpPr>
          <p:nvPr>
            <p:ph type="dt" sz="half" idx="10"/>
          </p:nvPr>
        </p:nvSpPr>
        <p:spPr/>
        <p:txBody>
          <a:bodyPr/>
          <a:lstStyle/>
          <a:p>
            <a:fld id="{8853CED0-ACDE-41FE-9E3C-B3EFA157670E}" type="datetimeFigureOut">
              <a:rPr lang="en-IN" smtClean="0"/>
              <a:t>14-10-2021</a:t>
            </a:fld>
            <a:endParaRPr lang="en-IN"/>
          </a:p>
        </p:txBody>
      </p:sp>
      <p:sp>
        <p:nvSpPr>
          <p:cNvPr id="6" name="Footer Placeholder 5">
            <a:extLst>
              <a:ext uri="{FF2B5EF4-FFF2-40B4-BE49-F238E27FC236}">
                <a16:creationId xmlns:a16="http://schemas.microsoft.com/office/drawing/2014/main" id="{C279413F-7250-4B66-83AA-55E20AAF5D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EBA826-AB33-4651-8E81-6172F698ACB7}"/>
              </a:ext>
            </a:extLst>
          </p:cNvPr>
          <p:cNvSpPr>
            <a:spLocks noGrp="1"/>
          </p:cNvSpPr>
          <p:nvPr>
            <p:ph type="sldNum" sz="quarter" idx="12"/>
          </p:nvPr>
        </p:nvSpPr>
        <p:spPr/>
        <p:txBody>
          <a:bodyPr/>
          <a:lstStyle/>
          <a:p>
            <a:fld id="{93192EF2-0CF7-4A4C-8A6B-01A66770AF05}" type="slidenum">
              <a:rPr lang="en-IN" smtClean="0"/>
              <a:t>‹#›</a:t>
            </a:fld>
            <a:endParaRPr lang="en-IN"/>
          </a:p>
        </p:txBody>
      </p:sp>
    </p:spTree>
    <p:extLst>
      <p:ext uri="{BB962C8B-B14F-4D97-AF65-F5344CB8AC3E}">
        <p14:creationId xmlns:p14="http://schemas.microsoft.com/office/powerpoint/2010/main" val="3833698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ED7A64-533B-4B9C-915D-5E6D4B5C7D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FCE039-35EC-4AD3-AC0C-CE2DAC031F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E1297B-2681-4274-8CAE-6B366B0DC2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53CED0-ACDE-41FE-9E3C-B3EFA157670E}" type="datetimeFigureOut">
              <a:rPr lang="en-IN" smtClean="0"/>
              <a:t>14-10-2021</a:t>
            </a:fld>
            <a:endParaRPr lang="en-IN"/>
          </a:p>
        </p:txBody>
      </p:sp>
      <p:sp>
        <p:nvSpPr>
          <p:cNvPr id="5" name="Footer Placeholder 4">
            <a:extLst>
              <a:ext uri="{FF2B5EF4-FFF2-40B4-BE49-F238E27FC236}">
                <a16:creationId xmlns:a16="http://schemas.microsoft.com/office/drawing/2014/main" id="{B237C8BB-A4DA-47F5-814C-1AFE528907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C9F3C4B-C8E5-4047-B002-B8841C6B38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192EF2-0CF7-4A4C-8A6B-01A66770AF05}" type="slidenum">
              <a:rPr lang="en-IN" smtClean="0"/>
              <a:t>‹#›</a:t>
            </a:fld>
            <a:endParaRPr lang="en-IN"/>
          </a:p>
        </p:txBody>
      </p:sp>
    </p:spTree>
    <p:extLst>
      <p:ext uri="{BB962C8B-B14F-4D97-AF65-F5344CB8AC3E}">
        <p14:creationId xmlns:p14="http://schemas.microsoft.com/office/powerpoint/2010/main" val="3414288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1776-A7F5-4842-893B-27BE65121C73}"/>
              </a:ext>
            </a:extLst>
          </p:cNvPr>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COMPUTER GRAPHICS &amp; MULTIMEDIA</a:t>
            </a:r>
          </a:p>
        </p:txBody>
      </p:sp>
      <p:sp>
        <p:nvSpPr>
          <p:cNvPr id="3" name="Subtitle 2">
            <a:extLst>
              <a:ext uri="{FF2B5EF4-FFF2-40B4-BE49-F238E27FC236}">
                <a16:creationId xmlns:a16="http://schemas.microsoft.com/office/drawing/2014/main" id="{D15B594C-6C85-490E-AB37-37AA459044E5}"/>
              </a:ext>
            </a:extLst>
          </p:cNvPr>
          <p:cNvSpPr>
            <a:spLocks noGrp="1"/>
          </p:cNvSpPr>
          <p:nvPr>
            <p:ph type="subTitle" idx="1"/>
          </p:nvPr>
        </p:nvSpPr>
        <p:spPr>
          <a:xfrm>
            <a:off x="1524000" y="3754438"/>
            <a:ext cx="9144000" cy="1655762"/>
          </a:xfrm>
        </p:spPr>
        <p:txBody>
          <a:bodyPr>
            <a:normAutofit/>
          </a:bodyPr>
          <a:lstStyle/>
          <a:p>
            <a:r>
              <a:rPr lang="en-US" sz="4400" b="1" dirty="0">
                <a:latin typeface="Times New Roman" panose="02020603050405020304" pitchFamily="18" charset="0"/>
                <a:cs typeface="Times New Roman" panose="02020603050405020304" pitchFamily="18" charset="0"/>
              </a:rPr>
              <a:t>UNIT-2</a:t>
            </a:r>
          </a:p>
          <a:p>
            <a:pPr algn="r"/>
            <a:r>
              <a:rPr lang="en-US" b="1" dirty="0">
                <a:latin typeface="Times New Roman" panose="02020603050405020304" pitchFamily="18" charset="0"/>
                <a:cs typeface="Times New Roman" panose="02020603050405020304" pitchFamily="18" charset="0"/>
              </a:rPr>
              <a:t>-by Sakshi Jha</a:t>
            </a:r>
          </a:p>
        </p:txBody>
      </p:sp>
    </p:spTree>
    <p:extLst>
      <p:ext uri="{BB962C8B-B14F-4D97-AF65-F5344CB8AC3E}">
        <p14:creationId xmlns:p14="http://schemas.microsoft.com/office/powerpoint/2010/main" val="1363003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72565-B000-4CEA-9FD3-28D6556D8B9B}"/>
              </a:ext>
            </a:extLst>
          </p:cNvPr>
          <p:cNvSpPr>
            <a:spLocks noGrp="1"/>
          </p:cNvSpPr>
          <p:nvPr>
            <p:ph type="title"/>
          </p:nvPr>
        </p:nvSpPr>
        <p:spPr>
          <a:xfrm>
            <a:off x="752475" y="203201"/>
            <a:ext cx="10515600" cy="635000"/>
          </a:xfrm>
        </p:spPr>
        <p:txBody>
          <a:bodyPr>
            <a:normAutofit/>
          </a:bodyPr>
          <a:lstStyle/>
          <a:p>
            <a:r>
              <a:rPr lang="en-US" sz="3200" b="1" dirty="0">
                <a:latin typeface="Times New Roman" panose="02020603050405020304" pitchFamily="18" charset="0"/>
                <a:cs typeface="Times New Roman" panose="02020603050405020304" pitchFamily="18" charset="0"/>
              </a:rPr>
              <a:t>REFLECTION VECTOR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5A6C5F-2611-466D-9FE3-1A0A94020702}"/>
                  </a:ext>
                </a:extLst>
              </p:cNvPr>
              <p:cNvSpPr>
                <a:spLocks noGrp="1"/>
              </p:cNvSpPr>
              <p:nvPr>
                <p:ph idx="1"/>
              </p:nvPr>
            </p:nvSpPr>
            <p:spPr>
              <a:xfrm>
                <a:off x="838200" y="914400"/>
                <a:ext cx="10515600" cy="5740399"/>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reflection vector is computed using the vertex normal and an eye vector. </a:t>
                </a:r>
              </a:p>
              <a:p>
                <a:pPr marL="0" indent="0">
                  <a:buNone/>
                </a:pPr>
                <a:r>
                  <a:rPr lang="en-US" sz="2000" dirty="0">
                    <a:latin typeface="Times New Roman" panose="02020603050405020304" pitchFamily="18" charset="0"/>
                    <a:cs typeface="Times New Roman" panose="02020603050405020304" pitchFamily="18" charset="0"/>
                  </a:rPr>
                  <a:t>The eye vector is of unit length, pointing from the eye position toward the vertex. </a:t>
                </a:r>
              </a:p>
              <a:p>
                <a:pPr marL="0" indent="0">
                  <a:buNone/>
                </a:pPr>
                <a:r>
                  <a:rPr lang="en-US" sz="2000" dirty="0">
                    <a:latin typeface="Times New Roman" panose="02020603050405020304" pitchFamily="18" charset="0"/>
                    <a:cs typeface="Times New Roman" panose="02020603050405020304" pitchFamily="18" charset="0"/>
                  </a:rPr>
                  <a:t>Both the eye vector U, and the reflection vector R, are computed in eye space. </a:t>
                </a:r>
              </a:p>
              <a:p>
                <a:pPr marL="0" indent="0">
                  <a:buNone/>
                </a:pPr>
                <a:r>
                  <a:rPr lang="en-US" sz="2000" dirty="0">
                    <a:latin typeface="Times New Roman" panose="02020603050405020304" pitchFamily="18" charset="0"/>
                    <a:cs typeface="Times New Roman" panose="02020603050405020304" pitchFamily="18" charset="0"/>
                  </a:rPr>
                  <a:t>The reflection vector is generated by applying the equation </a:t>
                </a:r>
                <a14:m>
                  <m:oMath xmlns:m="http://schemas.openxmlformats.org/officeDocument/2006/math">
                    <m:r>
                      <a:rPr lang="en-US" sz="2000" b="0" i="1" smtClean="0">
                        <a:latin typeface="Cambria Math" panose="02040503050406030204" pitchFamily="18" charset="0"/>
                        <a:cs typeface="Times New Roman" panose="02020603050405020304" pitchFamily="18" charset="0"/>
                      </a:rPr>
                      <m:t>𝑅</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𝑈</m:t>
                    </m:r>
                    <m:r>
                      <a:rPr lang="en-US" sz="2000" b="0" i="1" smtClean="0">
                        <a:latin typeface="Cambria Math" panose="02040503050406030204" pitchFamily="18" charset="0"/>
                        <a:cs typeface="Times New Roman" panose="02020603050405020304" pitchFamily="18" charset="0"/>
                      </a:rPr>
                      <m:t>−2</m:t>
                    </m:r>
                    <m:sSup>
                      <m:sSupPr>
                        <m:ctrlPr>
                          <a:rPr lang="en-US" sz="2000" b="0" i="1" smtClean="0">
                            <a:latin typeface="Cambria Math" panose="02040503050406030204" pitchFamily="18" charset="0"/>
                            <a:cs typeface="Times New Roman" panose="02020603050405020304" pitchFamily="18" charset="0"/>
                          </a:rPr>
                        </m:ctrlPr>
                      </m:sSupPr>
                      <m:e>
                        <m:r>
                          <a:rPr lang="en-US" sz="2000" b="0" i="1" smtClean="0">
                            <a:latin typeface="Cambria Math" panose="02040503050406030204" pitchFamily="18" charset="0"/>
                            <a:cs typeface="Times New Roman" panose="02020603050405020304" pitchFamily="18" charset="0"/>
                          </a:rPr>
                          <m:t>𝑁</m:t>
                        </m:r>
                      </m:e>
                      <m:sup>
                        <m:r>
                          <a:rPr lang="en-US" sz="2000" b="0" i="1" smtClean="0">
                            <a:latin typeface="Cambria Math" panose="02040503050406030204" pitchFamily="18" charset="0"/>
                            <a:cs typeface="Times New Roman" panose="02020603050405020304" pitchFamily="18" charset="0"/>
                          </a:rPr>
                          <m:t>𝑇</m:t>
                        </m:r>
                      </m:sup>
                    </m:sSup>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𝑈</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𝑁</m:t>
                        </m:r>
                      </m:e>
                    </m:d>
                    <m:r>
                      <a:rPr lang="en-US" sz="2000" b="0" i="1" smtClean="0">
                        <a:latin typeface="Cambria Math" panose="02040503050406030204" pitchFamily="18" charset="0"/>
                        <a:cs typeface="Times New Roman" panose="02020603050405020304" pitchFamily="18" charset="0"/>
                      </a:rPr>
                      <m:t>, </m:t>
                    </m:r>
                  </m:oMath>
                </a14:m>
                <a:r>
                  <a:rPr lang="en-US" sz="2000" dirty="0">
                    <a:latin typeface="Times New Roman" panose="02020603050405020304" pitchFamily="18" charset="0"/>
                    <a:cs typeface="Times New Roman" panose="02020603050405020304" pitchFamily="18" charset="0"/>
                  </a:rPr>
                  <a:t>where N is the vertex normal transformed into eye space. </a:t>
                </a:r>
              </a:p>
              <a:p>
                <a:pPr marL="0" indent="0">
                  <a:buNone/>
                </a:pPr>
                <a:r>
                  <a:rPr lang="en-US" sz="2000" dirty="0">
                    <a:latin typeface="Times New Roman" panose="02020603050405020304" pitchFamily="18" charset="0"/>
                    <a:cs typeface="Times New Roman" panose="02020603050405020304" pitchFamily="18" charset="0"/>
                  </a:rPr>
                  <a:t>The reflection equation used is the standard for computing the reflection vector given a surface normal and incident vector.5</a:t>
                </a:r>
              </a:p>
              <a:p>
                <a:pPr marL="0" indent="0">
                  <a:buNone/>
                </a:pPr>
                <a:r>
                  <a:rPr lang="en-US" sz="2000" dirty="0">
                    <a:latin typeface="Times New Roman" panose="02020603050405020304" pitchFamily="18" charset="0"/>
                    <a:cs typeface="Times New Roman" panose="02020603050405020304" pitchFamily="18" charset="0"/>
                  </a:rPr>
                  <a:t>Once the reflection vector is computed, its components are converted to texture coordinates, mapping Rx, Ry, and Rz to s, t, and r, respectively. </a:t>
                </a:r>
              </a:p>
              <a:p>
                <a:pPr marL="0" indent="0">
                  <a:buNone/>
                </a:pPr>
                <a:r>
                  <a:rPr lang="en-US" sz="2000" dirty="0">
                    <a:latin typeface="Times New Roman" panose="02020603050405020304" pitchFamily="18" charset="0"/>
                    <a:cs typeface="Times New Roman" panose="02020603050405020304" pitchFamily="18" charset="0"/>
                  </a:rPr>
                  <a:t>Because N and U are normalized, the resulting R is normalized as well, so the texture coordinates will range from −1 to 1. This function is useful for modeling specular objects, whose lighting depends on both object and viewer position.</a:t>
                </a:r>
              </a:p>
            </p:txBody>
          </p:sp>
        </mc:Choice>
        <mc:Fallback xmlns="">
          <p:sp>
            <p:nvSpPr>
              <p:cNvPr id="3" name="Content Placeholder 2">
                <a:extLst>
                  <a:ext uri="{FF2B5EF4-FFF2-40B4-BE49-F238E27FC236}">
                    <a16:creationId xmlns:a16="http://schemas.microsoft.com/office/drawing/2014/main" id="{085A6C5F-2611-466D-9FE3-1A0A94020702}"/>
                  </a:ext>
                </a:extLst>
              </p:cNvPr>
              <p:cNvSpPr>
                <a:spLocks noGrp="1" noRot="1" noChangeAspect="1" noMove="1" noResize="1" noEditPoints="1" noAdjustHandles="1" noChangeArrowheads="1" noChangeShapeType="1" noTextEdit="1"/>
              </p:cNvSpPr>
              <p:nvPr>
                <p:ph idx="1"/>
              </p:nvPr>
            </p:nvSpPr>
            <p:spPr>
              <a:xfrm>
                <a:off x="838200" y="914400"/>
                <a:ext cx="10515600" cy="5740399"/>
              </a:xfrm>
              <a:blipFill>
                <a:blip r:embed="rId2"/>
                <a:stretch>
                  <a:fillRect l="-638" t="-1062" r="-870"/>
                </a:stretch>
              </a:blipFill>
            </p:spPr>
            <p:txBody>
              <a:bodyPr/>
              <a:lstStyle/>
              <a:p>
                <a:r>
                  <a:rPr lang="en-US">
                    <a:noFill/>
                  </a:rPr>
                  <a:t> </a:t>
                </a:r>
              </a:p>
            </p:txBody>
          </p:sp>
        </mc:Fallback>
      </mc:AlternateContent>
    </p:spTree>
    <p:extLst>
      <p:ext uri="{BB962C8B-B14F-4D97-AF65-F5344CB8AC3E}">
        <p14:creationId xmlns:p14="http://schemas.microsoft.com/office/powerpoint/2010/main" val="467522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D155B-8727-48D3-AF18-DFCE6159121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SYLLABUS</a:t>
            </a:r>
          </a:p>
        </p:txBody>
      </p:sp>
      <p:sp>
        <p:nvSpPr>
          <p:cNvPr id="3" name="Content Placeholder 2">
            <a:extLst>
              <a:ext uri="{FF2B5EF4-FFF2-40B4-BE49-F238E27FC236}">
                <a16:creationId xmlns:a16="http://schemas.microsoft.com/office/drawing/2014/main" id="{9FAE3EB8-BD8A-4E8E-AC35-5351AE032073}"/>
              </a:ext>
            </a:extLst>
          </p:cNvPr>
          <p:cNvSpPr>
            <a:spLocks noGrp="1"/>
          </p:cNvSpPr>
          <p:nvPr>
            <p:ph idx="1"/>
          </p:nvPr>
        </p:nvSpPr>
        <p:spPr>
          <a:xfrm>
            <a:off x="838200" y="1690688"/>
            <a:ext cx="10515600" cy="4881562"/>
          </a:xfrm>
        </p:spPr>
        <p:txBody>
          <a:bodyPr>
            <a:normAutofit/>
          </a:bodyPr>
          <a:lstStyle/>
          <a:p>
            <a:r>
              <a:rPr lang="en-US" dirty="0">
                <a:latin typeface="Times New Roman" panose="02020603050405020304" pitchFamily="18" charset="0"/>
                <a:cs typeface="Times New Roman" panose="02020603050405020304" pitchFamily="18" charset="0"/>
              </a:rPr>
              <a:t>Clipping Algorithms:  Sutherland-Cohen line Clipping Algorithm,</a:t>
            </a:r>
          </a:p>
          <a:p>
            <a:r>
              <a:rPr lang="en-US" dirty="0">
                <a:latin typeface="Times New Roman" panose="02020603050405020304" pitchFamily="18" charset="0"/>
                <a:cs typeface="Times New Roman" panose="02020603050405020304" pitchFamily="18" charset="0"/>
              </a:rPr>
              <a:t>Bezier Curves, </a:t>
            </a:r>
          </a:p>
          <a:p>
            <a:r>
              <a:rPr lang="en-US" dirty="0">
                <a:latin typeface="Times New Roman" panose="02020603050405020304" pitchFamily="18" charset="0"/>
                <a:cs typeface="Times New Roman" panose="02020603050405020304" pitchFamily="18" charset="0"/>
              </a:rPr>
              <a:t>B-Spline Curves. </a:t>
            </a:r>
          </a:p>
          <a:p>
            <a:r>
              <a:rPr lang="en-US" dirty="0">
                <a:latin typeface="Times New Roman" panose="02020603050405020304" pitchFamily="18" charset="0"/>
                <a:cs typeface="Times New Roman" panose="02020603050405020304" pitchFamily="18" charset="0"/>
              </a:rPr>
              <a:t>Parallel projection, </a:t>
            </a:r>
          </a:p>
          <a:p>
            <a:r>
              <a:rPr lang="en-US" dirty="0">
                <a:latin typeface="Times New Roman" panose="02020603050405020304" pitchFamily="18" charset="0"/>
                <a:cs typeface="Times New Roman" panose="02020603050405020304" pitchFamily="18" charset="0"/>
              </a:rPr>
              <a:t>Perspective Projection, </a:t>
            </a:r>
          </a:p>
          <a:p>
            <a:r>
              <a:rPr lang="en-US" dirty="0">
                <a:latin typeface="Times New Roman" panose="02020603050405020304" pitchFamily="18" charset="0"/>
                <a:cs typeface="Times New Roman" panose="02020603050405020304" pitchFamily="18" charset="0"/>
              </a:rPr>
              <a:t>Illumination Model for diffused Reflection, </a:t>
            </a:r>
          </a:p>
          <a:p>
            <a:r>
              <a:rPr lang="en-US" dirty="0">
                <a:latin typeface="Times New Roman" panose="02020603050405020304" pitchFamily="18" charset="0"/>
                <a:cs typeface="Times New Roman" panose="02020603050405020304" pitchFamily="18" charset="0"/>
              </a:rPr>
              <a:t>Ambient light, </a:t>
            </a:r>
          </a:p>
          <a:p>
            <a:r>
              <a:rPr lang="en-US" dirty="0">
                <a:latin typeface="Times New Roman" panose="02020603050405020304" pitchFamily="18" charset="0"/>
                <a:cs typeface="Times New Roman" panose="02020603050405020304" pitchFamily="18" charset="0"/>
              </a:rPr>
              <a:t>Specular Reflection Model, </a:t>
            </a:r>
          </a:p>
          <a:p>
            <a:r>
              <a:rPr lang="en-US" dirty="0">
                <a:latin typeface="Times New Roman" panose="02020603050405020304" pitchFamily="18" charset="0"/>
                <a:cs typeface="Times New Roman" panose="02020603050405020304" pitchFamily="18" charset="0"/>
              </a:rPr>
              <a:t>Reflection Vector.</a:t>
            </a:r>
          </a:p>
          <a:p>
            <a:endParaRPr lang="en-US" dirty="0"/>
          </a:p>
        </p:txBody>
      </p:sp>
    </p:spTree>
    <p:extLst>
      <p:ext uri="{BB962C8B-B14F-4D97-AF65-F5344CB8AC3E}">
        <p14:creationId xmlns:p14="http://schemas.microsoft.com/office/powerpoint/2010/main" val="3392026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27F18-6CA3-4CD3-917F-7DB0F13EC174}"/>
              </a:ext>
            </a:extLst>
          </p:cNvPr>
          <p:cNvSpPr>
            <a:spLocks noGrp="1"/>
          </p:cNvSpPr>
          <p:nvPr>
            <p:ph type="title"/>
          </p:nvPr>
        </p:nvSpPr>
        <p:spPr>
          <a:xfrm>
            <a:off x="962025" y="2632075"/>
            <a:ext cx="10515600" cy="1325563"/>
          </a:xfrm>
        </p:spPr>
        <p:txBody>
          <a:bodyPr/>
          <a:lstStyle/>
          <a:p>
            <a:r>
              <a:rPr lang="en-US" b="1" dirty="0">
                <a:latin typeface="Times New Roman" panose="02020603050405020304" pitchFamily="18" charset="0"/>
                <a:cs typeface="Times New Roman" panose="02020603050405020304" pitchFamily="18" charset="0"/>
              </a:rPr>
              <a:t>ILLUMINATION MODEL FOR DIFFUSED REFLECTION</a:t>
            </a:r>
          </a:p>
        </p:txBody>
      </p:sp>
    </p:spTree>
    <p:extLst>
      <p:ext uri="{BB962C8B-B14F-4D97-AF65-F5344CB8AC3E}">
        <p14:creationId xmlns:p14="http://schemas.microsoft.com/office/powerpoint/2010/main" val="2864028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4AD5C1-ADD1-4CFB-843C-34F9F3BFCA96}"/>
              </a:ext>
            </a:extLst>
          </p:cNvPr>
          <p:cNvSpPr>
            <a:spLocks noGrp="1"/>
          </p:cNvSpPr>
          <p:nvPr>
            <p:ph idx="1"/>
          </p:nvPr>
        </p:nvSpPr>
        <p:spPr>
          <a:xfrm>
            <a:off x="409575" y="447674"/>
            <a:ext cx="11506199" cy="5915025"/>
          </a:xfrm>
        </p:spPr>
        <p:txBody>
          <a:bodyPr>
            <a:normAutofit fontScale="92500" lnSpcReduction="10000"/>
          </a:bodyPr>
          <a:lstStyle/>
          <a:p>
            <a:pPr marL="0" indent="0">
              <a:buNone/>
            </a:pPr>
            <a:r>
              <a:rPr lang="en-US" sz="2000" dirty="0">
                <a:latin typeface="Times New Roman" panose="02020603050405020304" pitchFamily="18" charset="0"/>
                <a:cs typeface="Times New Roman" panose="02020603050405020304" pitchFamily="18" charset="0"/>
              </a:rPr>
              <a:t>An illumination model, also called a </a:t>
            </a:r>
            <a:r>
              <a:rPr lang="en-US" sz="2000" b="1" dirty="0">
                <a:latin typeface="Times New Roman" panose="02020603050405020304" pitchFamily="18" charset="0"/>
                <a:cs typeface="Times New Roman" panose="02020603050405020304" pitchFamily="18" charset="0"/>
              </a:rPr>
              <a:t>lighting model </a:t>
            </a:r>
            <a:r>
              <a:rPr lang="en-US" sz="2000" dirty="0">
                <a:latin typeface="Times New Roman" panose="02020603050405020304" pitchFamily="18" charset="0"/>
                <a:cs typeface="Times New Roman" panose="02020603050405020304" pitchFamily="18" charset="0"/>
              </a:rPr>
              <a:t>and sometimes referred to as a </a:t>
            </a:r>
            <a:r>
              <a:rPr lang="en-US" sz="2000" b="1" dirty="0">
                <a:latin typeface="Times New Roman" panose="02020603050405020304" pitchFamily="18" charset="0"/>
                <a:cs typeface="Times New Roman" panose="02020603050405020304" pitchFamily="18" charset="0"/>
              </a:rPr>
              <a:t>shading model</a:t>
            </a:r>
            <a:r>
              <a:rPr lang="en-US" sz="2000" dirty="0">
                <a:latin typeface="Times New Roman" panose="02020603050405020304" pitchFamily="18" charset="0"/>
                <a:cs typeface="Times New Roman" panose="02020603050405020304" pitchFamily="18" charset="0"/>
              </a:rPr>
              <a:t>, is used to </a:t>
            </a:r>
            <a:r>
              <a:rPr lang="en-US" sz="2000" b="1" dirty="0">
                <a:latin typeface="Times New Roman" panose="02020603050405020304" pitchFamily="18" charset="0"/>
                <a:cs typeface="Times New Roman" panose="02020603050405020304" pitchFamily="18" charset="0"/>
              </a:rPr>
              <a:t>calculate the intensity of light that we should see at a given point on the surface of an object</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Illumination models in computer graphics are often loosely derived from the physical laws that describe surface light intensities. </a:t>
            </a:r>
          </a:p>
          <a:p>
            <a:pPr marL="0" indent="0">
              <a:buNone/>
            </a:pPr>
            <a:r>
              <a:rPr lang="en-US" sz="2000" dirty="0">
                <a:latin typeface="Times New Roman" panose="02020603050405020304" pitchFamily="18" charset="0"/>
                <a:cs typeface="Times New Roman" panose="02020603050405020304" pitchFamily="18" charset="0"/>
              </a:rPr>
              <a:t>There are </a:t>
            </a:r>
            <a:r>
              <a:rPr lang="en-US" sz="2000" b="1" dirty="0">
                <a:latin typeface="Times New Roman" panose="02020603050405020304" pitchFamily="18" charset="0"/>
                <a:cs typeface="Times New Roman" panose="02020603050405020304" pitchFamily="18" charset="0"/>
              </a:rPr>
              <a:t>three factors </a:t>
            </a:r>
            <a:r>
              <a:rPr lang="en-US" sz="2000" dirty="0">
                <a:latin typeface="Times New Roman" panose="02020603050405020304" pitchFamily="18" charset="0"/>
                <a:cs typeface="Times New Roman" panose="02020603050405020304" pitchFamily="18" charset="0"/>
              </a:rPr>
              <a:t>on which lightning effect depends on:</a:t>
            </a:r>
          </a:p>
          <a:p>
            <a:pPr marL="0" indent="0">
              <a:buNone/>
            </a:pPr>
            <a:r>
              <a:rPr lang="en-US" sz="2000" dirty="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Light Source </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Light source is the light emitting source. There are three types of light sources:</a:t>
            </a:r>
          </a:p>
          <a:p>
            <a:pPr marL="0" indent="0">
              <a:buNone/>
            </a:pPr>
            <a:r>
              <a:rPr lang="en-US" sz="2000" dirty="0">
                <a:latin typeface="Times New Roman" panose="02020603050405020304" pitchFamily="18" charset="0"/>
                <a:cs typeface="Times New Roman" panose="02020603050405020304" pitchFamily="18" charset="0"/>
              </a:rPr>
              <a:t>Point Sources – The source that emit rays in all directions (A bulb in a room).</a:t>
            </a:r>
          </a:p>
          <a:p>
            <a:pPr marL="0" indent="0">
              <a:buNone/>
            </a:pPr>
            <a:r>
              <a:rPr lang="en-US" sz="2000" dirty="0">
                <a:latin typeface="Times New Roman" panose="02020603050405020304" pitchFamily="18" charset="0"/>
                <a:cs typeface="Times New Roman" panose="02020603050405020304" pitchFamily="18" charset="0"/>
              </a:rPr>
              <a:t>Parallel Sources – Can be considered as a point source which is far from the surface (The sun).</a:t>
            </a:r>
          </a:p>
          <a:p>
            <a:pPr marL="0" indent="0">
              <a:buNone/>
            </a:pPr>
            <a:r>
              <a:rPr lang="en-US" sz="2000" dirty="0">
                <a:latin typeface="Times New Roman" panose="02020603050405020304" pitchFamily="18" charset="0"/>
                <a:cs typeface="Times New Roman" panose="02020603050405020304" pitchFamily="18" charset="0"/>
              </a:rPr>
              <a:t>Distributed Sources – Rays originate from a finite area (A tubelight).</a:t>
            </a:r>
          </a:p>
          <a:p>
            <a:pPr marL="0" indent="0">
              <a:buNone/>
            </a:pPr>
            <a:r>
              <a:rPr lang="en-US" sz="2000" dirty="0">
                <a:latin typeface="Times New Roman" panose="02020603050405020304" pitchFamily="18" charset="0"/>
                <a:cs typeface="Times New Roman" panose="02020603050405020304" pitchFamily="18" charset="0"/>
              </a:rPr>
              <a:t>Their position, electromagnetic spectrum and shape determine the lightning effect.</a:t>
            </a:r>
          </a:p>
          <a:p>
            <a:pPr marL="0" indent="0">
              <a:buNone/>
            </a:pPr>
            <a:r>
              <a:rPr lang="en-US" sz="2000" dirty="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.Surface </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When light falls on a surface part of it is reflected and part of it is absorbed. Now the surface structure decides the amount of reflection and absorption of light. The position of the surface and positions of all the nearby surfaces also determine the lightning effect.</a:t>
            </a:r>
          </a:p>
          <a:p>
            <a:pPr marL="0" indent="0">
              <a:buNone/>
            </a:pPr>
            <a:r>
              <a:rPr lang="en-US" sz="2000" dirty="0">
                <a:latin typeface="Times New Roman" panose="02020603050405020304" pitchFamily="18" charset="0"/>
                <a:cs typeface="Times New Roman" panose="02020603050405020304" pitchFamily="18" charset="0"/>
              </a:rPr>
              <a:t>3.</a:t>
            </a:r>
            <a:r>
              <a:rPr lang="en-US" sz="2000" b="1" dirty="0">
                <a:latin typeface="Times New Roman" panose="02020603050405020304" pitchFamily="18" charset="0"/>
                <a:cs typeface="Times New Roman" panose="02020603050405020304" pitchFamily="18" charset="0"/>
              </a:rPr>
              <a:t>Observer</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The observer’s position and sensor spectrum sensitivities also affect the lightning effect.</a:t>
            </a:r>
          </a:p>
        </p:txBody>
      </p:sp>
    </p:spTree>
    <p:extLst>
      <p:ext uri="{BB962C8B-B14F-4D97-AF65-F5344CB8AC3E}">
        <p14:creationId xmlns:p14="http://schemas.microsoft.com/office/powerpoint/2010/main" val="1639070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1000"/>
                                        <p:tgtEl>
                                          <p:spTgt spid="3">
                                            <p:txEl>
                                              <p:pRg st="11" end="11"/>
                                            </p:txEl>
                                          </p:spTgt>
                                        </p:tgtEl>
                                      </p:cBhvr>
                                    </p:animEffect>
                                    <p:anim calcmode="lin" valueType="num">
                                      <p:cBhvr>
                                        <p:cTn id="8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3">
                                            <p:txEl>
                                              <p:pRg st="12" end="12"/>
                                            </p:txEl>
                                          </p:spTgt>
                                        </p:tgtEl>
                                        <p:attrNameLst>
                                          <p:attrName>style.visibility</p:attrName>
                                        </p:attrNameLst>
                                      </p:cBhvr>
                                      <p:to>
                                        <p:strVal val="visible"/>
                                      </p:to>
                                    </p:set>
                                    <p:animEffect transition="in" filter="fade">
                                      <p:cBhvr>
                                        <p:cTn id="91" dur="1000"/>
                                        <p:tgtEl>
                                          <p:spTgt spid="3">
                                            <p:txEl>
                                              <p:pRg st="12" end="12"/>
                                            </p:txEl>
                                          </p:spTgt>
                                        </p:tgtEl>
                                      </p:cBhvr>
                                    </p:animEffect>
                                    <p:anim calcmode="lin" valueType="num">
                                      <p:cBhvr>
                                        <p:cTn id="92"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752B5-7E53-40D8-B5F2-8152B5A12943}"/>
              </a:ext>
            </a:extLst>
          </p:cNvPr>
          <p:cNvSpPr>
            <a:spLocks noGrp="1"/>
          </p:cNvSpPr>
          <p:nvPr>
            <p:ph type="title"/>
          </p:nvPr>
        </p:nvSpPr>
        <p:spPr>
          <a:xfrm>
            <a:off x="838200" y="365126"/>
            <a:ext cx="10515600" cy="730250"/>
          </a:xfrm>
        </p:spPr>
        <p:txBody>
          <a:bodyPr>
            <a:normAutofit/>
          </a:bodyPr>
          <a:lstStyle/>
          <a:p>
            <a:r>
              <a:rPr lang="en-US" sz="3600" b="1" dirty="0">
                <a:latin typeface="Times New Roman" panose="02020603050405020304" pitchFamily="18" charset="0"/>
                <a:cs typeface="Times New Roman" panose="02020603050405020304" pitchFamily="18" charset="0"/>
              </a:rPr>
              <a:t>DIFFUSE REFLECTION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0C6F1B-37C5-4E61-9260-546239052AEC}"/>
                  </a:ext>
                </a:extLst>
              </p:cNvPr>
              <p:cNvSpPr>
                <a:spLocks noGrp="1"/>
              </p:cNvSpPr>
              <p:nvPr>
                <p:ph idx="1"/>
              </p:nvPr>
            </p:nvSpPr>
            <p:spPr>
              <a:xfrm>
                <a:off x="838200" y="1171575"/>
                <a:ext cx="10515600" cy="5005388"/>
              </a:xfrm>
            </p:spPr>
            <p:txBody>
              <a:bodyPr/>
              <a:lstStyle/>
              <a:p>
                <a:r>
                  <a:rPr lang="en-US" dirty="0">
                    <a:latin typeface="Times New Roman" panose="02020603050405020304" pitchFamily="18" charset="0"/>
                    <a:cs typeface="Times New Roman" panose="02020603050405020304" pitchFamily="18" charset="0"/>
                  </a:rPr>
                  <a:t>Diffuse reflection occurs on the surfaces which are rough or grainy. In this reflection the brightness of a point depends upon the angle made by the light source and the surface.</a:t>
                </a:r>
              </a:p>
              <a:p>
                <a:r>
                  <a:rPr lang="en-US" dirty="0">
                    <a:latin typeface="Times New Roman" panose="02020603050405020304" pitchFamily="18" charset="0"/>
                    <a:cs typeface="Times New Roman" panose="02020603050405020304" pitchFamily="18" charset="0"/>
                  </a:rPr>
                  <a:t>The reflected intensity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𝑑𝑖𝑓𝑓</m:t>
                        </m:r>
                      </m:sub>
                    </m:sSub>
                  </m:oMath>
                </a14:m>
                <a:r>
                  <a:rPr lang="en-US" dirty="0">
                    <a:latin typeface="Times New Roman" panose="02020603050405020304" pitchFamily="18" charset="0"/>
                    <a:cs typeface="Times New Roman" panose="02020603050405020304" pitchFamily="18" charset="0"/>
                  </a:rPr>
                  <a:t>of a point on the surface is:</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1A0C6F1B-37C5-4E61-9260-546239052AEC}"/>
                  </a:ext>
                </a:extLst>
              </p:cNvPr>
              <p:cNvSpPr>
                <a:spLocks noGrp="1" noRot="1" noChangeAspect="1" noMove="1" noResize="1" noEditPoints="1" noAdjustHandles="1" noChangeArrowheads="1" noChangeShapeType="1" noTextEdit="1"/>
              </p:cNvSpPr>
              <p:nvPr>
                <p:ph idx="1"/>
              </p:nvPr>
            </p:nvSpPr>
            <p:spPr>
              <a:xfrm>
                <a:off x="838200" y="1171575"/>
                <a:ext cx="10515600" cy="5005388"/>
              </a:xfrm>
              <a:blipFill>
                <a:blip r:embed="rId2"/>
                <a:stretch>
                  <a:fillRect l="-1043" t="-2071" r="-81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A4454838-7691-4DD2-9061-13034101B1B2}"/>
              </a:ext>
            </a:extLst>
          </p:cNvPr>
          <p:cNvPicPr>
            <a:picLocks noChangeAspect="1"/>
          </p:cNvPicPr>
          <p:nvPr/>
        </p:nvPicPr>
        <p:blipFill>
          <a:blip r:embed="rId3"/>
          <a:stretch>
            <a:fillRect/>
          </a:stretch>
        </p:blipFill>
        <p:spPr>
          <a:xfrm>
            <a:off x="1252537" y="3490912"/>
            <a:ext cx="9001125" cy="2762250"/>
          </a:xfrm>
          <a:prstGeom prst="rect">
            <a:avLst/>
          </a:prstGeom>
        </p:spPr>
      </p:pic>
    </p:spTree>
    <p:extLst>
      <p:ext uri="{BB962C8B-B14F-4D97-AF65-F5344CB8AC3E}">
        <p14:creationId xmlns:p14="http://schemas.microsoft.com/office/powerpoint/2010/main" val="1725041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4C3FA7D-49E0-4BE5-9AA4-40B713C2CF47}"/>
                  </a:ext>
                </a:extLst>
              </p:cNvPr>
              <p:cNvSpPr>
                <a:spLocks noGrp="1"/>
              </p:cNvSpPr>
              <p:nvPr>
                <p:ph idx="1"/>
              </p:nvPr>
            </p:nvSpPr>
            <p:spPr>
              <a:xfrm>
                <a:off x="295275" y="342900"/>
                <a:ext cx="11553825" cy="5834063"/>
              </a:xfrm>
            </p:spPr>
            <p:txBody>
              <a:bodyPr>
                <a:normAutofit/>
              </a:bodyPr>
              <a:lstStyle/>
              <a:p>
                <a:r>
                  <a:rPr lang="en-US" sz="2400" dirty="0">
                    <a:latin typeface="Times New Roman" panose="02020603050405020304" pitchFamily="18" charset="0"/>
                    <a:cs typeface="Times New Roman" panose="02020603050405020304" pitchFamily="18" charset="0"/>
                  </a:rPr>
                  <a:t>Diffuse reflections are constant over each surface in a scene, independent of the viewing direction.</a:t>
                </a:r>
              </a:p>
              <a:p>
                <a:r>
                  <a:rPr lang="en-US" sz="2400" dirty="0">
                    <a:latin typeface="Times New Roman" panose="02020603050405020304" pitchFamily="18" charset="0"/>
                    <a:cs typeface="Times New Roman" panose="02020603050405020304" pitchFamily="18" charset="0"/>
                  </a:rPr>
                  <a:t>The </a:t>
                </a:r>
                <a:r>
                  <a:rPr lang="en-US" sz="2400">
                    <a:latin typeface="Times New Roman" panose="02020603050405020304" pitchFamily="18" charset="0"/>
                    <a:cs typeface="Times New Roman" panose="02020603050405020304" pitchFamily="18" charset="0"/>
                  </a:rPr>
                  <a:t>fractional amount </a:t>
                </a:r>
                <a:r>
                  <a:rPr lang="en-US" sz="2400" dirty="0">
                    <a:latin typeface="Times New Roman" panose="02020603050405020304" pitchFamily="18" charset="0"/>
                    <a:cs typeface="Times New Roman" panose="02020603050405020304" pitchFamily="18" charset="0"/>
                  </a:rPr>
                  <a:t>of the incident light that is diffusely reflected can be set for each surface with parameter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𝑑</m:t>
                        </m:r>
                      </m:sub>
                    </m:sSub>
                  </m:oMath>
                </a14:m>
                <a:r>
                  <a:rPr lang="en-US" sz="2400" dirty="0">
                    <a:latin typeface="Times New Roman" panose="02020603050405020304" pitchFamily="18" charset="0"/>
                    <a:cs typeface="Times New Roman" panose="02020603050405020304" pitchFamily="18" charset="0"/>
                  </a:rPr>
                  <a:t>, the diffuse-reflection coefficient, or diffuse reflectivity.</a:t>
                </a:r>
              </a:p>
              <a:p>
                <a:r>
                  <a:rPr lang="en-US" sz="2400" dirty="0">
                    <a:latin typeface="Times New Roman" panose="02020603050405020304" pitchFamily="18" charset="0"/>
                    <a:cs typeface="Times New Roman" panose="02020603050405020304" pitchFamily="18" charset="0"/>
                  </a:rPr>
                  <a:t>Parameter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𝑑</m:t>
                        </m:r>
                      </m:sub>
                    </m:sSub>
                  </m:oMath>
                </a14:m>
                <a:r>
                  <a:rPr lang="en-US" sz="2400" dirty="0">
                    <a:latin typeface="Times New Roman" panose="02020603050405020304" pitchFamily="18" charset="0"/>
                    <a:cs typeface="Times New Roman" panose="02020603050405020304" pitchFamily="18" charset="0"/>
                  </a:rPr>
                  <a:t>  is assigned a constant value in the interval 0 to 1, according to the reflecting properties we want the surface to have.</a:t>
                </a:r>
              </a:p>
              <a:p>
                <a:r>
                  <a:rPr lang="en-US" sz="2400" dirty="0">
                    <a:latin typeface="Times New Roman" panose="02020603050405020304" pitchFamily="18" charset="0"/>
                    <a:cs typeface="Times New Roman" panose="02020603050405020304" pitchFamily="18" charset="0"/>
                  </a:rPr>
                  <a:t>If a surface is exposed only to ambient light, we can express the intensity of the diffuse reflection at any point on the surface as:-</a:t>
                </a:r>
              </a:p>
              <a:p>
                <a:pPr marL="0" indent="0">
                  <a:buNone/>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𝐼</m:t>
                          </m:r>
                        </m:e>
                        <m:sub>
                          <m:r>
                            <a:rPr lang="en-US" sz="2400" b="0" i="1" smtClean="0">
                              <a:latin typeface="Cambria Math" panose="02040503050406030204" pitchFamily="18" charset="0"/>
                            </a:rPr>
                            <m:t>𝑎𝑚𝑏𝑑𝑖𝑓𝑓</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𝑑</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𝐼</m:t>
                          </m:r>
                        </m:e>
                        <m:sub>
                          <m:r>
                            <a:rPr lang="en-US" sz="2400" b="0" i="1" smtClean="0">
                              <a:latin typeface="Cambria Math" panose="02040503050406030204" pitchFamily="18" charset="0"/>
                            </a:rPr>
                            <m:t>𝑎</m:t>
                          </m:r>
                        </m:sub>
                      </m:sSub>
                    </m:oMath>
                  </m:oMathPara>
                </a14:m>
                <a:endParaRPr lang="en-US" sz="2400" dirty="0">
                  <a:latin typeface="Times New Roman" panose="02020603050405020304" pitchFamily="18" charset="0"/>
                  <a:cs typeface="Times New Roman" panose="02020603050405020304" pitchFamily="18" charset="0"/>
                </a:endParaRPr>
              </a:p>
              <a:p>
                <a:pPr marL="0" indent="0" algn="ctr">
                  <a:buNone/>
                </a:pPr>
                <a:r>
                  <a:rPr lang="en-US" sz="2400" dirty="0">
                    <a:latin typeface="Times New Roman" panose="02020603050405020304" pitchFamily="18" charset="0"/>
                    <a:cs typeface="Times New Roman" panose="02020603050405020304" pitchFamily="18" charset="0"/>
                  </a:rPr>
                  <a:t>where ,</a:t>
                </a:r>
                <a:r>
                  <a:rPr lang="en-US" sz="2400" b="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𝑑</m:t>
                        </m:r>
                      </m:sub>
                    </m:sSub>
                  </m:oMath>
                </a14:m>
                <a:r>
                  <a:rPr lang="en-US" sz="2400" dirty="0">
                    <a:latin typeface="Times New Roman" panose="02020603050405020304" pitchFamily="18" charset="0"/>
                    <a:cs typeface="Times New Roman" panose="02020603050405020304" pitchFamily="18" charset="0"/>
                  </a:rPr>
                  <a:t> is diffuse-reflection co-efficient</a:t>
                </a:r>
              </a:p>
              <a:p>
                <a:pPr marL="0" indent="0">
                  <a:buNone/>
                </a:pPr>
                <a:r>
                  <a:rPr lang="en-US" sz="2400" dirty="0">
                    <a:latin typeface="Times New Roman" panose="02020603050405020304" pitchFamily="18" charset="0"/>
                    <a:cs typeface="Times New Roman" panose="02020603050405020304" pitchFamily="18" charset="0"/>
                  </a:rPr>
                  <a:t>If we denote the angle of incidence between the incoming light direction and the surface normal as </a:t>
                </a:r>
                <a:r>
                  <a:rPr lang="el-GR" sz="2400" dirty="0">
                    <a:latin typeface="Times New Roman" panose="02020603050405020304" pitchFamily="18" charset="0"/>
                    <a:cs typeface="Times New Roman" panose="02020603050405020304" pitchFamily="18" charset="0"/>
                  </a:rPr>
                  <a:t>θ</a:t>
                </a:r>
                <a:r>
                  <a:rPr lang="en-US" sz="2400" dirty="0">
                    <a:latin typeface="Times New Roman" panose="02020603050405020304" pitchFamily="18" charset="0"/>
                    <a:cs typeface="Times New Roman" panose="02020603050405020304" pitchFamily="18" charset="0"/>
                  </a:rPr>
                  <a:t> , then the projected area of a surface patch perpendicular to the light direction is proportional to </a:t>
                </a:r>
                <a:r>
                  <a:rPr lang="en-US" sz="2400" dirty="0" err="1">
                    <a:latin typeface="Times New Roman" panose="02020603050405020304" pitchFamily="18" charset="0"/>
                    <a:cs typeface="Times New Roman" panose="02020603050405020304" pitchFamily="18" charset="0"/>
                  </a:rPr>
                  <a:t>cosθ</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If </a:t>
                </a:r>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𝐼</m:t>
                        </m:r>
                      </m:e>
                      <m:sub>
                        <m:r>
                          <a:rPr lang="en-US" sz="2400" b="0" i="1" smtClean="0">
                            <a:latin typeface="Cambria Math" panose="02040503050406030204" pitchFamily="18" charset="0"/>
                            <a:cs typeface="Times New Roman" panose="02020603050405020304" pitchFamily="18" charset="0"/>
                          </a:rPr>
                          <m:t>𝑙</m:t>
                        </m:r>
                      </m:sub>
                    </m:sSub>
                  </m:oMath>
                </a14:m>
                <a:r>
                  <a:rPr lang="en-US" sz="2400" dirty="0">
                    <a:latin typeface="Times New Roman" panose="02020603050405020304" pitchFamily="18" charset="0"/>
                    <a:cs typeface="Times New Roman" panose="02020603050405020304" pitchFamily="18" charset="0"/>
                  </a:rPr>
                  <a:t> is the intensity of the point light source, then the diffuse reflection equation for a point on the surface can be written as</a:t>
                </a:r>
              </a:p>
            </p:txBody>
          </p:sp>
        </mc:Choice>
        <mc:Fallback>
          <p:sp>
            <p:nvSpPr>
              <p:cNvPr id="3" name="Content Placeholder 2">
                <a:extLst>
                  <a:ext uri="{FF2B5EF4-FFF2-40B4-BE49-F238E27FC236}">
                    <a16:creationId xmlns:a16="http://schemas.microsoft.com/office/drawing/2014/main" id="{74C3FA7D-49E0-4BE5-9AA4-40B713C2CF47}"/>
                  </a:ext>
                </a:extLst>
              </p:cNvPr>
              <p:cNvSpPr>
                <a:spLocks noGrp="1" noRot="1" noChangeAspect="1" noMove="1" noResize="1" noEditPoints="1" noAdjustHandles="1" noChangeArrowheads="1" noChangeShapeType="1" noTextEdit="1"/>
              </p:cNvSpPr>
              <p:nvPr>
                <p:ph idx="1"/>
              </p:nvPr>
            </p:nvSpPr>
            <p:spPr>
              <a:xfrm>
                <a:off x="295275" y="342900"/>
                <a:ext cx="11553825" cy="5834063"/>
              </a:xfrm>
              <a:blipFill>
                <a:blip r:embed="rId2"/>
                <a:stretch>
                  <a:fillRect l="-791" t="-1463" r="-686" b="-2194"/>
                </a:stretch>
              </a:blipFill>
            </p:spPr>
            <p:txBody>
              <a:bodyPr/>
              <a:lstStyle/>
              <a:p>
                <a:r>
                  <a:rPr lang="en-IN">
                    <a:noFill/>
                  </a:rPr>
                  <a:t> </a:t>
                </a:r>
              </a:p>
            </p:txBody>
          </p:sp>
        </mc:Fallback>
      </mc:AlternateContent>
    </p:spTree>
    <p:extLst>
      <p:ext uri="{BB962C8B-B14F-4D97-AF65-F5344CB8AC3E}">
        <p14:creationId xmlns:p14="http://schemas.microsoft.com/office/powerpoint/2010/main" val="3035301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E3452C-0C5B-47F6-BE86-9BC671C8476A}"/>
                  </a:ext>
                </a:extLst>
              </p:cNvPr>
              <p:cNvSpPr>
                <a:spLocks noGrp="1"/>
              </p:cNvSpPr>
              <p:nvPr>
                <p:ph idx="1"/>
              </p:nvPr>
            </p:nvSpPr>
            <p:spPr>
              <a:xfrm>
                <a:off x="295275" y="228600"/>
                <a:ext cx="11668125" cy="640080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If we denote the angle of incidence between the incoming light direction and the surface normal as θ , then the projected area of a surface patch perpendicular to the light direction is proportional to </a:t>
                </a:r>
                <a:r>
                  <a:rPr lang="en-US" sz="2000" dirty="0" err="1">
                    <a:latin typeface="Times New Roman" panose="02020603050405020304" pitchFamily="18" charset="0"/>
                    <a:cs typeface="Times New Roman" panose="02020603050405020304" pitchFamily="18" charset="0"/>
                  </a:rPr>
                  <a:t>cosθ</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If 𝐼_𝑙 is the intensity of the point light source, then the diffuse reflection equation for a point on the surface can be written as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a:p>
                <a:pPr marL="0" indent="0">
                  <a:buNone/>
                </a:pPr>
                <a:r>
                  <a:rPr lang="en-US" sz="2000" dirty="0">
                    <a:latin typeface="Times New Roman" panose="02020603050405020304" pitchFamily="18" charset="0"/>
                    <a:cs typeface="Times New Roman" panose="02020603050405020304" pitchFamily="18" charset="0"/>
                  </a:rPr>
                  <a:t>If N is the unit normal vector to a surface and L is the unit direction vector to the point light source from a position on the surface then cos</a:t>
                </a:r>
                <a:r>
                  <a:rPr lang="el-GR" sz="2000" dirty="0">
                    <a:latin typeface="Times New Roman" panose="02020603050405020304" pitchFamily="18" charset="0"/>
                    <a:cs typeface="Times New Roman" panose="02020603050405020304" pitchFamily="18" charset="0"/>
                  </a:rPr>
                  <a:t>θ</a:t>
                </a:r>
                <a:r>
                  <a:rPr lang="en-US" sz="2000" dirty="0">
                    <a:latin typeface="Times New Roman" panose="02020603050405020304" pitchFamily="18" charset="0"/>
                    <a:cs typeface="Times New Roman" panose="02020603050405020304" pitchFamily="18" charset="0"/>
                  </a:rPr>
                  <a:t> = N.L and the diffuse reflection equation for single point-source illumination is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Combine the ambient and point source intensity calculations to obtain an expression for the total diffuse reflection.</a:t>
                </a:r>
              </a:p>
              <a:p>
                <a:pPr marL="0" indent="0">
                  <a:buNone/>
                </a:pPr>
                <a:r>
                  <a:rPr lang="en-US" sz="2000" dirty="0">
                    <a:latin typeface="Times New Roman" panose="02020603050405020304" pitchFamily="18" charset="0"/>
                    <a:cs typeface="Times New Roman" panose="02020603050405020304" pitchFamily="18" charset="0"/>
                  </a:rPr>
                  <a:t>In addition, many graphics packages introduce an ambient-reflection coefficient </a:t>
                </a:r>
                <a14:m>
                  <m:oMath xmlns:m="http://schemas.openxmlformats.org/officeDocument/2006/math">
                    <m:sSub>
                      <m:sSubPr>
                        <m:ctrlPr>
                          <a:rPr lang="en-US" sz="200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𝑘</m:t>
                        </m:r>
                      </m:e>
                      <m:sub>
                        <m:r>
                          <a:rPr lang="en-US" sz="2000" b="0" i="1" smtClean="0">
                            <a:latin typeface="Cambria Math" panose="02040503050406030204" pitchFamily="18" charset="0"/>
                            <a:cs typeface="Times New Roman" panose="02020603050405020304" pitchFamily="18" charset="0"/>
                          </a:rPr>
                          <m:t>𝑎</m:t>
                        </m:r>
                      </m:sub>
                    </m:sSub>
                  </m:oMath>
                </a14:m>
                <a:r>
                  <a:rPr lang="en-US" sz="2000" dirty="0">
                    <a:latin typeface="Times New Roman" panose="02020603050405020304" pitchFamily="18" charset="0"/>
                    <a:cs typeface="Times New Roman" panose="02020603050405020304" pitchFamily="18" charset="0"/>
                  </a:rPr>
                  <a:t> to modify the ambient light intensity </a:t>
                </a:r>
                <a14:m>
                  <m:oMath xmlns:m="http://schemas.openxmlformats.org/officeDocument/2006/math">
                    <m:sSub>
                      <m:sSubPr>
                        <m:ctrlPr>
                          <a:rPr lang="en-US" sz="200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𝐼</m:t>
                        </m:r>
                      </m:e>
                      <m:sub>
                        <m:r>
                          <a:rPr lang="en-US" sz="2000" b="0" i="1" smtClean="0">
                            <a:latin typeface="Cambria Math" panose="02040503050406030204" pitchFamily="18" charset="0"/>
                            <a:cs typeface="Times New Roman" panose="02020603050405020304" pitchFamily="18" charset="0"/>
                          </a:rPr>
                          <m:t>𝑎</m:t>
                        </m:r>
                      </m:sub>
                    </m:sSub>
                  </m:oMath>
                </a14:m>
                <a:r>
                  <a:rPr lang="en-US" sz="2000" dirty="0">
                    <a:latin typeface="Times New Roman" panose="02020603050405020304" pitchFamily="18" charset="0"/>
                    <a:cs typeface="Times New Roman" panose="02020603050405020304" pitchFamily="18" charset="0"/>
                  </a:rPr>
                  <a:t>, for each surface.</a:t>
                </a:r>
              </a:p>
              <a:p>
                <a:pPr marL="0" indent="0">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𝐼</m:t>
                          </m:r>
                        </m:e>
                        <m:sub>
                          <m:r>
                            <a:rPr lang="en-US" sz="2000" b="0" i="1" smtClean="0">
                              <a:latin typeface="Cambria Math" panose="02040503050406030204" pitchFamily="18" charset="0"/>
                              <a:cs typeface="Times New Roman" panose="02020603050405020304" pitchFamily="18" charset="0"/>
                            </a:rPr>
                            <m:t>𝑑𝑖𝑓𝑓</m:t>
                          </m:r>
                        </m:sub>
                      </m:sSub>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𝑘</m:t>
                          </m:r>
                        </m:e>
                        <m:sub>
                          <m:r>
                            <a:rPr lang="en-US" sz="2000" b="0" i="1" smtClean="0">
                              <a:latin typeface="Cambria Math" panose="02040503050406030204" pitchFamily="18" charset="0"/>
                              <a:cs typeface="Times New Roman" panose="02020603050405020304" pitchFamily="18" charset="0"/>
                            </a:rPr>
                            <m:t>𝑎</m:t>
                          </m:r>
                        </m:sub>
                      </m:sSub>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𝐼</m:t>
                          </m:r>
                        </m:e>
                        <m:sub>
                          <m:r>
                            <a:rPr lang="en-US" sz="2000" b="0" i="1" smtClean="0">
                              <a:latin typeface="Cambria Math" panose="02040503050406030204" pitchFamily="18" charset="0"/>
                              <a:cs typeface="Times New Roman" panose="02020603050405020304" pitchFamily="18" charset="0"/>
                            </a:rPr>
                            <m:t>𝑎</m:t>
                          </m:r>
                        </m:sub>
                      </m:sSub>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𝑘</m:t>
                          </m:r>
                        </m:e>
                        <m:sub>
                          <m:r>
                            <a:rPr lang="en-US" sz="2000" b="0" i="1" smtClean="0">
                              <a:latin typeface="Cambria Math" panose="02040503050406030204" pitchFamily="18" charset="0"/>
                              <a:cs typeface="Times New Roman" panose="02020603050405020304" pitchFamily="18" charset="0"/>
                            </a:rPr>
                            <m:t>𝑑</m:t>
                          </m:r>
                        </m:sub>
                      </m:sSub>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𝐼</m:t>
                          </m:r>
                        </m:e>
                        <m:sub>
                          <m:r>
                            <a:rPr lang="en-US" sz="2000" b="0" i="1" smtClean="0">
                              <a:latin typeface="Cambria Math" panose="02040503050406030204" pitchFamily="18" charset="0"/>
                              <a:cs typeface="Times New Roman" panose="02020603050405020304" pitchFamily="18" charset="0"/>
                            </a:rPr>
                            <m:t>𝑙</m:t>
                          </m:r>
                        </m:sub>
                      </m:sSub>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𝑁</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𝐿</m:t>
                          </m:r>
                        </m:e>
                      </m:d>
                    </m:oMath>
                  </m:oMathPara>
                </a14:m>
                <a:endParaRPr lang="en-US" sz="2000" b="0" dirty="0">
                  <a:latin typeface="Times New Roman" panose="02020603050405020304" pitchFamily="18" charset="0"/>
                  <a:cs typeface="Times New Roman" panose="02020603050405020304" pitchFamily="18" charset="0"/>
                </a:endParaRPr>
              </a:p>
              <a:p>
                <a:pPr marL="0" indent="0" algn="ctr">
                  <a:buNone/>
                </a:pPr>
                <a:r>
                  <a:rPr lang="en-US" sz="2000" b="0" dirty="0">
                    <a:cs typeface="Times New Roman" panose="02020603050405020304" pitchFamily="18" charset="0"/>
                  </a:rPr>
                  <a:t>Where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𝑘</m:t>
                        </m:r>
                      </m:e>
                      <m:sub>
                        <m:r>
                          <a:rPr lang="en-US" sz="2000" b="0" i="1" smtClean="0">
                            <a:latin typeface="Cambria Math" panose="02040503050406030204" pitchFamily="18" charset="0"/>
                            <a:cs typeface="Times New Roman" panose="02020603050405020304" pitchFamily="18" charset="0"/>
                          </a:rPr>
                          <m:t>𝑎</m:t>
                        </m:r>
                      </m:sub>
                    </m:sSub>
                    <m:r>
                      <a:rPr lang="en-US" sz="2000" b="0" i="1" smtClean="0">
                        <a:latin typeface="Cambria Math" panose="02040503050406030204" pitchFamily="18" charset="0"/>
                        <a:cs typeface="Times New Roman" panose="02020603050405020304" pitchFamily="18" charset="0"/>
                      </a:rPr>
                      <m:t>=0 </m:t>
                    </m:r>
                    <m:r>
                      <a:rPr lang="en-US" sz="2000" b="0" i="1" smtClean="0">
                        <a:latin typeface="Cambria Math" panose="02040503050406030204" pitchFamily="18" charset="0"/>
                        <a:cs typeface="Times New Roman" panose="02020603050405020304" pitchFamily="18" charset="0"/>
                      </a:rPr>
                      <m:t>𝑎𝑛𝑑</m:t>
                    </m:r>
                    <m:r>
                      <a:rPr lang="en-US" sz="2000" b="0" i="1" smtClean="0">
                        <a:latin typeface="Cambria Math" panose="02040503050406030204" pitchFamily="18" charset="0"/>
                        <a:cs typeface="Times New Roman" panose="02020603050405020304" pitchFamily="18" charset="0"/>
                      </a:rPr>
                      <m:t> </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𝑘</m:t>
                        </m:r>
                      </m:e>
                      <m:sub>
                        <m:r>
                          <a:rPr lang="en-US" sz="2000" b="0" i="1" smtClean="0">
                            <a:latin typeface="Cambria Math" panose="02040503050406030204" pitchFamily="18" charset="0"/>
                            <a:cs typeface="Times New Roman" panose="02020603050405020304" pitchFamily="18" charset="0"/>
                          </a:rPr>
                          <m:t>𝑑</m:t>
                        </m:r>
                      </m:sub>
                    </m:sSub>
                    <m:r>
                      <a:rPr lang="en-US" sz="2000" b="0" i="1" smtClean="0">
                        <a:latin typeface="Cambria Math" panose="02040503050406030204" pitchFamily="18" charset="0"/>
                        <a:cs typeface="Times New Roman" panose="02020603050405020304" pitchFamily="18" charset="0"/>
                      </a:rPr>
                      <m:t>=</m:t>
                    </m:r>
                    <m:d>
                      <m:dPr>
                        <m:begChr m:val="["/>
                        <m:endChr m:val="]"/>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0,1</m:t>
                        </m:r>
                      </m:e>
                    </m:d>
                  </m:oMath>
                </a14:m>
                <a:endParaRPr lang="en-US" sz="2000" b="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51E3452C-0C5B-47F6-BE86-9BC671C8476A}"/>
                  </a:ext>
                </a:extLst>
              </p:cNvPr>
              <p:cNvSpPr>
                <a:spLocks noGrp="1" noRot="1" noChangeAspect="1" noMove="1" noResize="1" noEditPoints="1" noAdjustHandles="1" noChangeArrowheads="1" noChangeShapeType="1" noTextEdit="1"/>
              </p:cNvSpPr>
              <p:nvPr>
                <p:ph idx="1"/>
              </p:nvPr>
            </p:nvSpPr>
            <p:spPr>
              <a:xfrm>
                <a:off x="295275" y="228600"/>
                <a:ext cx="11668125" cy="6400800"/>
              </a:xfrm>
              <a:blipFill>
                <a:blip r:embed="rId2"/>
                <a:stretch>
                  <a:fillRect l="-522" t="-104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7DEC8216-98A8-48F3-B3B6-879DEADCA1AE}"/>
              </a:ext>
            </a:extLst>
          </p:cNvPr>
          <p:cNvPicPr>
            <a:picLocks noChangeAspect="1"/>
          </p:cNvPicPr>
          <p:nvPr/>
        </p:nvPicPr>
        <p:blipFill>
          <a:blip r:embed="rId3"/>
          <a:stretch>
            <a:fillRect/>
          </a:stretch>
        </p:blipFill>
        <p:spPr>
          <a:xfrm>
            <a:off x="2909967" y="1476375"/>
            <a:ext cx="6200774" cy="1204840"/>
          </a:xfrm>
          <a:prstGeom prst="rect">
            <a:avLst/>
          </a:prstGeom>
        </p:spPr>
      </p:pic>
      <p:pic>
        <p:nvPicPr>
          <p:cNvPr id="9" name="Picture 8">
            <a:extLst>
              <a:ext uri="{FF2B5EF4-FFF2-40B4-BE49-F238E27FC236}">
                <a16:creationId xmlns:a16="http://schemas.microsoft.com/office/drawing/2014/main" id="{72B5144A-4DEB-4552-ACB9-51435A10AEFE}"/>
              </a:ext>
            </a:extLst>
          </p:cNvPr>
          <p:cNvPicPr>
            <a:picLocks noChangeAspect="1"/>
          </p:cNvPicPr>
          <p:nvPr/>
        </p:nvPicPr>
        <p:blipFill>
          <a:blip r:embed="rId4"/>
          <a:stretch>
            <a:fillRect/>
          </a:stretch>
        </p:blipFill>
        <p:spPr>
          <a:xfrm>
            <a:off x="3190875" y="3750469"/>
            <a:ext cx="2819479" cy="407460"/>
          </a:xfrm>
          <a:prstGeom prst="rect">
            <a:avLst/>
          </a:prstGeom>
        </p:spPr>
      </p:pic>
    </p:spTree>
    <p:extLst>
      <p:ext uri="{BB962C8B-B14F-4D97-AF65-F5344CB8AC3E}">
        <p14:creationId xmlns:p14="http://schemas.microsoft.com/office/powerpoint/2010/main" val="3019012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B727C-31CB-4EE3-BDE2-276A00F7C2C8}"/>
              </a:ext>
            </a:extLst>
          </p:cNvPr>
          <p:cNvSpPr>
            <a:spLocks noGrp="1"/>
          </p:cNvSpPr>
          <p:nvPr>
            <p:ph type="title"/>
          </p:nvPr>
        </p:nvSpPr>
        <p:spPr>
          <a:xfrm>
            <a:off x="838200" y="365125"/>
            <a:ext cx="10515600" cy="663575"/>
          </a:xfrm>
        </p:spPr>
        <p:txBody>
          <a:bodyPr>
            <a:normAutofit/>
          </a:bodyPr>
          <a:lstStyle/>
          <a:p>
            <a:r>
              <a:rPr lang="en-US" sz="3200" b="1" dirty="0">
                <a:latin typeface="Times New Roman" panose="02020603050405020304" pitchFamily="18" charset="0"/>
                <a:cs typeface="Times New Roman" panose="02020603050405020304" pitchFamily="18" charset="0"/>
              </a:rPr>
              <a:t>SPECULAR REFLECTION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9D5AC4-A524-492A-ABAC-69744E388D49}"/>
                  </a:ext>
                </a:extLst>
              </p:cNvPr>
              <p:cNvSpPr>
                <a:spLocks noGrp="1"/>
              </p:cNvSpPr>
              <p:nvPr>
                <p:ph idx="1"/>
              </p:nvPr>
            </p:nvSpPr>
            <p:spPr>
              <a:xfrm>
                <a:off x="838200" y="1095375"/>
                <a:ext cx="10515600" cy="508158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When light falls on any shiny or glossy surface most of it is reflected back, such reflection is known as Specular Reflection.</a:t>
                </a:r>
              </a:p>
              <a:p>
                <a:pPr marL="0" indent="0">
                  <a:buNone/>
                </a:pPr>
                <a:r>
                  <a:rPr lang="en-US" sz="2400" b="1" dirty="0">
                    <a:latin typeface="Times New Roman" panose="02020603050405020304" pitchFamily="18" charset="0"/>
                    <a:cs typeface="Times New Roman" panose="02020603050405020304" pitchFamily="18" charset="0"/>
                  </a:rPr>
                  <a:t>Phong Model </a:t>
                </a:r>
                <a:r>
                  <a:rPr lang="en-US" sz="2400" dirty="0">
                    <a:latin typeface="Times New Roman" panose="02020603050405020304" pitchFamily="18" charset="0"/>
                    <a:cs typeface="Times New Roman" panose="02020603050405020304" pitchFamily="18" charset="0"/>
                  </a:rPr>
                  <a:t>is an empirical model for Specular Reflection which provides us with the formula for calculation the reflected intensity </a:t>
                </a:r>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𝐼</m:t>
                        </m:r>
                      </m:e>
                      <m:sub>
                        <m:r>
                          <a:rPr lang="en-US" sz="2400" b="0" i="1" smtClean="0">
                            <a:latin typeface="Cambria Math" panose="02040503050406030204" pitchFamily="18" charset="0"/>
                            <a:cs typeface="Times New Roman" panose="02020603050405020304" pitchFamily="18" charset="0"/>
                          </a:rPr>
                          <m:t>𝑠𝑝𝑒𝑐</m:t>
                        </m:r>
                      </m:sub>
                    </m:sSub>
                  </m:oMath>
                </a14:m>
                <a:r>
                  <a:rPr lang="en-US" sz="2400" dirty="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009D5AC4-A524-492A-ABAC-69744E388D49}"/>
                  </a:ext>
                </a:extLst>
              </p:cNvPr>
              <p:cNvSpPr>
                <a:spLocks noGrp="1" noRot="1" noChangeAspect="1" noMove="1" noResize="1" noEditPoints="1" noAdjustHandles="1" noChangeArrowheads="1" noChangeShapeType="1" noTextEdit="1"/>
              </p:cNvSpPr>
              <p:nvPr>
                <p:ph idx="1"/>
              </p:nvPr>
            </p:nvSpPr>
            <p:spPr>
              <a:xfrm>
                <a:off x="838200" y="1095375"/>
                <a:ext cx="10515600" cy="5081588"/>
              </a:xfrm>
              <a:blipFill>
                <a:blip r:embed="rId2"/>
                <a:stretch>
                  <a:fillRect l="-928" t="-1681" r="-986"/>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4066543-8559-439C-8983-A57678BAFF71}"/>
              </a:ext>
            </a:extLst>
          </p:cNvPr>
          <p:cNvPicPr>
            <a:picLocks noChangeAspect="1"/>
          </p:cNvPicPr>
          <p:nvPr/>
        </p:nvPicPr>
        <p:blipFill>
          <a:blip r:embed="rId3"/>
          <a:stretch>
            <a:fillRect/>
          </a:stretch>
        </p:blipFill>
        <p:spPr>
          <a:xfrm>
            <a:off x="2143124" y="2701066"/>
            <a:ext cx="7724775" cy="3542572"/>
          </a:xfrm>
          <a:prstGeom prst="rect">
            <a:avLst/>
          </a:prstGeom>
        </p:spPr>
      </p:pic>
    </p:spTree>
    <p:extLst>
      <p:ext uri="{BB962C8B-B14F-4D97-AF65-F5344CB8AC3E}">
        <p14:creationId xmlns:p14="http://schemas.microsoft.com/office/powerpoint/2010/main" val="289204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arn(inVertical)">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78E2C-7F91-4211-83ED-5FFBD6D26F61}"/>
              </a:ext>
            </a:extLst>
          </p:cNvPr>
          <p:cNvSpPr>
            <a:spLocks noGrp="1"/>
          </p:cNvSpPr>
          <p:nvPr>
            <p:ph type="title"/>
          </p:nvPr>
        </p:nvSpPr>
        <p:spPr>
          <a:xfrm>
            <a:off x="590550" y="365126"/>
            <a:ext cx="10763250" cy="635000"/>
          </a:xfrm>
        </p:spPr>
        <p:txBody>
          <a:bodyPr>
            <a:normAutofit/>
          </a:bodyPr>
          <a:lstStyle/>
          <a:p>
            <a:r>
              <a:rPr lang="en-US" sz="3200" b="1" dirty="0">
                <a:latin typeface="Times New Roman" panose="02020603050405020304" pitchFamily="18" charset="0"/>
                <a:cs typeface="Times New Roman" panose="02020603050405020304" pitchFamily="18" charset="0"/>
              </a:rPr>
              <a:t>AMBIENT LIGHT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D047BE-553B-4063-A559-C3C1E4445C64}"/>
                  </a:ext>
                </a:extLst>
              </p:cNvPr>
              <p:cNvSpPr>
                <a:spLocks noGrp="1"/>
              </p:cNvSpPr>
              <p:nvPr>
                <p:ph idx="1"/>
              </p:nvPr>
            </p:nvSpPr>
            <p:spPr>
              <a:xfrm>
                <a:off x="590550" y="1000126"/>
                <a:ext cx="11315700" cy="5176837"/>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This is a simple way to model the combination of light reflections from various surfaces to produce a uniform illumination called the ambient light, or background light.</a:t>
                </a:r>
              </a:p>
              <a:p>
                <a:pPr marL="0" indent="0" algn="just">
                  <a:buNone/>
                </a:pPr>
                <a:r>
                  <a:rPr lang="en-US" sz="2000" dirty="0">
                    <a:latin typeface="Times New Roman" panose="02020603050405020304" pitchFamily="18" charset="0"/>
                    <a:cs typeface="Times New Roman" panose="02020603050405020304" pitchFamily="18" charset="0"/>
                  </a:rPr>
                  <a:t>Ambient light has no spatial or directional characteristics.</a:t>
                </a:r>
              </a:p>
              <a:p>
                <a:pPr marL="0" indent="0" algn="just">
                  <a:buNone/>
                </a:pPr>
                <a:r>
                  <a:rPr lang="en-US" sz="2000" dirty="0">
                    <a:latin typeface="Times New Roman" panose="02020603050405020304" pitchFamily="18" charset="0"/>
                    <a:cs typeface="Times New Roman" panose="02020603050405020304" pitchFamily="18" charset="0"/>
                  </a:rPr>
                  <a:t>The amount of ambient light incident on each object is a constant for all surfaces and over all directions.</a:t>
                </a:r>
              </a:p>
              <a:p>
                <a:pPr marL="0" indent="0" algn="just">
                  <a:buNone/>
                </a:pPr>
                <a:r>
                  <a:rPr lang="en-US" sz="2000" dirty="0">
                    <a:latin typeface="Times New Roman" panose="02020603050405020304" pitchFamily="18" charset="0"/>
                    <a:cs typeface="Times New Roman" panose="02020603050405020304" pitchFamily="18" charset="0"/>
                  </a:rPr>
                  <a:t>The intensity of the reflected light for each surface depends on the optical properties of the surface; that is, how much of the incident energy is to be reflected and how much absorbed.</a:t>
                </a:r>
              </a:p>
              <a:p>
                <a:pPr marL="0" indent="0" algn="just">
                  <a:buNone/>
                </a:pPr>
                <a:r>
                  <a:rPr lang="en-US" sz="2000" dirty="0">
                    <a:latin typeface="Times New Roman" panose="02020603050405020304" pitchFamily="18" charset="0"/>
                    <a:cs typeface="Times New Roman" panose="02020603050405020304" pitchFamily="18" charset="0"/>
                  </a:rPr>
                  <a:t>Level for the ambient light in a scene can be set with parameter </a:t>
                </a:r>
                <a14:m>
                  <m:oMath xmlns:m="http://schemas.openxmlformats.org/officeDocument/2006/math">
                    <m:sSub>
                      <m:sSubPr>
                        <m:ctrlPr>
                          <a:rPr lang="en-US" sz="200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𝐼</m:t>
                        </m:r>
                      </m:e>
                      <m:sub>
                        <m:r>
                          <a:rPr lang="en-US" sz="2000" b="0" i="1" smtClean="0">
                            <a:latin typeface="Cambria Math" panose="02040503050406030204" pitchFamily="18" charset="0"/>
                            <a:cs typeface="Times New Roman" panose="02020603050405020304" pitchFamily="18" charset="0"/>
                          </a:rPr>
                          <m:t>𝑎</m:t>
                        </m:r>
                      </m:sub>
                    </m:sSub>
                  </m:oMath>
                </a14:m>
                <a:r>
                  <a:rPr lang="en-US" sz="2000" dirty="0">
                    <a:latin typeface="Times New Roman" panose="02020603050405020304" pitchFamily="18" charset="0"/>
                    <a:cs typeface="Times New Roman" panose="02020603050405020304" pitchFamily="18" charset="0"/>
                  </a:rPr>
                  <a:t> and each surface is then illuminated with this constant value.</a:t>
                </a:r>
              </a:p>
              <a:p>
                <a:pPr marL="0" indent="0" algn="just">
                  <a:buNone/>
                </a:pPr>
                <a:r>
                  <a:rPr lang="en-US" sz="2000" dirty="0">
                    <a:latin typeface="Times New Roman" panose="02020603050405020304" pitchFamily="18" charset="0"/>
                    <a:cs typeface="Times New Roman" panose="02020603050405020304" pitchFamily="18" charset="0"/>
                  </a:rPr>
                  <a:t>The reflected intensity </a:t>
                </a:r>
                <a14:m>
                  <m:oMath xmlns:m="http://schemas.openxmlformats.org/officeDocument/2006/math">
                    <m:sSub>
                      <m:sSubPr>
                        <m:ctrlPr>
                          <a:rPr lang="en-US" sz="200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𝐼</m:t>
                        </m:r>
                      </m:e>
                      <m:sub>
                        <m:r>
                          <a:rPr lang="en-US" sz="2000" b="0" i="1" smtClean="0">
                            <a:latin typeface="Cambria Math" panose="02040503050406030204" pitchFamily="18" charset="0"/>
                            <a:cs typeface="Times New Roman" panose="02020603050405020304" pitchFamily="18" charset="0"/>
                          </a:rPr>
                          <m:t>𝑎𝑚𝑏</m:t>
                        </m:r>
                      </m:sub>
                    </m:sSub>
                  </m:oMath>
                </a14:m>
                <a:r>
                  <a:rPr lang="en-US" sz="2000" dirty="0">
                    <a:latin typeface="Times New Roman" panose="02020603050405020304" pitchFamily="18" charset="0"/>
                    <a:cs typeface="Times New Roman" panose="02020603050405020304" pitchFamily="18" charset="0"/>
                  </a:rPr>
                  <a:t>of any point on the surface is:</a:t>
                </a:r>
              </a:p>
              <a:p>
                <a:pPr marL="0" indent="0" algn="just">
                  <a:buNone/>
                </a:pPr>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C1D047BE-553B-4063-A559-C3C1E4445C64}"/>
                  </a:ext>
                </a:extLst>
              </p:cNvPr>
              <p:cNvSpPr>
                <a:spLocks noGrp="1" noRot="1" noChangeAspect="1" noMove="1" noResize="1" noEditPoints="1" noAdjustHandles="1" noChangeArrowheads="1" noChangeShapeType="1" noTextEdit="1"/>
              </p:cNvSpPr>
              <p:nvPr>
                <p:ph idx="1"/>
              </p:nvPr>
            </p:nvSpPr>
            <p:spPr>
              <a:xfrm>
                <a:off x="590550" y="1000126"/>
                <a:ext cx="11315700" cy="5176837"/>
              </a:xfrm>
              <a:blipFill>
                <a:blip r:embed="rId2"/>
                <a:stretch>
                  <a:fillRect l="-593" t="-1178" r="-53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8585A5DD-C807-4E47-896F-595AFADDE145}"/>
              </a:ext>
            </a:extLst>
          </p:cNvPr>
          <p:cNvPicPr>
            <a:picLocks noChangeAspect="1"/>
          </p:cNvPicPr>
          <p:nvPr/>
        </p:nvPicPr>
        <p:blipFill>
          <a:blip r:embed="rId3"/>
          <a:stretch>
            <a:fillRect/>
          </a:stretch>
        </p:blipFill>
        <p:spPr>
          <a:xfrm>
            <a:off x="2314575" y="4357688"/>
            <a:ext cx="7315200" cy="2057400"/>
          </a:xfrm>
          <a:prstGeom prst="rect">
            <a:avLst/>
          </a:prstGeom>
        </p:spPr>
      </p:pic>
    </p:spTree>
    <p:extLst>
      <p:ext uri="{BB962C8B-B14F-4D97-AF65-F5344CB8AC3E}">
        <p14:creationId xmlns:p14="http://schemas.microsoft.com/office/powerpoint/2010/main" val="4269177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1024</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Cambria Math</vt:lpstr>
      <vt:lpstr>Times New Roman</vt:lpstr>
      <vt:lpstr>Office Theme</vt:lpstr>
      <vt:lpstr>COMPUTER GRAPHICS &amp; MULTIMEDIA</vt:lpstr>
      <vt:lpstr>SYLLABUS</vt:lpstr>
      <vt:lpstr>ILLUMINATION MODEL FOR DIFFUSED REFLECTION</vt:lpstr>
      <vt:lpstr>PowerPoint Presentation</vt:lpstr>
      <vt:lpstr>DIFFUSE REFLECTION</vt:lpstr>
      <vt:lpstr>PowerPoint Presentation</vt:lpstr>
      <vt:lpstr>PowerPoint Presentation</vt:lpstr>
      <vt:lpstr>SPECULAR REFLECTION</vt:lpstr>
      <vt:lpstr>AMBIENT LIGHT</vt:lpstr>
      <vt:lpstr>REFLECTION VECTOR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GRAPHICS &amp; MULTIMEDIA</dc:title>
  <dc:creator>Sakshi Jha</dc:creator>
  <cp:lastModifiedBy>Sakshi Jha</cp:lastModifiedBy>
  <cp:revision>1</cp:revision>
  <dcterms:created xsi:type="dcterms:W3CDTF">2021-10-14T02:06:38Z</dcterms:created>
  <dcterms:modified xsi:type="dcterms:W3CDTF">2021-10-14T02:08:23Z</dcterms:modified>
</cp:coreProperties>
</file>