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71" r:id="rId2"/>
    <p:sldMasterId id="2147483756" r:id="rId3"/>
    <p:sldMasterId id="2147483744" r:id="rId4"/>
    <p:sldMasterId id="2147483654" r:id="rId5"/>
  </p:sldMasterIdLst>
  <p:notesMasterIdLst>
    <p:notesMasterId r:id="rId24"/>
  </p:notesMasterIdLst>
  <p:sldIdLst>
    <p:sldId id="256" r:id="rId6"/>
    <p:sldId id="257" r:id="rId7"/>
    <p:sldId id="258" r:id="rId8"/>
    <p:sldId id="260" r:id="rId9"/>
    <p:sldId id="277" r:id="rId10"/>
    <p:sldId id="261" r:id="rId11"/>
    <p:sldId id="262" r:id="rId12"/>
    <p:sldId id="263" r:id="rId13"/>
    <p:sldId id="264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9" r:id="rId22"/>
    <p:sldId id="276" r:id="rId23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4E7D-AD6E-4D1A-8913-63953DD9230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D6F9-9731-4318-8B52-1E18D0BD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D6F9-9731-4318-8B52-1E18D0BDB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928-B55B-4104-ADAF-E0FD4FF9A5CF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9307CFCC-326F-4B78-8A71-E52E8822744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ABCE1E20-86F3-4CD4-A355-CA25C30FDA06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8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0EBF7C20-8A12-4444-8726-16A648D2A638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4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9B4DACEF-DE06-47F8-8607-48A3FD91E4AE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4FBCFD26-9690-4AE8-AB59-5328501E773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1613E263-2D07-4391-BF4E-E09C33CAECEF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2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65F9EA75-5A8C-47F1-B2A3-0A9B4A033B70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8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92439965-0546-4DE1-AB2D-FAF36EE26508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FCC34806-9D99-4F38-AC77-C71E692E79B8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8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67F53D93-79F6-4D22-A34B-B631E93CDB76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D5A9-1F4E-4BB3-8486-1DD9AB71C5ED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fld id="{2DE0BD15-B851-407F-B0A0-71C5318BBDD3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56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B8F-1AAB-4DE2-9B92-7F0040F60C4B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22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DEA-5B2A-4808-A10C-52A1ACA3220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0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9726-9E9A-413F-B703-1EA4923FA38B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5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D6B-635D-4B7A-AA68-9D5BAD12EBA2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0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8D96-27FF-488C-A620-FD26F21C4E9C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070F-3A36-4007-B95B-83841E7B4107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45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F6D1-4313-4064-A5E0-5DE186DA29A7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62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607-2D2B-458D-8DD2-E7B8C1CBCCAE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42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E53F-18D0-4F97-877B-BA1C96D5A927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79144" y="1747265"/>
            <a:ext cx="3355975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F797-CF75-415B-8CA8-F6D1F3EE0FF5}" type="datetime1">
              <a:rPr lang="en-US" smtClean="0"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8ECC-8F6F-4874-B7F0-B9078B027D0B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18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C29F-E5C5-46E5-9C17-8E53FE53AA7B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AA1-B7B3-4585-A652-4971364FBC89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42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2DF-A573-452F-937E-2DB6A318538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7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B46B-D2DF-4B8C-9196-F3F9D16B9D5B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0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B335-8358-4A31-8B97-67CD496927D2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4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EC8A-5F19-48D1-A50E-C0B337AE40C0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E054-FC7C-49DC-97C6-25BF872E099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8B0-F9CB-4B1F-A7C5-1F51E08D7F06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031-1FCA-4E57-B8EF-F3EE08877AFF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1F69-6227-48DD-8A0D-5C31C9E32878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59B-CECD-47E3-B539-8329EE045D0C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71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3987-DD8E-4FC8-8413-949C4E6AA67E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90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3BF-0494-4168-88A6-9570FC8530C1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0BC-FAA6-4E68-88CD-92B8CE3FFF4E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0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85-946A-4989-A0E4-C2A2F97CB2DE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3EA405AD-8231-4921-B368-E87DB0234374}" type="datetime1">
              <a:rPr lang="en-US" smtClean="0"/>
              <a:t>9/8/2020</a:t>
            </a:fld>
            <a:endParaRPr dirty="0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>
              <a:buNone/>
            </a:pPr>
            <a:r>
              <a:rPr lang="en-US"/>
              <a:t>Zameer Fatima, Assistant Professor ,Dept. of Computer Science &amp; Engineering, MAIT</a:t>
            </a:r>
            <a:endParaRPr dirty="0"/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D4553BF5-01EE-4D0B-96B4-14BAF5EE0A7F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F0AC596-257C-4C3A-81A0-EC3E3081320C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74DA9C05-ED3A-4A5B-A9F2-71999D8F4CA6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F41CC51-719C-4CAC-A6B9-88C5F636DF67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DFF8-FD59-44A1-AF11-8034717C2B21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142E58DC-0E39-4653-A0EC-DE2CC941809C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518EBFD1-6B59-4032-ADB1-D6F450F95CAD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1855810-C3C1-4CF2-AF29-9F3E4FB96961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A0EEA105-DA4D-432E-8187-290A09F2435D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202E719-823C-4E03-856A-FEFB21CFA368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408CDC4B-1543-4552-9D7B-884005A9A3EF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96F1C1A-1A07-4800-AF85-08299414BF08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0B0E353F-B59D-49CF-8F20-DCFD078BCB10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EAD1062B-60B5-4160-9ED0-9B9ECC7BDEB9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EBABA412-3FDF-499F-8788-4B40674DE01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75D14353-BDF8-4593-9FAD-B0ED32475506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2FDC46C0-C784-476D-82C0-476DCF8C3184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5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6FD61249-9C46-48FC-BAC6-10FE6CD60FC8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7086" y="461594"/>
            <a:ext cx="190982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1544" y="1902808"/>
            <a:ext cx="5741670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4800" y="6400800"/>
            <a:ext cx="800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Zameer</a:t>
            </a:r>
            <a:r>
              <a:rPr lang="en-US" dirty="0"/>
              <a:t> Fatima, Assistant Professor ,Dept. of Computer Science &amp; Engineering, MAIT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748659-2D8B-4EA8-93EE-4F96243BFEC6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US" dirty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0EA041-7987-423B-A511-88514C15F81D}" type="datetime1">
              <a:rPr lang="en-US" smtClean="0">
                <a:solidFill>
                  <a:srgbClr val="000000"/>
                </a:solidFill>
              </a:rPr>
              <a:t>9/8/2020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US" dirty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2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006-9D6C-42EF-A217-52D3E121E820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lvl="0" eaLnBrk="1" hangingPunct="1">
              <a:buNone/>
            </a:pPr>
            <a:fld id="{EAAB5FBA-0F52-452E-961D-B298FB544D69}" type="datetime1">
              <a:rPr lang="en-US" smtClean="0">
                <a:latin typeface="Arial" panose="020B0604020202020204" pitchFamily="34" charset="0"/>
              </a:rPr>
              <a:t>9/8/2020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701545"/>
            <a:ext cx="8382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Foundation of Computer Science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81200" y="2895600"/>
            <a:ext cx="5638800" cy="118109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30"/>
              </a:spcBef>
            </a:pPr>
            <a:r>
              <a:rPr sz="3200" spc="-10" dirty="0">
                <a:latin typeface="Carlito"/>
                <a:cs typeface="Carlito"/>
              </a:rPr>
              <a:t>Lecture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lang="en-US" sz="3200" dirty="0">
                <a:latin typeface="Carlito"/>
                <a:cs typeface="Carlito"/>
              </a:rPr>
              <a:t>5</a:t>
            </a:r>
            <a:endParaRPr sz="32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  <a:tabLst>
                <a:tab pos="845185" algn="l"/>
              </a:tabLst>
            </a:pPr>
            <a:r>
              <a:rPr sz="3200" dirty="0">
                <a:latin typeface="Arial" pitchFamily="34" charset="0"/>
                <a:cs typeface="Arial" pitchFamily="34" charset="0"/>
              </a:rPr>
              <a:t>Rules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of</a:t>
            </a:r>
            <a:r>
              <a:rPr sz="32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Inference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1AF3C8-E4F9-4963-A3BC-C965BA46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0201"/>
            <a:ext cx="8839200" cy="58205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3E9D3-D420-4A4E-B340-F73F0C497B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/>
              <a:t>Dept. of Computer Science &amp; Engineering, MAIT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77B5F-51C9-4529-B0B4-4B0A6CC33F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216" y="461594"/>
            <a:ext cx="64300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/>
              <a:t>Applying Rules </a:t>
            </a:r>
            <a:r>
              <a:rPr sz="3600" b="1" dirty="0"/>
              <a:t>of</a:t>
            </a:r>
            <a:r>
              <a:rPr sz="3600" b="1" spc="-35" dirty="0"/>
              <a:t> </a:t>
            </a:r>
            <a:r>
              <a:rPr sz="3600" b="1" spc="-20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8069580" cy="38472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234251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r>
              <a:rPr sz="2400" dirty="0">
                <a:latin typeface="Carlito"/>
                <a:cs typeface="Carlito"/>
              </a:rPr>
              <a:t> 1:	It is known</a:t>
            </a:r>
            <a:r>
              <a:rPr sz="2400" spc="-5" dirty="0">
                <a:latin typeface="Carlito"/>
                <a:cs typeface="Carlito"/>
              </a:rPr>
              <a:t> that</a:t>
            </a:r>
            <a:endParaRPr sz="2400" dirty="0">
              <a:latin typeface="Carlito"/>
              <a:cs typeface="Carlito"/>
            </a:endParaRPr>
          </a:p>
          <a:p>
            <a:pPr marL="927100" marR="899160" lvl="1" indent="-571500">
              <a:lnSpc>
                <a:spcPts val="3460"/>
              </a:lnSpc>
              <a:spcBef>
                <a:spcPts val="8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sunny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afternoon, </a:t>
            </a:r>
            <a:r>
              <a:rPr sz="2400" dirty="0">
                <a:latin typeface="Carlito"/>
                <a:cs typeface="Carlito"/>
              </a:rPr>
              <a:t>and it is  </a:t>
            </a:r>
            <a:r>
              <a:rPr sz="2400" spc="-10" dirty="0">
                <a:latin typeface="Carlito"/>
                <a:cs typeface="Carlito"/>
              </a:rPr>
              <a:t>colder </a:t>
            </a:r>
            <a:r>
              <a:rPr sz="2400" dirty="0">
                <a:latin typeface="Carlito"/>
                <a:cs typeface="Carlito"/>
              </a:rPr>
              <a:t>than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yesterday.</a:t>
            </a:r>
            <a:endParaRPr sz="2400" dirty="0">
              <a:latin typeface="Carlito"/>
              <a:cs typeface="Carlito"/>
            </a:endParaRPr>
          </a:p>
          <a:p>
            <a:pPr marL="927100" lvl="1" indent="-54800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go </a:t>
            </a:r>
            <a:r>
              <a:rPr sz="2400" spc="-5" dirty="0">
                <a:latin typeface="Carlito"/>
                <a:cs typeface="Carlito"/>
              </a:rPr>
              <a:t>swimming only </a:t>
            </a:r>
            <a:r>
              <a:rPr sz="2400" dirty="0">
                <a:latin typeface="Carlito"/>
                <a:cs typeface="Carlito"/>
              </a:rPr>
              <a:t>if it is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sunny.</a:t>
            </a:r>
            <a:endParaRPr sz="2400" dirty="0">
              <a:latin typeface="Carlito"/>
              <a:cs typeface="Carlito"/>
            </a:endParaRPr>
          </a:p>
          <a:p>
            <a:pPr marL="927100" marR="751205" lvl="1" indent="-547370">
              <a:lnSpc>
                <a:spcPts val="3460"/>
              </a:lnSpc>
              <a:spcBef>
                <a:spcPts val="8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go </a:t>
            </a:r>
            <a:r>
              <a:rPr sz="2400" dirty="0">
                <a:latin typeface="Carlito"/>
                <a:cs typeface="Carlito"/>
              </a:rPr>
              <a:t>swimming,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20" dirty="0">
                <a:latin typeface="Carlito"/>
                <a:cs typeface="Carlito"/>
              </a:rPr>
              <a:t>play  </a:t>
            </a:r>
            <a:r>
              <a:rPr sz="2400" spc="-15" dirty="0">
                <a:latin typeface="Carlito"/>
                <a:cs typeface="Carlito"/>
              </a:rPr>
              <a:t>basketball.</a:t>
            </a:r>
            <a:endParaRPr sz="2400" dirty="0">
              <a:latin typeface="Carlito"/>
              <a:cs typeface="Carlito"/>
            </a:endParaRPr>
          </a:p>
          <a:p>
            <a:pPr marL="840105" lvl="1" indent="-4851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40105" algn="l"/>
                <a:tab pos="84074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we play basketball, we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go </a:t>
            </a:r>
            <a:r>
              <a:rPr sz="2400" dirty="0">
                <a:latin typeface="Carlito"/>
                <a:cs typeface="Carlito"/>
              </a:rPr>
              <a:t>home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early.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6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320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you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conclude 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“we will 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go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home</a:t>
            </a:r>
            <a:r>
              <a:rPr sz="2400" spc="-4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early”?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461594"/>
            <a:ext cx="27837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158"/>
            <a:ext cx="8303260" cy="44095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6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13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simplify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discussion,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let</a:t>
            </a:r>
            <a:endParaRPr sz="2800" dirty="0">
              <a:latin typeface="Carlito"/>
              <a:cs typeface="Carlito"/>
            </a:endParaRPr>
          </a:p>
          <a:p>
            <a:pPr marL="927100" marR="2308860">
              <a:lnSpc>
                <a:spcPct val="110000"/>
              </a:lnSpc>
              <a:tabLst>
                <a:tab pos="1609725" algn="l"/>
                <a:tab pos="1675130" algn="l"/>
              </a:tabLst>
            </a:pPr>
            <a:r>
              <a:rPr sz="2800" dirty="0">
                <a:latin typeface="Carlito"/>
                <a:cs typeface="Carlito"/>
              </a:rPr>
              <a:t>p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:=		It is </a:t>
            </a:r>
            <a:r>
              <a:rPr sz="2800" spc="-20" dirty="0">
                <a:latin typeface="Carlito"/>
                <a:cs typeface="Carlito"/>
              </a:rPr>
              <a:t>sunny </a:t>
            </a:r>
            <a:r>
              <a:rPr sz="2800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afternoon </a:t>
            </a:r>
            <a:endParaRPr lang="en-US" sz="2800" spc="-10" dirty="0">
              <a:latin typeface="Carlito"/>
              <a:cs typeface="Carlito"/>
            </a:endParaRPr>
          </a:p>
          <a:p>
            <a:pPr marL="927100" marR="2308860">
              <a:lnSpc>
                <a:spcPct val="110000"/>
              </a:lnSpc>
              <a:tabLst>
                <a:tab pos="1609725" algn="l"/>
                <a:tab pos="1675130" algn="l"/>
              </a:tabLst>
            </a:pPr>
            <a:r>
              <a:rPr sz="2800" dirty="0">
                <a:latin typeface="Carlito"/>
                <a:cs typeface="Carlito"/>
              </a:rPr>
              <a:t>q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:=		It is </a:t>
            </a:r>
            <a:r>
              <a:rPr sz="2800" spc="-10" dirty="0">
                <a:latin typeface="Carlito"/>
                <a:cs typeface="Carlito"/>
              </a:rPr>
              <a:t>colder </a:t>
            </a:r>
            <a:r>
              <a:rPr sz="2800" dirty="0">
                <a:latin typeface="Carlito"/>
                <a:cs typeface="Carlito"/>
              </a:rPr>
              <a:t>than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lang="en-US" sz="2800" spc="-70" dirty="0">
                <a:latin typeface="Carlito"/>
                <a:cs typeface="Carlito"/>
              </a:rPr>
              <a:t>Y</a:t>
            </a:r>
            <a:r>
              <a:rPr sz="2800" spc="-30" dirty="0">
                <a:latin typeface="Carlito"/>
                <a:cs typeface="Carlito"/>
              </a:rPr>
              <a:t>esterday 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:=	</a:t>
            </a: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5" dirty="0">
                <a:latin typeface="Carlito"/>
                <a:cs typeface="Carlito"/>
              </a:rPr>
              <a:t>go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swimming</a:t>
            </a:r>
            <a:endParaRPr sz="2800" dirty="0">
              <a:latin typeface="Carlito"/>
              <a:cs typeface="Carlito"/>
            </a:endParaRPr>
          </a:p>
          <a:p>
            <a:pPr marL="927100" marR="2821305">
              <a:lnSpc>
                <a:spcPct val="110000"/>
              </a:lnSpc>
              <a:spcBef>
                <a:spcPts val="5"/>
              </a:spcBef>
              <a:tabLst>
                <a:tab pos="1224915" algn="l"/>
                <a:tab pos="1624965" algn="l"/>
                <a:tab pos="1687830" algn="l"/>
              </a:tabLst>
            </a:pPr>
            <a:r>
              <a:rPr sz="2800" dirty="0">
                <a:latin typeface="Carlito"/>
                <a:cs typeface="Carlito"/>
              </a:rPr>
              <a:t>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:=	</a:t>
            </a: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0" dirty="0">
                <a:latin typeface="Carlito"/>
                <a:cs typeface="Carlito"/>
              </a:rPr>
              <a:t>play </a:t>
            </a:r>
            <a:r>
              <a:rPr sz="2800" spc="-15" dirty="0">
                <a:latin typeface="Carlito"/>
                <a:cs typeface="Carlito"/>
              </a:rPr>
              <a:t>basketball  </a:t>
            </a:r>
            <a:endParaRPr lang="en-US" sz="2800" spc="-15" dirty="0">
              <a:latin typeface="Carlito"/>
              <a:cs typeface="Carlito"/>
            </a:endParaRPr>
          </a:p>
          <a:p>
            <a:pPr marL="927100" marR="2821305">
              <a:lnSpc>
                <a:spcPct val="110000"/>
              </a:lnSpc>
              <a:spcBef>
                <a:spcPts val="5"/>
              </a:spcBef>
              <a:tabLst>
                <a:tab pos="1224915" algn="l"/>
                <a:tab pos="1624965" algn="l"/>
                <a:tab pos="1687830" algn="l"/>
              </a:tabLst>
            </a:pPr>
            <a:r>
              <a:rPr sz="2800" dirty="0">
                <a:latin typeface="Carlito"/>
                <a:cs typeface="Carlito"/>
              </a:rPr>
              <a:t>t	:=		</a:t>
            </a: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5" dirty="0">
                <a:latin typeface="Carlito"/>
                <a:cs typeface="Carlito"/>
              </a:rPr>
              <a:t>go </a:t>
            </a:r>
            <a:r>
              <a:rPr sz="2800" spc="-5" dirty="0">
                <a:latin typeface="Carlito"/>
                <a:cs typeface="Carlito"/>
              </a:rPr>
              <a:t>home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early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28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0" dirty="0">
                <a:latin typeface="Carlito"/>
                <a:cs typeface="Carlito"/>
              </a:rPr>
              <a:t>give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valid </a:t>
            </a:r>
            <a:r>
              <a:rPr sz="2800" spc="-10" dirty="0">
                <a:latin typeface="Carlito"/>
                <a:cs typeface="Carlito"/>
              </a:rPr>
              <a:t>argument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</a:p>
          <a:p>
            <a:pPr marL="927100" marR="5080">
              <a:lnSpc>
                <a:spcPct val="109000"/>
              </a:lnSpc>
              <a:spcBef>
                <a:spcPts val="75"/>
              </a:spcBef>
              <a:tabLst>
                <a:tab pos="2938780" algn="l"/>
                <a:tab pos="3014345" algn="l"/>
                <a:tab pos="4352290" algn="l"/>
                <a:tab pos="5584825" algn="l"/>
                <a:tab pos="7124700" algn="l"/>
              </a:tabLst>
            </a:pPr>
            <a:r>
              <a:rPr sz="2800" spc="-10" dirty="0">
                <a:latin typeface="Carlito"/>
                <a:cs typeface="Carlito"/>
              </a:rPr>
              <a:t>premises:	</a:t>
            </a:r>
            <a:r>
              <a:rPr sz="2800" dirty="0">
                <a:latin typeface="Symbol" panose="05050102010706020507"/>
                <a:cs typeface="Symbol" panose="05050102010706020507"/>
              </a:rPr>
              <a:t>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p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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30" dirty="0">
                <a:latin typeface="Carlito"/>
                <a:cs typeface="Carlito"/>
              </a:rPr>
              <a:t>r,	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Carlito"/>
                <a:cs typeface="Carlito"/>
              </a:rPr>
              <a:t>p,	</a:t>
            </a:r>
            <a:r>
              <a:rPr sz="2800" dirty="0">
                <a:latin typeface="Symbol" panose="05050102010706020507"/>
                <a:cs typeface="Symbol" panose="05050102010706020507"/>
              </a:rPr>
              <a:t>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Carlito"/>
                <a:cs typeface="Carlito"/>
              </a:rPr>
              <a:t>s,	</a:t>
            </a:r>
            <a:r>
              <a:rPr sz="2800" dirty="0">
                <a:latin typeface="Carlito"/>
                <a:cs typeface="Carlito"/>
              </a:rPr>
              <a:t>s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t  </a:t>
            </a:r>
            <a:r>
              <a:rPr sz="2800" spc="-10" dirty="0">
                <a:latin typeface="Carlito"/>
                <a:cs typeface="Carlito"/>
              </a:rPr>
              <a:t>conclusion:		</a:t>
            </a:r>
            <a:r>
              <a:rPr sz="2800" dirty="0">
                <a:latin typeface="Carlito"/>
                <a:cs typeface="Carlito"/>
              </a:rPr>
              <a:t>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61594"/>
            <a:ext cx="28599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12811"/>
            <a:ext cx="8229600" cy="4713605"/>
          </a:xfrm>
          <a:custGeom>
            <a:avLst/>
            <a:gdLst/>
            <a:ahLst/>
            <a:cxnLst/>
            <a:rect l="l" t="t" r="r" b="b"/>
            <a:pathLst>
              <a:path w="8229600" h="4713605">
                <a:moveTo>
                  <a:pt x="0" y="4713351"/>
                </a:moveTo>
                <a:lnTo>
                  <a:pt x="8229600" y="4713351"/>
                </a:lnTo>
                <a:lnTo>
                  <a:pt x="8229600" y="0"/>
                </a:lnTo>
                <a:lnTo>
                  <a:pt x="0" y="0"/>
                </a:lnTo>
                <a:lnTo>
                  <a:pt x="0" y="47133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144" y="1625853"/>
            <a:ext cx="21688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  <a:p>
            <a:pPr marL="474345" indent="-462280">
              <a:lnSpc>
                <a:spcPct val="100000"/>
              </a:lnSpc>
              <a:buFont typeface="Carlito"/>
              <a:buAutoNum type="arabicPeriod"/>
              <a:tabLst>
                <a:tab pos="474345" algn="l"/>
                <a:tab pos="474980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p </a:t>
            </a:r>
            <a:r>
              <a:rPr sz="240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</a:p>
          <a:p>
            <a:pPr marL="474345" indent="-462280">
              <a:lnSpc>
                <a:spcPct val="100000"/>
              </a:lnSpc>
              <a:buFont typeface="Carlito"/>
              <a:buAutoNum type="arabicPeriod"/>
              <a:tabLst>
                <a:tab pos="474345" algn="l"/>
                <a:tab pos="474980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p</a:t>
            </a:r>
          </a:p>
          <a:p>
            <a:pPr marL="474345" indent="-462280">
              <a:lnSpc>
                <a:spcPct val="100000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sz="2400" dirty="0">
                <a:latin typeface="Carlito"/>
                <a:cs typeface="Carlito"/>
              </a:rPr>
              <a:t>r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p</a:t>
            </a:r>
          </a:p>
          <a:p>
            <a:pPr marL="474345" indent="-462280"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  <a:tabLst>
                <a:tab pos="474345" algn="l"/>
                <a:tab pos="474980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</a:p>
          <a:p>
            <a:pPr marL="474345" indent="-462280">
              <a:lnSpc>
                <a:spcPct val="100000"/>
              </a:lnSpc>
              <a:buFont typeface="Carlito"/>
              <a:buAutoNum type="arabicPeriod"/>
              <a:tabLst>
                <a:tab pos="474345" algn="l"/>
                <a:tab pos="474980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r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04544" y="3855557"/>
            <a:ext cx="186405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583565" algn="l"/>
                <a:tab pos="584200" algn="l"/>
              </a:tabLst>
            </a:pPr>
            <a:r>
              <a:rPr sz="2400" dirty="0">
                <a:latin typeface="Carlito"/>
                <a:cs typeface="Carlito"/>
              </a:rPr>
              <a:t>s</a:t>
            </a:r>
          </a:p>
          <a:p>
            <a:pPr marL="583565" indent="-571500">
              <a:lnSpc>
                <a:spcPct val="100000"/>
              </a:lnSpc>
              <a:buAutoNum type="arabicPeriod" startAt="6"/>
              <a:tabLst>
                <a:tab pos="583565" algn="l"/>
                <a:tab pos="584200" algn="l"/>
              </a:tabLst>
            </a:pPr>
            <a:r>
              <a:rPr sz="2400" dirty="0">
                <a:latin typeface="Carlito"/>
                <a:cs typeface="Carlito"/>
              </a:rPr>
              <a:t>s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t</a:t>
            </a:r>
          </a:p>
          <a:p>
            <a:pPr marL="583565" indent="-571500">
              <a:lnSpc>
                <a:spcPct val="100000"/>
              </a:lnSpc>
              <a:buAutoNum type="arabicPeriod" startAt="6"/>
              <a:tabLst>
                <a:tab pos="583565" algn="l"/>
                <a:tab pos="584200" algn="l"/>
              </a:tabLst>
            </a:pPr>
            <a:r>
              <a:rPr sz="2400" dirty="0">
                <a:latin typeface="Carlito"/>
                <a:cs typeface="Carlito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9775" y="1625853"/>
            <a:ext cx="490474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rlito"/>
                <a:cs typeface="Carlito"/>
              </a:rPr>
              <a:t>Reason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12700" marR="137858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Simplification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(1)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12700" marR="660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Modus </a:t>
            </a:r>
            <a:r>
              <a:rPr sz="2400" spc="-45" dirty="0">
                <a:latin typeface="Carlito"/>
                <a:cs typeface="Carlito"/>
              </a:rPr>
              <a:t>Tollens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(2) and </a:t>
            </a:r>
            <a:r>
              <a:rPr sz="2400" spc="-5" dirty="0">
                <a:latin typeface="Carlito"/>
                <a:cs typeface="Carlito"/>
              </a:rPr>
              <a:t>(3)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Modus </a:t>
            </a:r>
            <a:r>
              <a:rPr sz="2400" spc="-15" dirty="0">
                <a:latin typeface="Carlito"/>
                <a:cs typeface="Carlito"/>
              </a:rPr>
              <a:t>Ponens </a:t>
            </a:r>
            <a:r>
              <a:rPr sz="2400" spc="-5" dirty="0">
                <a:latin typeface="Carlito"/>
                <a:cs typeface="Carlito"/>
              </a:rPr>
              <a:t>using (4)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(5)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Modus </a:t>
            </a:r>
            <a:r>
              <a:rPr sz="2400" spc="-15" dirty="0">
                <a:latin typeface="Carlito"/>
                <a:cs typeface="Carlito"/>
              </a:rPr>
              <a:t>Ponens </a:t>
            </a:r>
            <a:r>
              <a:rPr sz="2400" spc="-5" dirty="0">
                <a:latin typeface="Carlito"/>
                <a:cs typeface="Carlito"/>
              </a:rPr>
              <a:t>using (6)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(7)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709942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Applying Rules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47"/>
            <a:ext cx="7876540" cy="35343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221424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2:	It is known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that</a:t>
            </a:r>
            <a:endParaRPr sz="2400" dirty="0">
              <a:latin typeface="Carlito"/>
              <a:cs typeface="Carlito"/>
            </a:endParaRPr>
          </a:p>
          <a:p>
            <a:pPr marL="927100" marR="88265" lvl="1" indent="-5715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send </a:t>
            </a:r>
            <a:r>
              <a:rPr sz="2400" dirty="0">
                <a:latin typeface="Carlito"/>
                <a:cs typeface="Carlito"/>
              </a:rPr>
              <a:t>me an </a:t>
            </a:r>
            <a:r>
              <a:rPr sz="2400" spc="-5" dirty="0">
                <a:latin typeface="Carlito"/>
                <a:cs typeface="Carlito"/>
              </a:rPr>
              <a:t>email, then </a:t>
            </a:r>
            <a:r>
              <a:rPr sz="2400" dirty="0">
                <a:latin typeface="Carlito"/>
                <a:cs typeface="Carlito"/>
              </a:rPr>
              <a:t>I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finish </a:t>
            </a:r>
            <a:r>
              <a:rPr sz="2400" spc="-30" dirty="0">
                <a:latin typeface="Carlito"/>
                <a:cs typeface="Carlito"/>
              </a:rPr>
              <a:t>my  </a:t>
            </a:r>
            <a:r>
              <a:rPr sz="2400" spc="-20" dirty="0">
                <a:latin typeface="Carlito"/>
                <a:cs typeface="Carlito"/>
              </a:rPr>
              <a:t>program.</a:t>
            </a:r>
            <a:endParaRPr sz="2400" dirty="0">
              <a:latin typeface="Carlito"/>
              <a:cs typeface="Carlito"/>
            </a:endParaRPr>
          </a:p>
          <a:p>
            <a:pPr marL="927100" marR="5080" lvl="1" indent="-5715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do not send </a:t>
            </a:r>
            <a:r>
              <a:rPr sz="2400" dirty="0">
                <a:latin typeface="Carlito"/>
                <a:cs typeface="Carlito"/>
              </a:rPr>
              <a:t>me an </a:t>
            </a:r>
            <a:r>
              <a:rPr sz="2400" spc="-5" dirty="0">
                <a:latin typeface="Carlito"/>
                <a:cs typeface="Carlito"/>
              </a:rPr>
              <a:t>email, </a:t>
            </a:r>
            <a:r>
              <a:rPr sz="2400" dirty="0">
                <a:latin typeface="Carlito"/>
                <a:cs typeface="Carlito"/>
              </a:rPr>
              <a:t>then I </a:t>
            </a:r>
            <a:r>
              <a:rPr sz="2400" spc="-5" dirty="0">
                <a:latin typeface="Carlito"/>
                <a:cs typeface="Carlito"/>
              </a:rPr>
              <a:t>will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go  to </a:t>
            </a:r>
            <a:r>
              <a:rPr sz="2400" spc="-5" dirty="0">
                <a:latin typeface="Carlito"/>
                <a:cs typeface="Carlito"/>
              </a:rPr>
              <a:t>sleep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early.</a:t>
            </a:r>
            <a:endParaRPr sz="2400" dirty="0">
              <a:latin typeface="Carlito"/>
              <a:cs typeface="Carlito"/>
            </a:endParaRPr>
          </a:p>
          <a:p>
            <a:pPr marL="927100" lvl="1" indent="-5721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rlito"/>
                <a:cs typeface="Carlito"/>
              </a:rPr>
              <a:t>If I </a:t>
            </a:r>
            <a:r>
              <a:rPr sz="2400" spc="-15" dirty="0">
                <a:latin typeface="Carlito"/>
                <a:cs typeface="Carlito"/>
              </a:rPr>
              <a:t>go to </a:t>
            </a:r>
            <a:r>
              <a:rPr sz="2400" spc="-10" dirty="0">
                <a:latin typeface="Carlito"/>
                <a:cs typeface="Carlito"/>
              </a:rPr>
              <a:t>sleep </a:t>
            </a:r>
            <a:r>
              <a:rPr sz="2400" spc="-40" dirty="0">
                <a:latin typeface="Carlito"/>
                <a:cs typeface="Carlito"/>
              </a:rPr>
              <a:t>early, </a:t>
            </a:r>
            <a:r>
              <a:rPr sz="2400" dirty="0">
                <a:latin typeface="Carlito"/>
                <a:cs typeface="Carlito"/>
              </a:rPr>
              <a:t>I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35" dirty="0">
                <a:latin typeface="Carlito"/>
                <a:cs typeface="Carlito"/>
              </a:rPr>
              <a:t>wake </a:t>
            </a:r>
            <a:r>
              <a:rPr sz="2400" spc="-5" dirty="0">
                <a:latin typeface="Carlito"/>
                <a:cs typeface="Carlito"/>
              </a:rPr>
              <a:t>up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refreshed.</a:t>
            </a:r>
            <a:endParaRPr sz="2400" dirty="0">
              <a:latin typeface="Carlito"/>
              <a:cs typeface="Carlito"/>
            </a:endParaRPr>
          </a:p>
          <a:p>
            <a:pPr marL="355600" marR="74295" indent="-343535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305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you conclude </a:t>
            </a:r>
            <a:r>
              <a:rPr sz="2400" spc="80" dirty="0">
                <a:latin typeface="Arial" panose="020B0604020202020204"/>
                <a:cs typeface="Arial" panose="020B0604020202020204"/>
              </a:rPr>
              <a:t>“If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do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finish</a:t>
            </a:r>
            <a:r>
              <a:rPr sz="2400" spc="-6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my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program, 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then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will 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wake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up</a:t>
            </a:r>
            <a:r>
              <a:rPr sz="2400" spc="-5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refreshed”?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61594"/>
            <a:ext cx="26313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3147"/>
            <a:ext cx="6023610" cy="2722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7705" indent="-355600">
              <a:lnSpc>
                <a:spcPct val="11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1728470" algn="l"/>
              </a:tabLst>
            </a:pPr>
            <a:r>
              <a:rPr sz="2400" spc="-14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simplify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discussion, 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687705" indent="-355600">
              <a:lnSpc>
                <a:spcPct val="11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1728470" algn="l"/>
              </a:tabLst>
            </a:pPr>
            <a:r>
              <a:rPr sz="2400" spc="-5" dirty="0">
                <a:latin typeface="Carlito"/>
                <a:cs typeface="Carlito"/>
              </a:rPr>
              <a:t>let  </a:t>
            </a:r>
            <a:r>
              <a:rPr sz="2400" dirty="0"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 :=	</a:t>
            </a:r>
            <a:r>
              <a:rPr sz="2400" spc="-8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send </a:t>
            </a:r>
            <a:r>
              <a:rPr sz="2400" dirty="0">
                <a:latin typeface="Carlito"/>
                <a:cs typeface="Carlito"/>
              </a:rPr>
              <a:t>me an </a:t>
            </a:r>
            <a:r>
              <a:rPr sz="2400" spc="-5" dirty="0">
                <a:latin typeface="Carlito"/>
                <a:cs typeface="Carlito"/>
              </a:rPr>
              <a:t>email 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687705" indent="-355600">
              <a:lnSpc>
                <a:spcPct val="11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1728470" algn="l"/>
              </a:tabLst>
            </a:pP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:=	</a:t>
            </a:r>
            <a:r>
              <a:rPr sz="2400" dirty="0">
                <a:latin typeface="Carlito"/>
                <a:cs typeface="Carlito"/>
              </a:rPr>
              <a:t>I </a:t>
            </a:r>
            <a:r>
              <a:rPr sz="2400" spc="-10" dirty="0">
                <a:latin typeface="Carlito"/>
                <a:cs typeface="Carlito"/>
              </a:rPr>
              <a:t>finish </a:t>
            </a:r>
            <a:r>
              <a:rPr sz="2400" spc="-30" dirty="0">
                <a:latin typeface="Carlito"/>
                <a:cs typeface="Carlito"/>
              </a:rPr>
              <a:t>my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program</a:t>
            </a:r>
            <a:endParaRPr lang="en-US" sz="2400" dirty="0">
              <a:latin typeface="Carlito"/>
              <a:cs typeface="Carlito"/>
            </a:endParaRPr>
          </a:p>
          <a:p>
            <a:pPr marL="355600" marR="687705" indent="-355600">
              <a:lnSpc>
                <a:spcPct val="11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1728470" algn="l"/>
              </a:tabLst>
            </a:pPr>
            <a:r>
              <a:rPr sz="2400" dirty="0">
                <a:latin typeface="Carlito"/>
                <a:cs typeface="Carlito"/>
              </a:rPr>
              <a:t>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:=	I </a:t>
            </a:r>
            <a:r>
              <a:rPr sz="2400" spc="-10" dirty="0">
                <a:latin typeface="Carlito"/>
                <a:cs typeface="Carlito"/>
              </a:rPr>
              <a:t>go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sleep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early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687705" indent="-355600">
              <a:lnSpc>
                <a:spcPct val="11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1728470" algn="l"/>
              </a:tabLst>
            </a:pPr>
            <a:r>
              <a:rPr sz="2400" dirty="0">
                <a:latin typeface="Carlito"/>
                <a:cs typeface="Carlito"/>
              </a:rPr>
              <a:t>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:=	I </a:t>
            </a:r>
            <a:r>
              <a:rPr sz="2400" spc="-40" dirty="0">
                <a:latin typeface="Carlito"/>
                <a:cs typeface="Carlito"/>
              </a:rPr>
              <a:t>wake </a:t>
            </a:r>
            <a:r>
              <a:rPr sz="2400" dirty="0">
                <a:latin typeface="Carlito"/>
                <a:cs typeface="Carlito"/>
              </a:rPr>
              <a:t>up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refreshed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96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spc="-5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valid argument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594" y="4746878"/>
            <a:ext cx="1891030" cy="793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premises:  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onclu</a:t>
            </a:r>
            <a:r>
              <a:rPr sz="2400" spc="-1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5159" y="4746878"/>
            <a:ext cx="3980179" cy="8521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485"/>
              </a:spcBef>
              <a:tabLst>
                <a:tab pos="1412875" algn="l"/>
                <a:tab pos="3081020" algn="l"/>
              </a:tabLst>
            </a:pPr>
            <a:r>
              <a:rPr sz="2400" dirty="0">
                <a:latin typeface="Carlito"/>
                <a:cs typeface="Carlito"/>
              </a:rPr>
              <a:t>p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q,	</a:t>
            </a: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p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40" dirty="0">
                <a:latin typeface="Carlito"/>
                <a:cs typeface="Carlito"/>
              </a:rPr>
              <a:t>r,	</a:t>
            </a:r>
            <a:r>
              <a:rPr sz="2400" dirty="0">
                <a:latin typeface="Carlito"/>
                <a:cs typeface="Carlito"/>
              </a:rPr>
              <a:t>r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61594"/>
            <a:ext cx="29361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700783"/>
            <a:ext cx="8229600" cy="3672840"/>
          </a:xfrm>
          <a:custGeom>
            <a:avLst/>
            <a:gdLst/>
            <a:ahLst/>
            <a:cxnLst/>
            <a:rect l="l" t="t" r="r" b="b"/>
            <a:pathLst>
              <a:path w="8229600" h="3672840">
                <a:moveTo>
                  <a:pt x="0" y="3672459"/>
                </a:moveTo>
                <a:lnTo>
                  <a:pt x="8229600" y="3672459"/>
                </a:lnTo>
                <a:lnTo>
                  <a:pt x="8229600" y="0"/>
                </a:lnTo>
                <a:lnTo>
                  <a:pt x="0" y="0"/>
                </a:lnTo>
                <a:lnTo>
                  <a:pt x="0" y="36724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844" y="1901795"/>
            <a:ext cx="1851356" cy="287386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400" b="1" spc="-15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  <a:p>
            <a:pPr marL="414020" indent="-41465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Carlito"/>
                <a:cs typeface="Carlito"/>
              </a:rPr>
              <a:t>p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</a:t>
            </a:r>
          </a:p>
          <a:p>
            <a:pPr marL="414020" indent="-414655">
              <a:lnSpc>
                <a:spcPct val="100000"/>
              </a:lnSpc>
              <a:spcBef>
                <a:spcPts val="325"/>
              </a:spcBef>
              <a:buFont typeface="Carlito"/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dirty="0">
                <a:latin typeface="Symbol" panose="05050102010706020507"/>
                <a:cs typeface="Symbol" panose="05050102010706020507"/>
              </a:rPr>
              <a:t></a:t>
            </a:r>
            <a:r>
              <a:rPr lang="en-IN" sz="2400" dirty="0">
                <a:latin typeface="Carlito"/>
                <a:cs typeface="Carlito"/>
              </a:rPr>
              <a:t> p</a:t>
            </a:r>
            <a:endParaRPr sz="2400" dirty="0">
              <a:latin typeface="Carlito"/>
              <a:cs typeface="Carlito"/>
            </a:endParaRPr>
          </a:p>
          <a:p>
            <a:pPr marL="414020" indent="-414655">
              <a:lnSpc>
                <a:spcPct val="100000"/>
              </a:lnSpc>
              <a:spcBef>
                <a:spcPts val="325"/>
              </a:spcBef>
              <a:buFont typeface="Carlito"/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p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</a:p>
          <a:p>
            <a:pPr marL="414020" indent="-414655">
              <a:lnSpc>
                <a:spcPct val="100000"/>
              </a:lnSpc>
              <a:spcBef>
                <a:spcPts val="325"/>
              </a:spcBef>
              <a:buFont typeface="Carlito"/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</a:p>
          <a:p>
            <a:pPr marL="414020" indent="-41465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Carlito"/>
                <a:cs typeface="Carlito"/>
              </a:rPr>
              <a:t>r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</a:p>
          <a:p>
            <a:pPr marL="414020" indent="-414655">
              <a:lnSpc>
                <a:spcPct val="100000"/>
              </a:lnSpc>
              <a:spcBef>
                <a:spcPts val="325"/>
              </a:spcBef>
              <a:buFont typeface="Carlito"/>
              <a:buAutoNum type="arabicPeriod"/>
              <a:tabLst>
                <a:tab pos="414020" algn="l"/>
                <a:tab pos="414655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q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292475" y="1901795"/>
            <a:ext cx="5084445" cy="28661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400" b="1" spc="-10" dirty="0">
                <a:latin typeface="Carlito"/>
                <a:cs typeface="Carlito"/>
              </a:rPr>
              <a:t>Reason</a:t>
            </a:r>
            <a:endParaRPr sz="2400" dirty="0">
              <a:latin typeface="Carlito"/>
              <a:cs typeface="Carlito"/>
            </a:endParaRPr>
          </a:p>
          <a:p>
            <a:pPr marR="2237105">
              <a:lnSpc>
                <a:spcPct val="110000"/>
              </a:lnSpc>
              <a:spcBef>
                <a:spcPts val="25"/>
              </a:spcBef>
            </a:pPr>
            <a:r>
              <a:rPr sz="2400" spc="-10" dirty="0">
                <a:latin typeface="Carlito"/>
                <a:cs typeface="Carlito"/>
              </a:rPr>
              <a:t>Premise  Contrapositive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(1)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R="5080">
              <a:lnSpc>
                <a:spcPct val="110000"/>
              </a:lnSpc>
            </a:pPr>
            <a:r>
              <a:rPr sz="2400" spc="-10" dirty="0">
                <a:latin typeface="Carlito"/>
                <a:cs typeface="Carlito"/>
              </a:rPr>
              <a:t>Hypothetical </a:t>
            </a:r>
            <a:r>
              <a:rPr sz="2400" spc="-5" dirty="0">
                <a:latin typeface="Carlito"/>
                <a:cs typeface="Carlito"/>
              </a:rPr>
              <a:t>Syllogism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(2)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(3)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IN" sz="2400" dirty="0">
                <a:latin typeface="Carlito"/>
                <a:cs typeface="Carlito"/>
              </a:rPr>
              <a:t>Hypothetical syllogism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(4)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(5)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996B-A29D-43EC-99D4-EF22D52A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404986" cy="5724644"/>
          </a:xfrm>
        </p:spPr>
        <p:txBody>
          <a:bodyPr/>
          <a:lstStyle/>
          <a:p>
            <a:r>
              <a:rPr lang="en-IN" sz="2400" dirty="0"/>
              <a:t>Show that the hypotheses:</a:t>
            </a:r>
          </a:p>
          <a:p>
            <a:r>
              <a:rPr lang="en-IN" sz="2400" dirty="0"/>
              <a:t>It is not sunny this afternoon and it is colder than yesterday. ¬s ∧ c</a:t>
            </a:r>
          </a:p>
          <a:p>
            <a:r>
              <a:rPr lang="en-IN" sz="2400" dirty="0"/>
              <a:t>We will go swimming only if it is sunny. w → s</a:t>
            </a:r>
          </a:p>
          <a:p>
            <a:r>
              <a:rPr lang="en-IN" sz="2400" dirty="0"/>
              <a:t>If we do not go swimming, then we will take a canoe trip. ¬w → t</a:t>
            </a:r>
          </a:p>
          <a:p>
            <a:r>
              <a:rPr lang="en-IN" sz="2400" dirty="0"/>
              <a:t>If we take a canoe trip, then we will be home by sunset. t → h</a:t>
            </a:r>
          </a:p>
          <a:p>
            <a:endParaRPr lang="en-IN" sz="2400" dirty="0"/>
          </a:p>
          <a:p>
            <a:r>
              <a:rPr lang="en-IN" sz="2400" dirty="0"/>
              <a:t>lead to the conclusion:</a:t>
            </a:r>
          </a:p>
          <a:p>
            <a:r>
              <a:rPr lang="en-IN" sz="2400" dirty="0"/>
              <a:t>We will be home by the sunset. h</a:t>
            </a:r>
          </a:p>
          <a:p>
            <a:endParaRPr lang="en-IN" dirty="0"/>
          </a:p>
          <a:p>
            <a:r>
              <a:rPr lang="en-IN" dirty="0"/>
              <a:t>Step Reason</a:t>
            </a:r>
          </a:p>
          <a:p>
            <a:r>
              <a:rPr lang="en-IN" dirty="0"/>
              <a:t>1. ¬s ∧ c             hypothesis</a:t>
            </a:r>
          </a:p>
          <a:p>
            <a:r>
              <a:rPr lang="en-IN" dirty="0"/>
              <a:t>2. ¬s                    simplification</a:t>
            </a:r>
          </a:p>
          <a:p>
            <a:r>
              <a:rPr lang="en-IN" dirty="0"/>
              <a:t>3. w → s             hypothesis</a:t>
            </a:r>
          </a:p>
          <a:p>
            <a:r>
              <a:rPr lang="en-IN" dirty="0"/>
              <a:t>4. ¬w                 modus tollens of 2 and 3</a:t>
            </a:r>
          </a:p>
          <a:p>
            <a:r>
              <a:rPr lang="en-IN" dirty="0"/>
              <a:t>5. ¬w → t          hypothesis</a:t>
            </a:r>
          </a:p>
          <a:p>
            <a:r>
              <a:rPr lang="en-IN" dirty="0"/>
              <a:t>6. t                     modus ponens of 4 and 5</a:t>
            </a:r>
          </a:p>
          <a:p>
            <a:r>
              <a:rPr lang="en-IN" dirty="0"/>
              <a:t>7. t → h               hypothesis</a:t>
            </a:r>
          </a:p>
          <a:p>
            <a:r>
              <a:rPr lang="en-IN" dirty="0"/>
              <a:t>8. h                     modus ponens of 6 and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D8C08-739C-4A65-9421-5FC82BBDC6C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/>
              <a:t>Dept. of Computer Science &amp; Engineering, MAIT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DAAD9-CB26-42D3-993A-ED8FD55FAE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63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819400"/>
            <a:ext cx="511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Thank You</a:t>
            </a:r>
            <a:endParaRPr spc="-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0" y="461594"/>
            <a:ext cx="29862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</a:t>
            </a:r>
            <a:r>
              <a:rPr lang="en-US" spc="-5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636260" cy="1198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Mathematical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lang="en-US" sz="3200" spc="-35" dirty="0">
                <a:latin typeface="Carlito"/>
                <a:cs typeface="Carlito"/>
              </a:rPr>
              <a:t>A</a:t>
            </a:r>
            <a:r>
              <a:rPr sz="3200" spc="-10" dirty="0">
                <a:latin typeface="Carlito"/>
                <a:cs typeface="Carlito"/>
              </a:rPr>
              <a:t>rgument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Rules 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Inference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1" y="461594"/>
            <a:ext cx="2824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70" dirty="0"/>
              <a:t>r</a:t>
            </a:r>
            <a:r>
              <a:rPr dirty="0"/>
              <a:t>gume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2259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mathematics,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argument </a:t>
            </a:r>
            <a:r>
              <a:rPr sz="2800" dirty="0">
                <a:latin typeface="Carlito"/>
                <a:cs typeface="Carlito"/>
              </a:rPr>
              <a:t>is a </a:t>
            </a:r>
            <a:r>
              <a:rPr sz="2800" spc="-5" dirty="0">
                <a:latin typeface="Carlito"/>
                <a:cs typeface="Carlito"/>
              </a:rPr>
              <a:t>sequence of  </a:t>
            </a:r>
            <a:r>
              <a:rPr sz="2800" spc="-10" dirty="0">
                <a:latin typeface="Carlito"/>
                <a:cs typeface="Carlito"/>
              </a:rPr>
              <a:t>propositions </a:t>
            </a:r>
            <a:r>
              <a:rPr sz="2800" spc="-5" dirty="0">
                <a:latin typeface="Carlito"/>
                <a:cs typeface="Carlito"/>
              </a:rPr>
              <a:t>(called </a:t>
            </a:r>
            <a:r>
              <a:rPr sz="2800" spc="-10" dirty="0">
                <a:solidFill>
                  <a:srgbClr val="5A6F2D"/>
                </a:solidFill>
                <a:latin typeface="Carlito"/>
                <a:cs typeface="Carlito"/>
              </a:rPr>
              <a:t>premises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followed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proposition </a:t>
            </a:r>
            <a:r>
              <a:rPr sz="2800" spc="-5" dirty="0">
                <a:latin typeface="Carlito"/>
                <a:cs typeface="Carlito"/>
              </a:rPr>
              <a:t>(called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conclusion</a:t>
            </a:r>
            <a:r>
              <a:rPr sz="2800" spc="-5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endParaRPr lang="en-US" sz="2800" dirty="0">
              <a:latin typeface="Carlito"/>
              <a:cs typeface="Carlito"/>
            </a:endParaRPr>
          </a:p>
          <a:p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valid </a:t>
            </a:r>
            <a:r>
              <a:rPr sz="2800" spc="-10" dirty="0">
                <a:latin typeface="Carlito"/>
                <a:cs typeface="Carlito"/>
              </a:rPr>
              <a:t>argument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0" dirty="0">
                <a:latin typeface="Carlito"/>
                <a:cs typeface="Carlito"/>
              </a:rPr>
              <a:t>that, </a:t>
            </a:r>
            <a:r>
              <a:rPr sz="2800" dirty="0">
                <a:latin typeface="Carlito"/>
                <a:cs typeface="Carlito"/>
              </a:rPr>
              <a:t>if all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latin typeface="Carlito"/>
                <a:cs typeface="Carlito"/>
              </a:rPr>
              <a:t>premises 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true, </a:t>
            </a:r>
            <a:r>
              <a:rPr sz="2800" dirty="0">
                <a:latin typeface="Carlito"/>
                <a:cs typeface="Carlito"/>
              </a:rPr>
              <a:t>then the </a:t>
            </a:r>
            <a:r>
              <a:rPr sz="2800" spc="-5" dirty="0">
                <a:latin typeface="Carlito"/>
                <a:cs typeface="Carlito"/>
              </a:rPr>
              <a:t>conclusion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true</a:t>
            </a:r>
            <a:r>
              <a:rPr lang="en-US" sz="2800" dirty="0">
                <a:latin typeface="Carlito"/>
                <a:cs typeface="Carlito"/>
              </a:rPr>
              <a:t>. 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63064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Valid </a:t>
            </a:r>
            <a:r>
              <a:rPr spc="-15" dirty="0"/>
              <a:t>Argument</a:t>
            </a:r>
            <a:r>
              <a:rPr spc="1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2072"/>
            <a:ext cx="83794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definition, </a:t>
            </a:r>
            <a:r>
              <a:rPr sz="2800" dirty="0">
                <a:latin typeface="Carlito"/>
                <a:cs typeface="Carlito"/>
              </a:rPr>
              <a:t>if a </a:t>
            </a:r>
            <a:r>
              <a:rPr sz="2800" spc="-10" dirty="0">
                <a:latin typeface="Carlito"/>
                <a:cs typeface="Carlito"/>
              </a:rPr>
              <a:t>valid argument </a:t>
            </a:r>
            <a:r>
              <a:rPr sz="2800" spc="-20" dirty="0">
                <a:latin typeface="Carlito"/>
                <a:cs typeface="Carlito"/>
              </a:rPr>
              <a:t>form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consists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980666"/>
            <a:ext cx="3273756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premises: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onclu</a:t>
            </a:r>
            <a:r>
              <a:rPr sz="3200" spc="-1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05325" y="2029347"/>
            <a:ext cx="207327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p</a:t>
            </a:r>
            <a:r>
              <a:rPr sz="3150" baseline="-21000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, </a:t>
            </a:r>
            <a:r>
              <a:rPr sz="3200" spc="-30" dirty="0">
                <a:latin typeface="Carlito"/>
                <a:cs typeface="Carlito"/>
              </a:rPr>
              <a:t>p</a:t>
            </a:r>
            <a:r>
              <a:rPr sz="3150" spc="-44" baseline="-21000" dirty="0">
                <a:latin typeface="Carlito"/>
                <a:cs typeface="Carlito"/>
              </a:rPr>
              <a:t>2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, </a:t>
            </a:r>
            <a:r>
              <a:rPr sz="3200" spc="-990" dirty="0">
                <a:latin typeface="Arial" panose="020B0604020202020204"/>
                <a:cs typeface="Arial" panose="020B0604020202020204"/>
              </a:rPr>
              <a:t>…</a:t>
            </a:r>
            <a:r>
              <a:rPr sz="32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90" dirty="0">
                <a:latin typeface="Arial" panose="020B0604020202020204"/>
                <a:cs typeface="Arial" panose="020B0604020202020204"/>
              </a:rPr>
              <a:t>,</a:t>
            </a:r>
            <a:r>
              <a:rPr sz="32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5" dirty="0">
                <a:latin typeface="Carlito"/>
                <a:cs typeface="Carlito"/>
              </a:rPr>
              <a:t>p</a:t>
            </a:r>
            <a:r>
              <a:rPr sz="3150" spc="7" baseline="-21000" dirty="0">
                <a:latin typeface="Carlito"/>
                <a:cs typeface="Carlito"/>
              </a:rPr>
              <a:t>k  </a:t>
            </a:r>
            <a:r>
              <a:rPr sz="3200" dirty="0">
                <a:latin typeface="Carlito"/>
                <a:cs typeface="Carlito"/>
              </a:rPr>
              <a:t>q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540" y="3251453"/>
            <a:ext cx="7989570" cy="277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5"/>
              </a:spcBef>
              <a:tabLst>
                <a:tab pos="5410200" algn="l"/>
              </a:tabLst>
            </a:pPr>
            <a:r>
              <a:rPr sz="2800" dirty="0">
                <a:latin typeface="Carlito"/>
                <a:cs typeface="Carlito"/>
              </a:rPr>
              <a:t>then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7" baseline="-21000" dirty="0">
                <a:latin typeface="Carlito"/>
                <a:cs typeface="Carlito"/>
              </a:rPr>
              <a:t>1 </a:t>
            </a:r>
            <a:r>
              <a:rPr sz="2800" dirty="0">
                <a:latin typeface="Symbol" panose="05050102010706020507"/>
                <a:cs typeface="Symbol" panose="05050102010706020507"/>
              </a:rPr>
              <a:t>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7" baseline="-21000" dirty="0">
                <a:latin typeface="Carlito"/>
                <a:cs typeface="Carlito"/>
              </a:rPr>
              <a:t>2 </a:t>
            </a:r>
            <a:r>
              <a:rPr sz="2800" dirty="0">
                <a:latin typeface="Symbol" panose="05050102010706020507"/>
                <a:cs typeface="Symbol" panose="05050102010706020507"/>
              </a:rPr>
              <a:t>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90" dirty="0">
                <a:latin typeface="Arial" panose="020B0604020202020204"/>
                <a:cs typeface="Arial" panose="020B0604020202020204"/>
              </a:rPr>
              <a:t>…</a:t>
            </a:r>
            <a:r>
              <a:rPr sz="28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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7" baseline="-21000" dirty="0">
                <a:latin typeface="Carlito"/>
                <a:cs typeface="Carlito"/>
              </a:rPr>
              <a:t>k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q	is a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tautology</a:t>
            </a:r>
            <a:endParaRPr sz="2800" dirty="0">
              <a:latin typeface="Carlito"/>
              <a:cs typeface="Carlito"/>
            </a:endParaRPr>
          </a:p>
          <a:p>
            <a:pPr marL="381000" indent="-343535">
              <a:lnSpc>
                <a:spcPct val="100000"/>
              </a:lnSpc>
              <a:spcBef>
                <a:spcPts val="2350"/>
              </a:spcBef>
              <a:buFont typeface="Arial" panose="020B0604020202020204"/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Carlito"/>
                <a:cs typeface="Carlito"/>
              </a:rPr>
              <a:t>Ex: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 ( </a:t>
            </a:r>
            <a:r>
              <a:rPr sz="2800" dirty="0">
                <a:latin typeface="Carlito"/>
                <a:cs typeface="Carlito"/>
              </a:rPr>
              <a:t>p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q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Symbol" panose="05050102010706020507"/>
                <a:cs typeface="Symbol" panose="05050102010706020507"/>
              </a:rPr>
              <a:t>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p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Carlito"/>
                <a:cs typeface="Carlito"/>
              </a:rPr>
              <a:t>q is a</a:t>
            </a:r>
            <a:r>
              <a:rPr sz="2800" spc="-3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tautology</a:t>
            </a:r>
            <a:endParaRPr sz="2800" dirty="0">
              <a:latin typeface="Carlito"/>
              <a:cs typeface="Carlito"/>
            </a:endParaRPr>
          </a:p>
          <a:p>
            <a:pPr marL="381000" marR="30480" indent="-343535">
              <a:lnSpc>
                <a:spcPct val="100000"/>
              </a:lnSpc>
              <a:spcBef>
                <a:spcPts val="2330"/>
              </a:spcBef>
              <a:buFont typeface="Arial" panose="020B0604020202020204"/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Carlito"/>
                <a:cs typeface="Carlito"/>
              </a:rPr>
              <a:t>Some simple </a:t>
            </a:r>
            <a:r>
              <a:rPr sz="2800" spc="-10" dirty="0">
                <a:latin typeface="Carlito"/>
                <a:cs typeface="Carlito"/>
              </a:rPr>
              <a:t>valid argument </a:t>
            </a:r>
            <a:r>
              <a:rPr sz="2800" spc="-15" dirty="0">
                <a:latin typeface="Carlito"/>
                <a:cs typeface="Carlito"/>
              </a:rPr>
              <a:t>forms, </a:t>
            </a:r>
            <a:r>
              <a:rPr sz="2800" spc="-5" dirty="0">
                <a:latin typeface="Carlito"/>
                <a:cs typeface="Carlito"/>
              </a:rPr>
              <a:t>called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C00000"/>
                </a:solidFill>
                <a:latin typeface="Carlito"/>
                <a:cs typeface="Carlito"/>
              </a:rPr>
              <a:t>rules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inference</a:t>
            </a:r>
            <a:r>
              <a:rPr sz="2800" spc="-2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derived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 used </a:t>
            </a:r>
            <a:r>
              <a:rPr sz="2800" spc="-2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construct </a:t>
            </a:r>
            <a:r>
              <a:rPr sz="2800" spc="-15" dirty="0">
                <a:latin typeface="Carlito"/>
                <a:cs typeface="Carlito"/>
              </a:rPr>
              <a:t>complicated </a:t>
            </a:r>
            <a:r>
              <a:rPr sz="2800" spc="-10" dirty="0">
                <a:latin typeface="Carlito"/>
                <a:cs typeface="Carlito"/>
              </a:rPr>
              <a:t>argument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form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594"/>
            <a:ext cx="6934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Valid </a:t>
            </a:r>
            <a:r>
              <a:rPr spc="-15" dirty="0"/>
              <a:t>Argument</a:t>
            </a:r>
            <a:r>
              <a:rPr spc="1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811" y="2854228"/>
            <a:ext cx="8308340" cy="3070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0" marR="5290820">
              <a:lnSpc>
                <a:spcPct val="119000"/>
              </a:lnSpc>
              <a:spcBef>
                <a:spcPts val="50"/>
              </a:spcBef>
            </a:pPr>
            <a:r>
              <a:rPr sz="2800" dirty="0">
                <a:solidFill>
                  <a:srgbClr val="5A6F2D"/>
                </a:solidFill>
                <a:latin typeface="Carlito"/>
                <a:cs typeface="Carlito"/>
              </a:rPr>
              <a:t>p </a:t>
            </a:r>
            <a:r>
              <a:rPr sz="2800" dirty="0">
                <a:solidFill>
                  <a:srgbClr val="5A6F2D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spc="-175" dirty="0">
                <a:solidFill>
                  <a:srgbClr val="5A6F2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5A6F2D"/>
                </a:solidFill>
                <a:latin typeface="Carlito"/>
                <a:cs typeface="Carlito"/>
              </a:rPr>
              <a:t>q p</a:t>
            </a:r>
            <a:endParaRPr sz="2800" dirty="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Symbol" panose="05050102010706020507"/>
                <a:cs typeface="Symbol" panose="05050102010706020507"/>
              </a:rPr>
              <a:t>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q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called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valid argument</a:t>
            </a:r>
            <a:r>
              <a:rPr sz="2800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form</a:t>
            </a:r>
            <a:endParaRPr lang="en-US" sz="2800" spc="-25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en-US" sz="2800" dirty="0"/>
              <a:t>The argument is valid since ((p </a:t>
            </a:r>
            <a:r>
              <a:rPr lang="en-US" sz="2800" dirty="0">
                <a:solidFill>
                  <a:srgbClr val="5A6F2D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lang="en-US" sz="2800" dirty="0"/>
              <a:t> q) ^ p) </a:t>
            </a:r>
            <a:r>
              <a:rPr lang="en-US" sz="2800" dirty="0">
                <a:solidFill>
                  <a:srgbClr val="5A6F2D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lang="en-US" sz="2800" dirty="0"/>
              <a:t> q is a tautology.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720" y="3861053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76200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5080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2800" dirty="0">
                <a:latin typeface="Carlito"/>
                <a:cs typeface="Carlito"/>
              </a:rPr>
              <a:t>Example :</a:t>
            </a:r>
          </a:p>
          <a:p>
            <a:pPr marL="12065" marR="5080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280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“If it rains, I drive to school.”  </a:t>
            </a:r>
          </a:p>
          <a:p>
            <a:pPr marL="12065" marR="5080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2400" dirty="0">
                <a:latin typeface="Carlito"/>
                <a:cs typeface="Carlito"/>
              </a:rPr>
              <a:t>  “It rains.”</a:t>
            </a:r>
          </a:p>
          <a:p>
            <a:pPr marL="12065" marR="5080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2400" dirty="0">
                <a:latin typeface="Carlito"/>
                <a:cs typeface="Carlito"/>
              </a:rPr>
              <a:t> “I drive to school.”</a:t>
            </a:r>
          </a:p>
        </p:txBody>
      </p:sp>
    </p:spTree>
    <p:extLst>
      <p:ext uri="{BB962C8B-B14F-4D97-AF65-F5344CB8AC3E}">
        <p14:creationId xmlns:p14="http://schemas.microsoft.com/office/powerpoint/2010/main" val="21035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61594"/>
            <a:ext cx="6245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 of</a:t>
            </a:r>
            <a:r>
              <a:rPr spc="-10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844" y="1949018"/>
            <a:ext cx="716756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70865" algn="l"/>
              </a:tabLst>
            </a:pPr>
            <a:r>
              <a:rPr sz="3200" spc="-5" dirty="0">
                <a:latin typeface="Carlito"/>
                <a:cs typeface="Carlito"/>
              </a:rPr>
              <a:t>1.	</a:t>
            </a:r>
            <a:r>
              <a:rPr sz="3200" dirty="0">
                <a:latin typeface="Carlito"/>
                <a:cs typeface="Carlito"/>
              </a:rPr>
              <a:t>Modus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Ponens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443708"/>
            <a:ext cx="2046224" cy="118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9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premises:  </a:t>
            </a: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onclu</a:t>
            </a:r>
            <a:r>
              <a:rPr sz="3200" spc="-1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4755" y="1849029"/>
            <a:ext cx="4605654" cy="178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marR="5080" indent="774065">
              <a:lnSpc>
                <a:spcPct val="121000"/>
              </a:lnSpc>
              <a:spcBef>
                <a:spcPts val="100"/>
              </a:spcBef>
              <a:tabLst>
                <a:tab pos="600710" algn="l"/>
              </a:tabLst>
            </a:pPr>
            <a:r>
              <a:rPr sz="3200" spc="-5" dirty="0">
                <a:latin typeface="Carlito"/>
                <a:cs typeface="Carlito"/>
              </a:rPr>
              <a:t>(method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affirming)  </a:t>
            </a:r>
            <a:r>
              <a:rPr sz="3200" spc="-5" dirty="0">
                <a:latin typeface="Carlito"/>
                <a:cs typeface="Carlito"/>
              </a:rPr>
              <a:t>p,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</a:t>
            </a:r>
            <a:r>
              <a:rPr sz="3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q</a:t>
            </a: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Carlito"/>
                <a:cs typeface="Carlito"/>
              </a:rPr>
              <a:t>q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844" y="4034409"/>
            <a:ext cx="3299156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3200" spc="-5" dirty="0">
                <a:latin typeface="Carlito"/>
                <a:cs typeface="Carlito"/>
              </a:rPr>
              <a:t>2.	</a:t>
            </a:r>
            <a:r>
              <a:rPr sz="3200" dirty="0">
                <a:latin typeface="Carlito"/>
                <a:cs typeface="Carlito"/>
              </a:rPr>
              <a:t>Modus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Tollens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844" y="4525793"/>
            <a:ext cx="2447875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premises:  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oncl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spc="-5" dirty="0">
                <a:latin typeface="Carlito"/>
                <a:cs typeface="Carlito"/>
              </a:rPr>
              <a:t>s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on: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1" y="3934434"/>
            <a:ext cx="4748784" cy="17881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770255" algn="ctr">
              <a:lnSpc>
                <a:spcPct val="100000"/>
              </a:lnSpc>
              <a:spcBef>
                <a:spcPts val="890"/>
              </a:spcBef>
            </a:pPr>
            <a:r>
              <a:rPr sz="3200" spc="-5" dirty="0">
                <a:latin typeface="Carlito"/>
                <a:cs typeface="Carlito"/>
              </a:rPr>
              <a:t>(method 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denying)</a:t>
            </a:r>
            <a:endParaRPr sz="3200" dirty="0">
              <a:latin typeface="Carlito"/>
              <a:cs typeface="Carlito"/>
            </a:endParaRPr>
          </a:p>
          <a:p>
            <a:pPr marL="8890">
              <a:lnSpc>
                <a:spcPct val="100000"/>
              </a:lnSpc>
              <a:spcBef>
                <a:spcPts val="790"/>
              </a:spcBef>
              <a:tabLst>
                <a:tab pos="982980" algn="l"/>
              </a:tabLst>
            </a:pPr>
            <a:r>
              <a:rPr sz="3200" dirty="0">
                <a:latin typeface="Symbol" panose="05050102010706020507"/>
                <a:cs typeface="Symbol" panose="05050102010706020507"/>
              </a:rPr>
              <a:t></a:t>
            </a:r>
            <a:r>
              <a:rPr sz="3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Carlito"/>
                <a:cs typeface="Carlito"/>
              </a:rPr>
              <a:t>q,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</a:t>
            </a:r>
            <a:r>
              <a:rPr sz="3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q</a:t>
            </a: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Symbol" panose="05050102010706020507"/>
                <a:cs typeface="Symbol" panose="05050102010706020507"/>
              </a:rPr>
              <a:t></a:t>
            </a:r>
            <a:r>
              <a:rPr sz="3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p</a:t>
            </a:r>
          </a:p>
        </p:txBody>
      </p:sp>
      <p:sp>
        <p:nvSpPr>
          <p:cNvPr id="9" name="object 9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04800" y="6248400"/>
            <a:ext cx="8001000" cy="276999"/>
          </a:xfrm>
        </p:spPr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10" y="461594"/>
            <a:ext cx="4108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 of</a:t>
            </a:r>
            <a:r>
              <a:rPr spc="-10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949018"/>
            <a:ext cx="735045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3565" algn="l"/>
              </a:tabLst>
            </a:pPr>
            <a:r>
              <a:rPr sz="3200" spc="-5" dirty="0">
                <a:latin typeface="Carlito"/>
                <a:cs typeface="Carlito"/>
              </a:rPr>
              <a:t>3.	</a:t>
            </a:r>
            <a:r>
              <a:rPr sz="3200" spc="-10" dirty="0">
                <a:latin typeface="Carlito"/>
                <a:cs typeface="Carlito"/>
              </a:rPr>
              <a:t>Hypothetical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Syllogism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4034409"/>
            <a:ext cx="333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4.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31544" y="2548101"/>
          <a:ext cx="4639309" cy="317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premises: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p </a:t>
                      </a:r>
                      <a:r>
                        <a:rPr sz="320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spc="-1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q,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q </a:t>
                      </a:r>
                      <a:r>
                        <a:rPr sz="320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spc="-1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r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spc="-5" dirty="0">
                          <a:latin typeface="Carlito"/>
                          <a:cs typeface="Carlito"/>
                        </a:rPr>
                        <a:t>conclusion: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40005" marB="0"/>
                </a:tc>
                <a:tc grid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p </a:t>
                      </a:r>
                      <a:r>
                        <a:rPr sz="320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r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4000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60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Disjunctive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 Syllogism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4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premises: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200" dirty="0"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3200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p,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80010" marB="0"/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p </a:t>
                      </a:r>
                      <a:r>
                        <a:rPr sz="3200" dirty="0">
                          <a:latin typeface="Symbol" panose="05050102010706020507"/>
                          <a:cs typeface="Symbol" panose="05050102010706020507"/>
                        </a:rPr>
                        <a:t></a:t>
                      </a:r>
                      <a:r>
                        <a:rPr sz="3200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q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8001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93">
                <a:tc>
                  <a:txBody>
                    <a:bodyPr/>
                    <a:lstStyle/>
                    <a:p>
                      <a:pPr marL="31750">
                        <a:lnSpc>
                          <a:spcPts val="3735"/>
                        </a:lnSpc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conclusion: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3735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q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09" y="461594"/>
            <a:ext cx="59419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 of</a:t>
            </a:r>
            <a:r>
              <a:rPr spc="-10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844" y="1852080"/>
            <a:ext cx="5508956" cy="270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0865" marR="13970" indent="-571500">
              <a:lnSpc>
                <a:spcPct val="120000"/>
              </a:lnSpc>
              <a:spcBef>
                <a:spcPts val="90"/>
              </a:spcBef>
              <a:buAutoNum type="arabicPeriod" startAt="5"/>
              <a:tabLst>
                <a:tab pos="570865" algn="l"/>
                <a:tab pos="571500" algn="l"/>
                <a:tab pos="2805430" algn="l"/>
              </a:tabLst>
            </a:pPr>
            <a:r>
              <a:rPr sz="3200" spc="-5" dirty="0">
                <a:latin typeface="Carlito"/>
                <a:cs typeface="Carlito"/>
              </a:rPr>
              <a:t>Addition  </a:t>
            </a:r>
            <a:r>
              <a:rPr sz="3200" spc="-10" dirty="0">
                <a:latin typeface="Carlito"/>
                <a:cs typeface="Carlito"/>
              </a:rPr>
              <a:t>premises:	</a:t>
            </a:r>
            <a:r>
              <a:rPr sz="3200" dirty="0">
                <a:latin typeface="Carlito"/>
                <a:cs typeface="Carlito"/>
              </a:rPr>
              <a:t>p  </a:t>
            </a:r>
            <a:r>
              <a:rPr sz="3200" spc="-5" dirty="0">
                <a:latin typeface="Carlito"/>
                <a:cs typeface="Carlito"/>
              </a:rPr>
              <a:t>conclusion: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</a:t>
            </a:r>
            <a:r>
              <a:rPr sz="32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q</a:t>
            </a:r>
          </a:p>
          <a:p>
            <a:pPr marL="570865" marR="5080" indent="-571500">
              <a:lnSpc>
                <a:spcPct val="120000"/>
              </a:lnSpc>
              <a:spcBef>
                <a:spcPts val="2570"/>
              </a:spcBef>
              <a:buAutoNum type="arabicPeriod" startAt="5"/>
              <a:tabLst>
                <a:tab pos="570865" algn="l"/>
                <a:tab pos="571500" algn="l"/>
                <a:tab pos="2802890" algn="l"/>
              </a:tabLst>
            </a:pPr>
            <a:r>
              <a:rPr sz="3200" spc="-10" dirty="0">
                <a:latin typeface="Carlito"/>
                <a:cs typeface="Carlito"/>
              </a:rPr>
              <a:t>Simplification  premises: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</a:t>
            </a:r>
            <a:r>
              <a:rPr sz="32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q  </a:t>
            </a:r>
            <a:r>
              <a:rPr sz="3200" spc="-10" dirty="0">
                <a:latin typeface="Carlito"/>
                <a:cs typeface="Carlito"/>
              </a:rPr>
              <a:t>conclusion:	</a:t>
            </a:r>
            <a:r>
              <a:rPr sz="3200" dirty="0">
                <a:latin typeface="Carlito"/>
                <a:cs typeface="Carlito"/>
              </a:rPr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10" y="461594"/>
            <a:ext cx="6092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Rules of</a:t>
            </a:r>
            <a:r>
              <a:rPr spc="-105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843" y="1852080"/>
            <a:ext cx="7568565" cy="11934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0865" marR="5080" indent="-571500">
              <a:lnSpc>
                <a:spcPct val="120000"/>
              </a:lnSpc>
              <a:spcBef>
                <a:spcPts val="90"/>
              </a:spcBef>
              <a:tabLst>
                <a:tab pos="570865" algn="l"/>
                <a:tab pos="2805430" algn="l"/>
                <a:tab pos="3404870" algn="l"/>
              </a:tabLst>
            </a:pPr>
            <a:r>
              <a:rPr sz="3200" spc="-5" dirty="0">
                <a:latin typeface="Carlito"/>
                <a:cs typeface="Carlito"/>
              </a:rPr>
              <a:t>7.	Conjunction  </a:t>
            </a:r>
            <a:r>
              <a:rPr sz="3200" spc="-10" dirty="0">
                <a:latin typeface="Carlito"/>
                <a:cs typeface="Carlito"/>
              </a:rPr>
              <a:t>premises:	</a:t>
            </a:r>
            <a:r>
              <a:rPr sz="3200" spc="-5" dirty="0">
                <a:latin typeface="Carlito"/>
                <a:cs typeface="Carlito"/>
              </a:rPr>
              <a:t>p,	</a:t>
            </a:r>
            <a:r>
              <a:rPr sz="3200" dirty="0">
                <a:latin typeface="Carlito"/>
                <a:cs typeface="Carlito"/>
              </a:rPr>
              <a:t>q  </a:t>
            </a:r>
            <a:r>
              <a:rPr sz="3200" spc="-5" dirty="0">
                <a:latin typeface="Carlito"/>
                <a:cs typeface="Carlito"/>
              </a:rPr>
              <a:t>conclusion: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</a:t>
            </a:r>
            <a:r>
              <a:rPr sz="32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6268" y="3996494"/>
            <a:ext cx="16115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 panose="05050102010706020507"/>
                <a:cs typeface="Symbol" panose="05050102010706020507"/>
              </a:rPr>
              <a:t>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</a:t>
            </a:r>
            <a:r>
              <a:rPr sz="32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844" y="3934434"/>
            <a:ext cx="7568564" cy="11959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0865" marR="5080" indent="-571500">
              <a:lnSpc>
                <a:spcPct val="120000"/>
              </a:lnSpc>
              <a:spcBef>
                <a:spcPts val="110"/>
              </a:spcBef>
              <a:tabLst>
                <a:tab pos="570865" algn="l"/>
                <a:tab pos="2802890" algn="l"/>
              </a:tabLst>
            </a:pPr>
            <a:r>
              <a:rPr sz="3200" spc="-5" dirty="0">
                <a:latin typeface="Carlito"/>
                <a:cs typeface="Carlito"/>
              </a:rPr>
              <a:t>8.	</a:t>
            </a:r>
            <a:r>
              <a:rPr sz="3200" spc="-10" dirty="0">
                <a:latin typeface="Carlito"/>
                <a:cs typeface="Carlito"/>
              </a:rPr>
              <a:t>Resolution  premises:	</a:t>
            </a:r>
            <a:r>
              <a:rPr sz="3200" dirty="0">
                <a:latin typeface="Carlito"/>
                <a:cs typeface="Carlito"/>
              </a:rPr>
              <a:t>p </a:t>
            </a:r>
            <a:r>
              <a:rPr sz="3200" dirty="0">
                <a:latin typeface="Symbol" panose="05050102010706020507"/>
                <a:cs typeface="Symbol" panose="05050102010706020507"/>
              </a:rPr>
              <a:t></a:t>
            </a:r>
            <a:r>
              <a:rPr sz="32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Carlito"/>
                <a:cs typeface="Carlito"/>
              </a:rPr>
              <a:t>q,  </a:t>
            </a:r>
            <a:r>
              <a:rPr sz="3200" spc="-10" dirty="0">
                <a:latin typeface="Carlito"/>
                <a:cs typeface="Carlito"/>
              </a:rPr>
              <a:t>conclusion:	</a:t>
            </a:r>
            <a:r>
              <a:rPr sz="3200" dirty="0">
                <a:latin typeface="Carlito"/>
                <a:cs typeface="Carlito"/>
              </a:rPr>
              <a:t>q </a:t>
            </a:r>
            <a:r>
              <a:rPr sz="3200" dirty="0">
                <a:latin typeface="Symbol" panose="05050102010706020507"/>
                <a:cs typeface="Symbol" panose="05050102010706020507"/>
              </a:rPr>
              <a:t></a:t>
            </a:r>
            <a:r>
              <a:rPr sz="32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Carlito"/>
                <a:cs typeface="Carlito"/>
              </a:rPr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1091</Words>
  <Application>Microsoft Office PowerPoint</Application>
  <PresentationFormat>On-screen Show (4:3)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7_Watermark</vt:lpstr>
      <vt:lpstr>6_Watermark</vt:lpstr>
      <vt:lpstr>Custom Design</vt:lpstr>
      <vt:lpstr>2_Watermark</vt:lpstr>
      <vt:lpstr>Foundation of Computer Science</vt:lpstr>
      <vt:lpstr>Outline</vt:lpstr>
      <vt:lpstr>Argument</vt:lpstr>
      <vt:lpstr>Valid Argument Form</vt:lpstr>
      <vt:lpstr>Valid Argument Form</vt:lpstr>
      <vt:lpstr>Rules of Inference</vt:lpstr>
      <vt:lpstr>Rules of Inference</vt:lpstr>
      <vt:lpstr>Rules of Inference</vt:lpstr>
      <vt:lpstr>Rules of Inference</vt:lpstr>
      <vt:lpstr>PowerPoint Presentation</vt:lpstr>
      <vt:lpstr>Applying Rules of Inferences</vt:lpstr>
      <vt:lpstr>Solution</vt:lpstr>
      <vt:lpstr>Solution</vt:lpstr>
      <vt:lpstr>Applying Rules of Inferences</vt:lpstr>
      <vt:lpstr>Solution</vt:lpstr>
      <vt:lpstr>Solution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2336_x000d_Discrete Mathematics</dc:title>
  <dc:creator>common</dc:creator>
  <cp:lastModifiedBy> </cp:lastModifiedBy>
  <cp:revision>36</cp:revision>
  <dcterms:created xsi:type="dcterms:W3CDTF">2020-07-12T15:17:34Z</dcterms:created>
  <dcterms:modified xsi:type="dcterms:W3CDTF">2020-09-08T04:28:04Z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2020-07-12T00:00:00Z</vt:filetime>
  </property>
  <property fmtid="{D5CDD505-2E9C-101B-9397-08002B2CF9AE}" pid="5" name="KSOProductBuildVer">
    <vt:lpwstr>1033-11.2.0.9431</vt:lpwstr>
  </property>
</Properties>
</file>