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56" r:id="rId2"/>
    <p:sldMasterId id="2147483729" r:id="rId3"/>
    <p:sldMasterId id="2147483744" r:id="rId4"/>
    <p:sldMasterId id="2147483654" r:id="rId5"/>
  </p:sldMasterIdLst>
  <p:notesMasterIdLst>
    <p:notesMasterId r:id="rId20"/>
  </p:notesMasterIdLst>
  <p:sldIdLst>
    <p:sldId id="256" r:id="rId6"/>
    <p:sldId id="265" r:id="rId7"/>
    <p:sldId id="281" r:id="rId8"/>
    <p:sldId id="266" r:id="rId9"/>
    <p:sldId id="278" r:id="rId10"/>
    <p:sldId id="273" r:id="rId11"/>
    <p:sldId id="274" r:id="rId12"/>
    <p:sldId id="275" r:id="rId13"/>
    <p:sldId id="282" r:id="rId14"/>
    <p:sldId id="283" r:id="rId15"/>
    <p:sldId id="284" r:id="rId16"/>
    <p:sldId id="286" r:id="rId17"/>
    <p:sldId id="287" r:id="rId18"/>
    <p:sldId id="276" r:id="rId19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F4E7D-AD6E-4D1A-8913-63953DD9230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D6F9-9731-4318-8B52-1E18D0BD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D6F9-9731-4318-8B52-1E18D0BDB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3928-B55B-4104-ADAF-E0FD4FF9A5CF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6D6B-635D-4B7A-AA68-9D5BAD12EBA2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8D96-27FF-488C-A620-FD26F21C4E9C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070F-3A36-4007-B95B-83841E7B4107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4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F6D1-4313-4064-A5E0-5DE186DA29A7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6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607-2D2B-458D-8DD2-E7B8C1CBCCAE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4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E53F-18D0-4F97-877B-BA1C96D5A927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8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8ECC-8F6F-4874-B7F0-B9078B027D0B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1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C29F-E5C5-46E5-9C17-8E53FE53AA7B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3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AA1-B7B3-4585-A652-4971364FBC89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42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B2DF-A573-452F-937E-2DB6A3185384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D5A9-1F4E-4BB3-8486-1DD9AB71C5ED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fld id="{2B996438-40DB-40E1-AAC4-AA626C9B985B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82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F90DDC99-54CD-41C7-9D26-B47FC1FB6928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95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71A1CF05-C86B-485E-9ECE-F1E9B1E7CAE5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41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F5681EE6-EE52-436C-A784-6D5A6BD429AF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08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2378554D-14A6-4FB3-A0AE-4B36E1F4F2ED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8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CF64F456-9EA7-4D44-A904-118606C71E46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87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F388BEDB-1A8F-44FF-9CA1-9C4D8AD5D054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35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4BDD3892-458A-4B36-9C24-C3490EE864C0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50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097708A7-7A0B-46F6-8FEC-EFFE2C6D3E7C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64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730D260F-CEBD-4DC4-813E-BDDAEAC8F1E2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9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79144" y="1747265"/>
            <a:ext cx="3355975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F797-CF75-415B-8CA8-F6D1F3EE0FF5}" type="datetime1">
              <a:rPr lang="en-US" smtClean="0"/>
              <a:t>9/15/2020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5FF0AF31-735D-48F3-97B9-525CA94DAE9B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7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12670EAA-9924-41D5-BDA1-76C1EF8DCA2E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58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7AAD4612-7522-4DAA-A9BE-F21E0A6927C8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3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/>
            <a:fld id="{3FDF400D-B629-470A-BCB0-E42A67B45829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en-US" dirty="0">
                <a:solidFill>
                  <a:srgbClr val="000000"/>
                </a:solidFill>
              </a:rPr>
              <a:pPr eaLnBrk="1" hangingPunct="1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56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B46B-D2DF-4B8C-9196-F3F9D16B9D5B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30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B335-8358-4A31-8B97-67CD496927D2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4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EC8A-5F19-48D1-A50E-C0B337AE40C0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E054-FC7C-49DC-97C6-25BF872E0996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00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8B0-F9CB-4B1F-A7C5-1F51E08D7F06}" type="datetime1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6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031-1FCA-4E57-B8EF-F3EE08877AFF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1F69-6227-48DD-8A0D-5C31C9E32878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059B-CECD-47E3-B539-8329EE045D0C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71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3987-DD8E-4FC8-8413-949C4E6AA67E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90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33BF-0494-4168-88A6-9570FC8530C1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E0BC-FAA6-4E68-88CD-92B8CE3FFF4E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0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85-946A-4989-A0E4-C2A2F97CB2DE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2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fld id="{3EA405AD-8231-4921-B368-E87DB0234374}" type="datetime1">
              <a:rPr lang="en-US" smtClean="0"/>
              <a:t>9/15/2020</a:t>
            </a:fld>
            <a:endParaRPr dirty="0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eaLnBrk="1" hangingPunct="1">
              <a:buNone/>
            </a:pPr>
            <a:r>
              <a:rPr lang="en-US"/>
              <a:t>Zameer Fatima, Assistant Professor ,Dept. of Computer Science &amp; Engineering, MAIT</a:t>
            </a:r>
            <a:endParaRPr dirty="0"/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D4553BF5-01EE-4D0B-96B4-14BAF5EE0A7F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F0AC596-257C-4C3A-81A0-EC3E3081320C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74DA9C05-ED3A-4A5B-A9F2-71999D8F4CA6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FF41CC51-719C-4CAC-A6B9-88C5F636DF67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DFF8-FD59-44A1-AF11-8034717C2B21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142E58DC-0E39-4653-A0EC-DE2CC941809C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518EBFD1-6B59-4032-ADB1-D6F450F95CAD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1855810-C3C1-4CF2-AF29-9F3E4FB96961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A0EEA105-DA4D-432E-8187-290A09F2435D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F202E719-823C-4E03-856A-FEFB21CFA368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408CDC4B-1543-4552-9D7B-884005A9A3EF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F96F1C1A-1A07-4800-AF85-08299414BF08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0B0E353F-B59D-49CF-8F20-DCFD078BCB10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EAD1062B-60B5-4160-9ED0-9B9ECC7BDEB9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fld id="{2DE0BD15-B851-407F-B0A0-71C5318BBDD3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B8F-1AAB-4DE2-9B92-7F0040F60C4B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2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DEA-5B2A-4808-A10C-52A1ACA32204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9726-9E9A-413F-B703-1EA4923FA38B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7086" y="461594"/>
            <a:ext cx="190982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1544" y="1902808"/>
            <a:ext cx="5741670" cy="162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4800" y="6400800"/>
            <a:ext cx="800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Zameer</a:t>
            </a:r>
            <a:r>
              <a:rPr lang="en-US" dirty="0"/>
              <a:t> Fatima, Assistant Professor ,Dept. of Computer Science &amp; Engineering, MAIT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0EA041-7987-423B-A511-88514C15F81D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US" dirty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03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22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B27748-1865-475F-B1C7-200BD1DB16B3}" type="datetime1">
              <a:rPr lang="en-US" smtClean="0">
                <a:solidFill>
                  <a:srgbClr val="000000"/>
                </a:solidFill>
              </a:rPr>
              <a:t>9/15/2020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Zameer Fatima, Assistant Professor ,Dept. of Computer Science &amp; Engineering, MAIT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US" dirty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03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0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006-9D6C-42EF-A217-52D3E121E820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Zameer Fatima, Assistant Professor ,Dept. of Computer Science &amp; Engineering, MAIT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C86F-520F-474F-81BF-384364D3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lvl="0" eaLnBrk="1" hangingPunct="1">
              <a:buNone/>
            </a:pPr>
            <a:fld id="{EAAB5FBA-0F52-452E-961D-B298FB544D69}" type="datetime1">
              <a:rPr lang="en-US" smtClean="0">
                <a:latin typeface="Arial" panose="020B0604020202020204" pitchFamily="34" charset="0"/>
              </a:rPr>
              <a:t>9/15/2020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,Dept. of Computer Science &amp; Engineering,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3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701545"/>
            <a:ext cx="8382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Foundation of Computer Science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2895600"/>
            <a:ext cx="6400800" cy="2358338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30"/>
              </a:spcBef>
            </a:pPr>
            <a:r>
              <a:rPr sz="3200" spc="-10">
                <a:latin typeface="Carlito"/>
                <a:cs typeface="Carlito"/>
              </a:rPr>
              <a:t>Lecture</a:t>
            </a:r>
            <a:r>
              <a:rPr sz="3200" spc="-40">
                <a:latin typeface="Carlito"/>
                <a:cs typeface="Carlito"/>
              </a:rPr>
              <a:t> </a:t>
            </a:r>
            <a:r>
              <a:rPr lang="en-US" sz="3200" dirty="0">
                <a:latin typeface="Carlito"/>
                <a:cs typeface="Carlito"/>
              </a:rPr>
              <a:t>6</a:t>
            </a:r>
          </a:p>
          <a:p>
            <a:pPr marL="2540" algn="ctr">
              <a:lnSpc>
                <a:spcPct val="100000"/>
              </a:lnSpc>
              <a:spcBef>
                <a:spcPts val="930"/>
              </a:spcBef>
            </a:pPr>
            <a:endParaRPr sz="32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  <a:tabLst>
                <a:tab pos="845185" algn="l"/>
              </a:tabLst>
            </a:pPr>
            <a:r>
              <a:rPr sz="3200" dirty="0">
                <a:latin typeface="Arial" pitchFamily="34" charset="0"/>
                <a:cs typeface="Arial" pitchFamily="34" charset="0"/>
              </a:rPr>
              <a:t>Rules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of</a:t>
            </a:r>
            <a:r>
              <a:rPr sz="3200" spc="-7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Inference</a:t>
            </a:r>
            <a:r>
              <a:rPr lang="en-US" sz="3200" spc="-15" dirty="0">
                <a:latin typeface="Arial" pitchFamily="34" charset="0"/>
                <a:cs typeface="Arial" pitchFamily="34" charset="0"/>
              </a:rPr>
              <a:t> with  Quantifiers</a:t>
            </a:r>
          </a:p>
          <a:p>
            <a:pPr algn="ctr">
              <a:lnSpc>
                <a:spcPct val="100000"/>
              </a:lnSpc>
              <a:spcBef>
                <a:spcPts val="620"/>
              </a:spcBef>
              <a:tabLst>
                <a:tab pos="845185" algn="l"/>
              </a:tabLst>
            </a:pPr>
            <a:r>
              <a:rPr lang="en-US" sz="3200" spc="-15" dirty="0">
                <a:latin typeface="Arial" pitchFamily="34" charset="0"/>
                <a:cs typeface="Arial" pitchFamily="34" charset="0"/>
              </a:rPr>
              <a:t>Resolution Principle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way to prove the validity of arguments is using resolution principle </a:t>
            </a:r>
          </a:p>
          <a:p>
            <a:r>
              <a:rPr lang="en-US" sz="2400" dirty="0"/>
              <a:t>The rule of inference called resolution is based on the tautology:</a:t>
            </a:r>
          </a:p>
          <a:p>
            <a:pPr marL="0" indent="0">
              <a:buNone/>
            </a:pPr>
            <a:r>
              <a:rPr lang="pt-BR" sz="2400" dirty="0"/>
              <a:t>      ((p Vq) ^ (</a:t>
            </a:r>
            <a:r>
              <a:rPr lang="en-US" sz="2400" dirty="0">
                <a:latin typeface="Symbol" panose="05050102010706020507"/>
                <a:cs typeface="Symbol" panose="05050102010706020507"/>
              </a:rPr>
              <a:t> </a:t>
            </a:r>
            <a:r>
              <a:rPr lang="pt-BR" sz="2400" dirty="0"/>
              <a:t>p V r)) </a:t>
            </a:r>
            <a:r>
              <a:rPr lang="en-US" sz="2400" spc="5" dirty="0">
                <a:latin typeface="Symbol" panose="05050102010706020507"/>
                <a:cs typeface="Symbol" panose="05050102010706020507"/>
              </a:rPr>
              <a:t></a:t>
            </a:r>
            <a:r>
              <a:rPr lang="pt-BR" sz="2400" dirty="0"/>
              <a:t> (qVr)</a:t>
            </a:r>
          </a:p>
          <a:p>
            <a:r>
              <a:rPr lang="en-US" sz="2400" dirty="0"/>
              <a:t>If we express the hypotheses and the conclusion as clauses (possible by CNF, a conjunction of clauses), we can use resolution as the only inference rule to build proofs!</a:t>
            </a:r>
          </a:p>
          <a:p>
            <a:r>
              <a:rPr lang="en-US" sz="2400" dirty="0"/>
              <a:t>This is used in programming languages like Prolog.</a:t>
            </a:r>
          </a:p>
          <a:p>
            <a:r>
              <a:rPr lang="en-US" sz="2400" dirty="0"/>
              <a:t>It can be used in automated theorem proving 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6248400" cy="457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Dept. of Computer Science &amp; Engineering,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9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that use exclusively resolution as inference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1 Convert hypotheses and conclusion into clauses: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 Write a proof based o resolution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35725"/>
            <a:ext cx="6248400" cy="457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Dept. of Computer Science &amp; Engineering,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859611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30" y="4800600"/>
            <a:ext cx="4486275" cy="15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86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Dept. of Computer Science &amp; Engineering, MAIT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9202"/>
            <a:ext cx="8001000" cy="56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71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b="1" dirty="0"/>
              <a:t>Solve the question using resolution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Show the following argument is valid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If today is Tuesday, I have a test in mathematics or Economics. If my Economics Professor is sick, I will not have test in economics. Today is Tuesday and my Economics Professor is sick . Therefore I have a test in Mathematics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7086600" cy="457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Dept. of Computer Science &amp; Engineering,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1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819400"/>
            <a:ext cx="5111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Thank You</a:t>
            </a:r>
            <a:endParaRPr spc="-5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Zameer Fatima, Assistant Professor ,Dept. of Computer Science &amp; Engineering, MAIT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461594"/>
            <a:ext cx="798718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Rules of </a:t>
            </a:r>
            <a:r>
              <a:rPr sz="4000" spc="-20" dirty="0"/>
              <a:t>Inference </a:t>
            </a:r>
            <a:r>
              <a:rPr sz="4000" spc="-5" dirty="0"/>
              <a:t>with</a:t>
            </a:r>
            <a:r>
              <a:rPr sz="4000" spc="-15" dirty="0"/>
              <a:t> </a:t>
            </a:r>
            <a:r>
              <a:rPr sz="4000" spc="-10" dirty="0"/>
              <a:t>Quantifiers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646" y="1974603"/>
            <a:ext cx="7728891" cy="3916841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617220" marR="5080" indent="-457200">
              <a:lnSpc>
                <a:spcPct val="120000"/>
              </a:lnSpc>
              <a:spcBef>
                <a:spcPts val="15"/>
              </a:spcBef>
              <a:buAutoNum type="arabicPeriod"/>
              <a:tabLst>
                <a:tab pos="731520" algn="l"/>
                <a:tab pos="732155" algn="l"/>
                <a:tab pos="2927985" algn="l"/>
                <a:tab pos="2966085" algn="l"/>
              </a:tabLst>
            </a:pPr>
            <a:r>
              <a:rPr sz="3200" b="1" spc="-15" dirty="0">
                <a:latin typeface="Carlito"/>
                <a:cs typeface="Carlito"/>
              </a:rPr>
              <a:t>Universal Instantiation</a:t>
            </a:r>
            <a:endParaRPr lang="en-US" sz="3200" b="1" spc="-15" dirty="0">
              <a:latin typeface="Carlito"/>
              <a:cs typeface="Carlito"/>
            </a:endParaRPr>
          </a:p>
          <a:p>
            <a:pPr marL="160020" marR="5080">
              <a:lnSpc>
                <a:spcPct val="120000"/>
              </a:lnSpc>
              <a:spcBef>
                <a:spcPts val="15"/>
              </a:spcBef>
              <a:tabLst>
                <a:tab pos="731520" algn="l"/>
                <a:tab pos="732155" algn="l"/>
                <a:tab pos="2927985" algn="l"/>
                <a:tab pos="2966085" algn="l"/>
              </a:tabLst>
            </a:pPr>
            <a:endParaRPr lang="en-US" sz="3200" b="1" spc="-15" dirty="0">
              <a:latin typeface="Carlito"/>
              <a:cs typeface="Carlito"/>
            </a:endParaRPr>
          </a:p>
          <a:p>
            <a:pPr marL="160020" marR="5080">
              <a:lnSpc>
                <a:spcPct val="120000"/>
              </a:lnSpc>
              <a:spcBef>
                <a:spcPts val="15"/>
              </a:spcBef>
              <a:tabLst>
                <a:tab pos="731520" algn="l"/>
                <a:tab pos="732155" algn="l"/>
                <a:tab pos="2927985" algn="l"/>
                <a:tab pos="2966085" algn="l"/>
              </a:tabLst>
            </a:pPr>
            <a:r>
              <a:rPr lang="en-US" sz="2400" spc="-15" dirty="0">
                <a:latin typeface="Carlito"/>
                <a:cs typeface="Carlito"/>
              </a:rPr>
              <a:t>     </a:t>
            </a:r>
            <a:r>
              <a:rPr sz="2400" spc="-15" dirty="0">
                <a:latin typeface="Carlito"/>
                <a:cs typeface="Carlito"/>
              </a:rPr>
              <a:t>  </a:t>
            </a:r>
            <a:r>
              <a:rPr sz="2400" spc="-10" dirty="0">
                <a:latin typeface="Carlito"/>
                <a:cs typeface="Carlito"/>
              </a:rPr>
              <a:t>premises:	</a:t>
            </a:r>
            <a:r>
              <a:rPr sz="2400" spc="65" dirty="0">
                <a:latin typeface="Symbol" panose="05050102010706020507"/>
                <a:cs typeface="Symbol" panose="05050102010706020507"/>
              </a:rPr>
              <a:t></a:t>
            </a:r>
            <a:r>
              <a:rPr sz="2400" spc="65" dirty="0">
                <a:latin typeface="Arial Black" panose="020B0A04020102020204"/>
                <a:cs typeface="Arial Black" panose="020B0A04020102020204"/>
              </a:rPr>
              <a:t>x </a:t>
            </a:r>
            <a:r>
              <a:rPr sz="2400" spc="125" dirty="0">
                <a:latin typeface="Carlito"/>
                <a:cs typeface="Carlito"/>
              </a:rPr>
              <a:t>P(</a:t>
            </a:r>
            <a:r>
              <a:rPr sz="2400" spc="12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125" dirty="0">
                <a:latin typeface="Carlito"/>
                <a:cs typeface="Carlito"/>
              </a:rPr>
              <a:t>)  </a:t>
            </a:r>
            <a:r>
              <a:rPr lang="en-US" sz="2400" spc="125" dirty="0">
                <a:latin typeface="Carlito"/>
                <a:cs typeface="Carlito"/>
              </a:rPr>
              <a:t>     </a:t>
            </a:r>
          </a:p>
          <a:p>
            <a:pPr marL="160020" marR="5080">
              <a:lnSpc>
                <a:spcPct val="120000"/>
              </a:lnSpc>
              <a:spcBef>
                <a:spcPts val="15"/>
              </a:spcBef>
              <a:tabLst>
                <a:tab pos="731520" algn="l"/>
                <a:tab pos="732155" algn="l"/>
                <a:tab pos="2927985" algn="l"/>
                <a:tab pos="2966085" algn="l"/>
              </a:tabLst>
            </a:pPr>
            <a:r>
              <a:rPr lang="en-US" sz="2400" spc="125" dirty="0">
                <a:latin typeface="Carlito"/>
                <a:cs typeface="Carlito"/>
              </a:rPr>
              <a:t>     </a:t>
            </a:r>
            <a:r>
              <a:rPr sz="2400" spc="-5" dirty="0">
                <a:latin typeface="Carlito"/>
                <a:cs typeface="Carlito"/>
              </a:rPr>
              <a:t>conclusion:		</a:t>
            </a:r>
            <a:r>
              <a:rPr sz="2400" dirty="0">
                <a:latin typeface="Carlito"/>
                <a:cs typeface="Carlito"/>
              </a:rPr>
              <a:t>P(c),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any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</a:t>
            </a:r>
          </a:p>
          <a:p>
            <a:pPr>
              <a:lnSpc>
                <a:spcPct val="100000"/>
              </a:lnSpc>
              <a:tabLst>
                <a:tab pos="731520" algn="l"/>
                <a:tab pos="732155" algn="l"/>
              </a:tabLst>
            </a:pPr>
            <a:endParaRPr lang="en-US"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tabLst>
                <a:tab pos="731520" algn="l"/>
                <a:tab pos="732155" algn="l"/>
              </a:tabLst>
            </a:pPr>
            <a:r>
              <a:rPr lang="en-US" sz="2400" spc="-15" dirty="0">
                <a:latin typeface="Carlito"/>
                <a:cs typeface="Carlito"/>
              </a:rPr>
              <a:t>Example: Our domain consists of all dog &amp; Fido is a dog</a:t>
            </a:r>
          </a:p>
          <a:p>
            <a:pPr>
              <a:lnSpc>
                <a:spcPct val="100000"/>
              </a:lnSpc>
              <a:tabLst>
                <a:tab pos="731520" algn="l"/>
                <a:tab pos="732155" algn="l"/>
              </a:tabLst>
            </a:pPr>
            <a:endParaRPr lang="en-US" sz="2400" spc="-15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tabLst>
                <a:tab pos="731520" algn="l"/>
                <a:tab pos="732155" algn="l"/>
              </a:tabLst>
            </a:pPr>
            <a:r>
              <a:rPr lang="en-US" sz="2400" spc="-15" dirty="0">
                <a:latin typeface="Carlito"/>
                <a:cs typeface="Carlito"/>
              </a:rPr>
              <a:t>“All dogs are cuddly”</a:t>
            </a:r>
          </a:p>
          <a:p>
            <a:pPr>
              <a:lnSpc>
                <a:spcPct val="100000"/>
              </a:lnSpc>
              <a:tabLst>
                <a:tab pos="731520" algn="l"/>
                <a:tab pos="732155" algn="l"/>
              </a:tabLst>
            </a:pPr>
            <a:r>
              <a:rPr lang="en-US" sz="2400" spc="-15" dirty="0">
                <a:latin typeface="Carlito"/>
                <a:cs typeface="Carlito"/>
              </a:rPr>
              <a:t>“Therefore , Fido is cuddly”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564" y="1772754"/>
            <a:ext cx="7776845" cy="4320540"/>
          </a:xfrm>
          <a:custGeom>
            <a:avLst/>
            <a:gdLst/>
            <a:ahLst/>
            <a:cxnLst/>
            <a:rect l="l" t="t" r="r" b="b"/>
            <a:pathLst>
              <a:path w="7776845" h="4320540">
                <a:moveTo>
                  <a:pt x="0" y="4320540"/>
                </a:moveTo>
                <a:lnTo>
                  <a:pt x="7776845" y="4320540"/>
                </a:lnTo>
                <a:lnTo>
                  <a:pt x="7776845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ln w="25400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4985"/>
            <a:ext cx="2317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2400" dirty="0"/>
              <a:t>2</a:t>
            </a:fld>
            <a:endParaRPr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304800" y="6400800"/>
            <a:ext cx="8001000" cy="369332"/>
          </a:xfrm>
        </p:spPr>
        <p:txBody>
          <a:bodyPr/>
          <a:lstStyle/>
          <a:p>
            <a:r>
              <a:rPr lang="en-US" sz="2400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461594"/>
            <a:ext cx="798718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Rules of </a:t>
            </a:r>
            <a:r>
              <a:rPr sz="4000" spc="-20" dirty="0"/>
              <a:t>Inference </a:t>
            </a:r>
            <a:r>
              <a:rPr sz="4000" spc="-5" dirty="0"/>
              <a:t>with</a:t>
            </a:r>
            <a:r>
              <a:rPr sz="4000" spc="-15" dirty="0"/>
              <a:t> </a:t>
            </a:r>
            <a:r>
              <a:rPr sz="4000" spc="-10" dirty="0"/>
              <a:t>Quantifiers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646" y="1974603"/>
            <a:ext cx="7728891" cy="25133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617220" marR="5080" indent="-457200">
              <a:lnSpc>
                <a:spcPct val="120000"/>
              </a:lnSpc>
              <a:spcBef>
                <a:spcPts val="15"/>
              </a:spcBef>
              <a:buAutoNum type="arabicPeriod"/>
              <a:tabLst>
                <a:tab pos="731520" algn="l"/>
                <a:tab pos="732155" algn="l"/>
                <a:tab pos="2927985" algn="l"/>
                <a:tab pos="2966085" algn="l"/>
              </a:tabLst>
            </a:pPr>
            <a:r>
              <a:rPr sz="3200" b="1" spc="-15" dirty="0">
                <a:latin typeface="Carlito"/>
                <a:cs typeface="Carlito"/>
              </a:rPr>
              <a:t>Universal </a:t>
            </a:r>
            <a:r>
              <a:rPr lang="en-US" sz="3200" b="1" spc="-15" dirty="0">
                <a:latin typeface="Carlito"/>
                <a:cs typeface="Carlito"/>
              </a:rPr>
              <a:t>Generalization</a:t>
            </a:r>
          </a:p>
          <a:p>
            <a:pPr marL="160020" marR="5080">
              <a:lnSpc>
                <a:spcPct val="120000"/>
              </a:lnSpc>
              <a:spcBef>
                <a:spcPts val="15"/>
              </a:spcBef>
              <a:tabLst>
                <a:tab pos="731520" algn="l"/>
                <a:tab pos="732155" algn="l"/>
                <a:tab pos="2927985" algn="l"/>
                <a:tab pos="2966085" algn="l"/>
              </a:tabLst>
            </a:pPr>
            <a:endParaRPr lang="en-US" sz="3200" b="1" spc="-15" dirty="0">
              <a:latin typeface="Carlito"/>
              <a:cs typeface="Carlito"/>
            </a:endParaRPr>
          </a:p>
          <a:p>
            <a:pPr marL="160020" marR="5080">
              <a:lnSpc>
                <a:spcPct val="120000"/>
              </a:lnSpc>
              <a:spcBef>
                <a:spcPts val="15"/>
              </a:spcBef>
              <a:tabLst>
                <a:tab pos="731520" algn="l"/>
                <a:tab pos="732155" algn="l"/>
                <a:tab pos="2927985" algn="l"/>
                <a:tab pos="2966085" algn="l"/>
              </a:tabLst>
            </a:pPr>
            <a:r>
              <a:rPr lang="en-US" sz="2400" spc="-15" dirty="0">
                <a:latin typeface="Carlito"/>
                <a:cs typeface="Carlito"/>
              </a:rPr>
              <a:t>     </a:t>
            </a:r>
            <a:r>
              <a:rPr sz="2400" spc="-15" dirty="0">
                <a:latin typeface="Carlito"/>
                <a:cs typeface="Carlito"/>
              </a:rPr>
              <a:t>  </a:t>
            </a:r>
            <a:r>
              <a:rPr sz="2400" spc="-10" dirty="0">
                <a:latin typeface="Carlito"/>
                <a:cs typeface="Carlito"/>
              </a:rPr>
              <a:t>premises:	</a:t>
            </a:r>
            <a:r>
              <a:rPr lang="en-US" sz="2400" dirty="0">
                <a:latin typeface="Carlito"/>
                <a:cs typeface="Carlito"/>
              </a:rPr>
              <a:t>P(c), </a:t>
            </a:r>
            <a:r>
              <a:rPr lang="en-US" sz="2400" spc="-30" dirty="0">
                <a:latin typeface="Carlito"/>
                <a:cs typeface="Carlito"/>
              </a:rPr>
              <a:t>for </a:t>
            </a:r>
            <a:r>
              <a:rPr lang="en-US" sz="2400" spc="-20" dirty="0">
                <a:latin typeface="Carlito"/>
                <a:cs typeface="Carlito"/>
              </a:rPr>
              <a:t>any</a:t>
            </a:r>
            <a:r>
              <a:rPr lang="en-US" sz="2400" spc="-6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c</a:t>
            </a:r>
          </a:p>
          <a:p>
            <a:pPr marL="160020" marR="5080">
              <a:lnSpc>
                <a:spcPct val="120000"/>
              </a:lnSpc>
              <a:spcBef>
                <a:spcPts val="15"/>
              </a:spcBef>
              <a:tabLst>
                <a:tab pos="731520" algn="l"/>
                <a:tab pos="732155" algn="l"/>
                <a:tab pos="2927985" algn="l"/>
                <a:tab pos="2966085" algn="l"/>
              </a:tabLst>
            </a:pPr>
            <a:r>
              <a:rPr lang="en-US" sz="2400" spc="-5" dirty="0">
                <a:latin typeface="Carlito"/>
                <a:cs typeface="Carlito"/>
              </a:rPr>
              <a:t>     </a:t>
            </a:r>
            <a:r>
              <a:rPr sz="2400" spc="-5" dirty="0">
                <a:latin typeface="Carlito"/>
                <a:cs typeface="Carlito"/>
              </a:rPr>
              <a:t>conclusion:	</a:t>
            </a:r>
            <a:r>
              <a:rPr lang="en-US" sz="2400" spc="65" dirty="0">
                <a:latin typeface="Symbol" panose="05050102010706020507"/>
                <a:cs typeface="Symbol" panose="05050102010706020507"/>
              </a:rPr>
              <a:t></a:t>
            </a:r>
            <a:r>
              <a:rPr lang="en-US" sz="2400" spc="65" dirty="0">
                <a:latin typeface="Arial Black" panose="020B0A04020102020204"/>
                <a:cs typeface="Arial Black" panose="020B0A04020102020204"/>
              </a:rPr>
              <a:t>x </a:t>
            </a:r>
            <a:r>
              <a:rPr lang="en-US" sz="2400" spc="125" dirty="0">
                <a:latin typeface="Carlito"/>
                <a:cs typeface="Carlito"/>
              </a:rPr>
              <a:t>P(</a:t>
            </a:r>
            <a:r>
              <a:rPr lang="en-US" sz="2400" spc="125" dirty="0">
                <a:latin typeface="Arial Black" panose="020B0A04020102020204"/>
                <a:cs typeface="Arial Black" panose="020B0A04020102020204"/>
              </a:rPr>
              <a:t>x</a:t>
            </a:r>
            <a:r>
              <a:rPr lang="en-US" sz="2400" spc="125" dirty="0">
                <a:latin typeface="Carlito"/>
                <a:cs typeface="Carlito"/>
              </a:rPr>
              <a:t>)       </a:t>
            </a:r>
          </a:p>
          <a:p>
            <a:pPr marL="160020" marR="5080">
              <a:lnSpc>
                <a:spcPct val="120000"/>
              </a:lnSpc>
              <a:spcBef>
                <a:spcPts val="15"/>
              </a:spcBef>
              <a:tabLst>
                <a:tab pos="731520" algn="l"/>
                <a:tab pos="732155" algn="l"/>
                <a:tab pos="2927985" algn="l"/>
                <a:tab pos="2966085" algn="l"/>
              </a:tabLst>
            </a:pPr>
            <a:r>
              <a:rPr sz="2400" spc="-5" dirty="0">
                <a:latin typeface="Carlito"/>
                <a:cs typeface="Carlito"/>
              </a:rPr>
              <a:t>	</a:t>
            </a:r>
            <a:endParaRPr lang="en-US"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564" y="1772754"/>
            <a:ext cx="7776845" cy="4320540"/>
          </a:xfrm>
          <a:custGeom>
            <a:avLst/>
            <a:gdLst/>
            <a:ahLst/>
            <a:cxnLst/>
            <a:rect l="l" t="t" r="r" b="b"/>
            <a:pathLst>
              <a:path w="7776845" h="4320540">
                <a:moveTo>
                  <a:pt x="0" y="4320540"/>
                </a:moveTo>
                <a:lnTo>
                  <a:pt x="7776845" y="4320540"/>
                </a:lnTo>
                <a:lnTo>
                  <a:pt x="7776845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ln w="25400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4985"/>
            <a:ext cx="2317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2400" dirty="0"/>
              <a:t>3</a:t>
            </a:fld>
            <a:endParaRPr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304800" y="6400800"/>
            <a:ext cx="8001000" cy="369332"/>
          </a:xfrm>
        </p:spPr>
        <p:txBody>
          <a:bodyPr/>
          <a:lstStyle/>
          <a:p>
            <a:r>
              <a:rPr lang="en-US" sz="2400" dirty="0"/>
              <a:t>Dept. of Computer Science &amp; Engineering, MAIT</a:t>
            </a:r>
          </a:p>
        </p:txBody>
      </p:sp>
    </p:spTree>
    <p:extLst>
      <p:ext uri="{BB962C8B-B14F-4D97-AF65-F5344CB8AC3E}">
        <p14:creationId xmlns:p14="http://schemas.microsoft.com/office/powerpoint/2010/main" val="19666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461594"/>
            <a:ext cx="79025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Rules of </a:t>
            </a:r>
            <a:r>
              <a:rPr sz="4000" spc="-20" dirty="0"/>
              <a:t>Inference </a:t>
            </a:r>
            <a:r>
              <a:rPr sz="4000" spc="-5" dirty="0"/>
              <a:t>with</a:t>
            </a:r>
            <a:r>
              <a:rPr sz="4000" spc="-15" dirty="0"/>
              <a:t> </a:t>
            </a:r>
            <a:r>
              <a:rPr sz="4000" spc="-10" dirty="0"/>
              <a:t>Quantifiers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949018"/>
            <a:ext cx="7550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4220" algn="l"/>
              </a:tabLst>
            </a:pPr>
            <a:r>
              <a:rPr lang="en-US" sz="3200" spc="-5" dirty="0">
                <a:latin typeface="Carlito"/>
                <a:cs typeface="Carlito"/>
              </a:rPr>
              <a:t>3</a:t>
            </a:r>
            <a:r>
              <a:rPr sz="3200" spc="-5" dirty="0">
                <a:latin typeface="Carlito"/>
                <a:cs typeface="Carlito"/>
              </a:rPr>
              <a:t>.	</a:t>
            </a:r>
            <a:r>
              <a:rPr sz="3200" b="1" spc="-15" dirty="0">
                <a:latin typeface="Carlito"/>
                <a:cs typeface="Carlito"/>
              </a:rPr>
              <a:t>Existential Instantiation</a:t>
            </a:r>
            <a:endParaRPr sz="32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416276"/>
            <a:ext cx="2740406" cy="121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premises:  </a:t>
            </a:r>
            <a:r>
              <a:rPr sz="3200" spc="-2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onclu</a:t>
            </a:r>
            <a:r>
              <a:rPr sz="3200" spc="-1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2401" y="2416276"/>
            <a:ext cx="4498008" cy="1222129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dirty="0">
                <a:latin typeface="Symbol" panose="05050102010706020507"/>
                <a:cs typeface="Symbol" panose="05050102010706020507"/>
              </a:rPr>
              <a:t>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4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3200" spc="-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125" dirty="0">
                <a:latin typeface="Carlito"/>
                <a:cs typeface="Carlito"/>
              </a:rPr>
              <a:t>P(</a:t>
            </a:r>
            <a:r>
              <a:rPr sz="3200" spc="12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3200" spc="125" dirty="0"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3200" dirty="0">
                <a:latin typeface="Carlito"/>
                <a:cs typeface="Carlito"/>
              </a:rPr>
              <a:t>P(c),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some element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8819" y="4034409"/>
            <a:ext cx="7741590" cy="1392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lang="en-US" sz="3200" spc="-5" dirty="0">
                <a:latin typeface="Carlito"/>
                <a:cs typeface="Carlito"/>
              </a:rPr>
              <a:t> </a:t>
            </a:r>
            <a:r>
              <a:rPr lang="en-US" sz="3200" b="1" spc="-5" dirty="0">
                <a:latin typeface="Carlito"/>
                <a:cs typeface="Carlito"/>
              </a:rPr>
              <a:t>Example: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lang="en-US" sz="2800" spc="-5" dirty="0">
                <a:latin typeface="Carlito"/>
                <a:cs typeface="Carlito"/>
              </a:rPr>
              <a:t>“ There is someone who got an “A” in the course.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lang="en-US" sz="2800" spc="-5" dirty="0">
                <a:latin typeface="Carlito"/>
                <a:cs typeface="Carlito"/>
              </a:rPr>
              <a:t>“Lets call her ‘x’ and say ‘x’ got an ‘A’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564" y="1927860"/>
            <a:ext cx="7776845" cy="4320540"/>
          </a:xfrm>
          <a:custGeom>
            <a:avLst/>
            <a:gdLst/>
            <a:ahLst/>
            <a:cxnLst/>
            <a:rect l="l" t="t" r="r" b="b"/>
            <a:pathLst>
              <a:path w="7776845" h="4320540">
                <a:moveTo>
                  <a:pt x="0" y="4320540"/>
                </a:moveTo>
                <a:lnTo>
                  <a:pt x="7776845" y="4320540"/>
                </a:lnTo>
                <a:lnTo>
                  <a:pt x="7776845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ln w="25400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461594"/>
            <a:ext cx="79025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Rules of </a:t>
            </a:r>
            <a:r>
              <a:rPr sz="4000" spc="-20" dirty="0"/>
              <a:t>Inference </a:t>
            </a:r>
            <a:r>
              <a:rPr sz="4000" spc="-5" dirty="0"/>
              <a:t>with</a:t>
            </a:r>
            <a:r>
              <a:rPr sz="4000" spc="-15" dirty="0"/>
              <a:t> </a:t>
            </a:r>
            <a:r>
              <a:rPr sz="4000" spc="-10" dirty="0"/>
              <a:t>Quantifiers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949018"/>
            <a:ext cx="7550785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744220" algn="l"/>
              </a:tabLst>
            </a:pPr>
            <a:r>
              <a:rPr lang="en-US" sz="3200" spc="-5" dirty="0">
                <a:latin typeface="Carlito"/>
                <a:cs typeface="Carlito"/>
              </a:rPr>
              <a:t>4.</a:t>
            </a:r>
            <a:r>
              <a:rPr sz="3200" spc="-5" dirty="0">
                <a:latin typeface="Carlito"/>
                <a:cs typeface="Carlito"/>
              </a:rPr>
              <a:t>	</a:t>
            </a:r>
            <a:r>
              <a:rPr sz="3200" b="1" spc="-15" dirty="0">
                <a:latin typeface="Carlito"/>
                <a:cs typeface="Carlito"/>
              </a:rPr>
              <a:t>Existential </a:t>
            </a:r>
            <a:r>
              <a:rPr lang="en-US" sz="3200" b="1" spc="-15" dirty="0">
                <a:latin typeface="Carlito"/>
                <a:cs typeface="Carlito"/>
              </a:rPr>
              <a:t>Generalization</a:t>
            </a:r>
            <a:endParaRPr lang="en-US" sz="32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4220" algn="l"/>
              </a:tabLst>
            </a:pPr>
            <a:endParaRPr sz="3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4034409"/>
            <a:ext cx="7550785" cy="145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lang="en-US" sz="3200" b="1" spc="-5" dirty="0">
                <a:latin typeface="Carlito"/>
                <a:cs typeface="Carlito"/>
              </a:rPr>
              <a:t>Example: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lang="en-US" sz="3200" spc="-5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“</a:t>
            </a:r>
            <a:r>
              <a:rPr lang="en-US" sz="2800" spc="-5" dirty="0" err="1">
                <a:latin typeface="Carlito"/>
                <a:cs typeface="Carlito"/>
              </a:rPr>
              <a:t>Renu</a:t>
            </a:r>
            <a:r>
              <a:rPr lang="en-US" sz="2800" spc="-5" dirty="0">
                <a:latin typeface="Carlito"/>
                <a:cs typeface="Carlito"/>
              </a:rPr>
              <a:t> got ‘A’ in the class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lang="en-US" sz="2800" spc="-5" dirty="0">
                <a:latin typeface="Carlito"/>
                <a:cs typeface="Carlito"/>
              </a:rPr>
              <a:t>Therefore, someone got ‘A’ in the class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2667000"/>
            <a:ext cx="2511806" cy="117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premises:  </a:t>
            </a:r>
            <a:r>
              <a:rPr sz="3200" spc="-30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oncl</a:t>
            </a:r>
            <a:r>
              <a:rPr sz="3200" spc="-15" dirty="0">
                <a:latin typeface="Carlito"/>
                <a:cs typeface="Carlito"/>
              </a:rPr>
              <a:t>u</a:t>
            </a:r>
            <a:r>
              <a:rPr sz="3200" spc="-5" dirty="0">
                <a:latin typeface="Carlito"/>
                <a:cs typeface="Carlito"/>
              </a:rPr>
              <a:t>s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5" dirty="0">
                <a:latin typeface="Carlito"/>
                <a:cs typeface="Carlito"/>
              </a:rPr>
              <a:t>on: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6072" y="2488068"/>
            <a:ext cx="4378891" cy="11733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P(c)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some element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dirty="0">
                <a:latin typeface="Symbol" panose="05050102010706020507"/>
                <a:cs typeface="Symbol" panose="05050102010706020507"/>
              </a:rPr>
              <a:t>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40" dirty="0">
                <a:latin typeface="Arial Black" panose="020B0A04020102020204"/>
                <a:cs typeface="Arial Black" panose="020B0A04020102020204"/>
              </a:rPr>
              <a:t>x </a:t>
            </a:r>
            <a:r>
              <a:rPr sz="3200" spc="45" dirty="0">
                <a:latin typeface="Carlito"/>
                <a:cs typeface="Carlito"/>
              </a:rPr>
              <a:t>P(</a:t>
            </a:r>
            <a:r>
              <a:rPr sz="3200" spc="4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3200" spc="-94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200" dirty="0">
                <a:latin typeface="Carlito"/>
                <a:cs typeface="Carlito"/>
              </a:rPr>
              <a:t>)</a:t>
            </a:r>
          </a:p>
        </p:txBody>
      </p:sp>
      <p:sp>
        <p:nvSpPr>
          <p:cNvPr id="9" name="object 9"/>
          <p:cNvSpPr/>
          <p:nvPr/>
        </p:nvSpPr>
        <p:spPr>
          <a:xfrm>
            <a:off x="683564" y="1927860"/>
            <a:ext cx="7776845" cy="4320540"/>
          </a:xfrm>
          <a:custGeom>
            <a:avLst/>
            <a:gdLst/>
            <a:ahLst/>
            <a:cxnLst/>
            <a:rect l="l" t="t" r="r" b="b"/>
            <a:pathLst>
              <a:path w="7776845" h="4320540">
                <a:moveTo>
                  <a:pt x="0" y="4320540"/>
                </a:moveTo>
                <a:lnTo>
                  <a:pt x="7776845" y="4320540"/>
                </a:lnTo>
                <a:lnTo>
                  <a:pt x="7776845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ln w="25400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  <p:extLst>
      <p:ext uri="{BB962C8B-B14F-4D97-AF65-F5344CB8AC3E}">
        <p14:creationId xmlns:p14="http://schemas.microsoft.com/office/powerpoint/2010/main" val="72463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2492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Applying Rules </a:t>
            </a:r>
            <a:r>
              <a:rPr dirty="0"/>
              <a:t>of</a:t>
            </a:r>
            <a:r>
              <a:rPr spc="-35" dirty="0"/>
              <a:t> </a:t>
            </a:r>
            <a:r>
              <a:rPr spc="-20" dirty="0"/>
              <a:t>Inferences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206740" cy="282705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2342515" algn="l"/>
              </a:tabLst>
            </a:pPr>
            <a:r>
              <a:rPr sz="2400" spc="-10" dirty="0">
                <a:latin typeface="Carlito"/>
                <a:cs typeface="Carlito"/>
              </a:rPr>
              <a:t>Example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1</a:t>
            </a:r>
            <a:r>
              <a:rPr sz="2400" dirty="0">
                <a:latin typeface="Carlito"/>
                <a:cs typeface="Carlito"/>
              </a:rPr>
              <a:t>:	It is known</a:t>
            </a:r>
            <a:r>
              <a:rPr sz="2400" spc="-5" dirty="0">
                <a:latin typeface="Carlito"/>
                <a:cs typeface="Carlito"/>
              </a:rPr>
              <a:t> that</a:t>
            </a:r>
            <a:endParaRPr sz="2400" dirty="0">
              <a:latin typeface="Carlito"/>
              <a:cs typeface="Carlito"/>
            </a:endParaRPr>
          </a:p>
          <a:p>
            <a:pPr marL="808990" lvl="1" indent="-49403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808990" algn="l"/>
                <a:tab pos="80962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student </a:t>
            </a:r>
            <a:r>
              <a:rPr sz="2400" dirty="0">
                <a:latin typeface="Carlito"/>
                <a:cs typeface="Carlito"/>
              </a:rPr>
              <a:t>in this </a:t>
            </a:r>
            <a:r>
              <a:rPr sz="2400" spc="-5" dirty="0">
                <a:latin typeface="Carlito"/>
                <a:cs typeface="Carlito"/>
              </a:rPr>
              <a:t>class </a:t>
            </a:r>
            <a:r>
              <a:rPr sz="2400" dirty="0">
                <a:latin typeface="Carlito"/>
                <a:cs typeface="Carlito"/>
              </a:rPr>
              <a:t>has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read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book.</a:t>
            </a:r>
            <a:endParaRPr sz="2400" dirty="0">
              <a:latin typeface="Carlito"/>
              <a:cs typeface="Carlito"/>
            </a:endParaRPr>
          </a:p>
          <a:p>
            <a:pPr marL="812800" lvl="1" indent="-4578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2400" spc="-20" dirty="0">
                <a:latin typeface="Carlito"/>
                <a:cs typeface="Carlito"/>
              </a:rPr>
              <a:t>Everyone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passed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first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exam.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Carlito"/>
              <a:buAutoNum type="arabicPeriod"/>
            </a:pPr>
            <a:endParaRPr sz="2400" dirty="0">
              <a:latin typeface="Carlito"/>
              <a:cs typeface="Carlito"/>
            </a:endParaRPr>
          </a:p>
          <a:p>
            <a:pPr marL="355600" marR="299085" indent="-343535">
              <a:lnSpc>
                <a:spcPct val="100000"/>
              </a:lnSpc>
              <a:spcBef>
                <a:spcPts val="2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320" dirty="0">
                <a:latin typeface="Arial" panose="020B0604020202020204"/>
                <a:cs typeface="Arial" panose="020B0604020202020204"/>
              </a:rPr>
              <a:t>Can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you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conclude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“Someone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who</a:t>
            </a:r>
            <a:r>
              <a:rPr sz="24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latin typeface="Arial" panose="020B0604020202020204"/>
                <a:cs typeface="Arial" panose="020B0604020202020204"/>
              </a:rPr>
              <a:t>passed 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first </a:t>
            </a:r>
            <a:r>
              <a:rPr sz="2400" spc="-215" dirty="0">
                <a:latin typeface="Arial" panose="020B0604020202020204"/>
                <a:cs typeface="Arial" panose="020B0604020202020204"/>
              </a:rPr>
              <a:t>exam </a:t>
            </a:r>
            <a:r>
              <a:rPr sz="2400" spc="-235" dirty="0">
                <a:latin typeface="Arial" panose="020B0604020202020204"/>
                <a:cs typeface="Arial" panose="020B0604020202020204"/>
              </a:rPr>
              <a:t>has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not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read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5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book”?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61594"/>
            <a:ext cx="308851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345"/>
            <a:ext cx="517969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400" spc="-14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simplify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discussion,</a:t>
            </a:r>
            <a:r>
              <a:rPr sz="2400" spc="1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let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81021"/>
              </p:ext>
            </p:extLst>
          </p:nvPr>
        </p:nvGraphicFramePr>
        <p:xfrm>
          <a:off x="1431544" y="1902808"/>
          <a:ext cx="5742303" cy="1627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5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40" dirty="0">
                          <a:latin typeface="Carlito"/>
                          <a:cs typeface="Carlito"/>
                        </a:rPr>
                        <a:t>C(</a:t>
                      </a:r>
                      <a:r>
                        <a:rPr sz="2400" spc="40" dirty="0">
                          <a:latin typeface="Arial Black" panose="020B0A04020102020204"/>
                          <a:cs typeface="Arial Black" panose="020B0A04020102020204"/>
                        </a:rPr>
                        <a:t>x</a:t>
                      </a:r>
                      <a:r>
                        <a:rPr sz="2400" spc="-735" dirty="0">
                          <a:latin typeface="Arial Black" panose="020B0A04020102020204"/>
                          <a:cs typeface="Arial Black" panose="020B0A04020102020204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)</a:t>
                      </a: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:=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140" dirty="0">
                          <a:latin typeface="Arial Black" panose="020B0A04020102020204"/>
                          <a:cs typeface="Arial Black" panose="020B0A04020102020204"/>
                        </a:rPr>
                        <a:t>x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400" spc="-5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student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class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45" dirty="0">
                          <a:latin typeface="Carlito"/>
                          <a:cs typeface="Carlito"/>
                        </a:rPr>
                        <a:t>B(</a:t>
                      </a:r>
                      <a:r>
                        <a:rPr sz="2400" spc="45" dirty="0">
                          <a:latin typeface="Arial Black" panose="020B0A04020102020204"/>
                          <a:cs typeface="Arial Black" panose="020B0A04020102020204"/>
                        </a:rPr>
                        <a:t>x</a:t>
                      </a:r>
                      <a:r>
                        <a:rPr sz="2400" spc="-750" dirty="0">
                          <a:latin typeface="Arial Black" panose="020B0A04020102020204"/>
                          <a:cs typeface="Arial Black" panose="020B0A04020102020204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:=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140" dirty="0">
                          <a:latin typeface="Arial Black" panose="020B0A04020102020204"/>
                          <a:cs typeface="Arial Black" panose="020B0A04020102020204"/>
                        </a:rPr>
                        <a:t>x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has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read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400" spc="-5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book</a:t>
                      </a: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120" dirty="0">
                          <a:latin typeface="Carlito"/>
                          <a:cs typeface="Carlito"/>
                        </a:rPr>
                        <a:t>P(</a:t>
                      </a:r>
                      <a:r>
                        <a:rPr sz="2400" spc="120" dirty="0">
                          <a:latin typeface="Arial Black" panose="020B0A04020102020204"/>
                          <a:cs typeface="Arial Black" panose="020B0A04020102020204"/>
                        </a:rPr>
                        <a:t>x</a:t>
                      </a:r>
                      <a:r>
                        <a:rPr sz="2400" spc="120" dirty="0">
                          <a:latin typeface="Carlito"/>
                          <a:cs typeface="Carlito"/>
                        </a:rPr>
                        <a:t>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:=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140" dirty="0">
                          <a:latin typeface="Arial Black" panose="020B0A04020102020204"/>
                          <a:cs typeface="Arial Black" panose="020B0A04020102020204"/>
                        </a:rPr>
                        <a:t>x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passed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400" spc="-25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2400" spc="-5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25" dirty="0">
                          <a:latin typeface="Carlito"/>
                          <a:cs typeface="Carlito"/>
                        </a:rPr>
                        <a:t>exam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3673830"/>
            <a:ext cx="6640830" cy="16585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0485" indent="-355600">
              <a:lnSpc>
                <a:spcPct val="109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5600" algn="l"/>
                <a:tab pos="356235" algn="l"/>
                <a:tab pos="3077845" algn="l"/>
              </a:tabLst>
            </a:pPr>
            <a:r>
              <a:rPr sz="2400" spc="-5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give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valid argument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0" dirty="0">
                <a:latin typeface="Carlito"/>
                <a:cs typeface="Carlito"/>
              </a:rPr>
              <a:t>premises:	</a:t>
            </a:r>
            <a:r>
              <a:rPr sz="2400" spc="70" dirty="0">
                <a:latin typeface="Symbol" panose="05050102010706020507"/>
                <a:cs typeface="Symbol" panose="05050102010706020507"/>
              </a:rPr>
              <a:t></a:t>
            </a:r>
            <a:r>
              <a:rPr sz="2400" spc="7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-35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Carlito"/>
                <a:cs typeface="Carlito"/>
              </a:rPr>
              <a:t>C(</a:t>
            </a:r>
            <a:r>
              <a:rPr sz="2400" spc="12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125" dirty="0">
                <a:latin typeface="Carlito"/>
                <a:cs typeface="Carlito"/>
              </a:rPr>
              <a:t>)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spc="30" dirty="0">
                <a:latin typeface="Carlito"/>
                <a:cs typeface="Carlito"/>
              </a:rPr>
              <a:t>B(</a:t>
            </a:r>
            <a:r>
              <a:rPr sz="2400" spc="3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-6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dirty="0">
                <a:latin typeface="Carlito"/>
                <a:cs typeface="Carlito"/>
              </a:rPr>
              <a:t>)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latin typeface="Carlito"/>
                <a:cs typeface="Carlito"/>
              </a:rPr>
              <a:t>,</a:t>
            </a:r>
          </a:p>
          <a:p>
            <a:pPr marL="3030855">
              <a:lnSpc>
                <a:spcPct val="100000"/>
              </a:lnSpc>
              <a:spcBef>
                <a:spcPts val="390"/>
              </a:spcBef>
            </a:pPr>
            <a:r>
              <a:rPr sz="2400" spc="65" dirty="0">
                <a:latin typeface="Symbol" panose="05050102010706020507"/>
                <a:cs typeface="Symbol" panose="05050102010706020507"/>
              </a:rPr>
              <a:t></a:t>
            </a:r>
            <a:r>
              <a:rPr sz="2400" spc="6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-34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Carlito"/>
                <a:cs typeface="Carlito"/>
              </a:rPr>
              <a:t>C(</a:t>
            </a:r>
            <a:r>
              <a:rPr sz="2400" spc="12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125" dirty="0">
                <a:latin typeface="Carlito"/>
                <a:cs typeface="Carlito"/>
              </a:rPr>
              <a:t>)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Carlito"/>
                <a:cs typeface="Carlito"/>
              </a:rPr>
              <a:t>P(</a:t>
            </a:r>
            <a:r>
              <a:rPr sz="2400" spc="4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-71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dirty="0">
                <a:latin typeface="Carlito"/>
                <a:cs typeface="Carlito"/>
              </a:rPr>
              <a:t>)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927100">
              <a:lnSpc>
                <a:spcPct val="100000"/>
              </a:lnSpc>
              <a:spcBef>
                <a:spcPts val="380"/>
              </a:spcBef>
              <a:tabLst>
                <a:tab pos="3161665" algn="l"/>
              </a:tabLst>
            </a:pPr>
            <a:r>
              <a:rPr sz="2400" spc="-5" dirty="0">
                <a:latin typeface="Carlito"/>
                <a:cs typeface="Carlito"/>
              </a:rPr>
              <a:t>conclusion:	</a:t>
            </a:r>
            <a:r>
              <a:rPr sz="2400" spc="70" dirty="0">
                <a:latin typeface="Symbol" panose="05050102010706020507"/>
                <a:cs typeface="Symbol" panose="05050102010706020507"/>
              </a:rPr>
              <a:t></a:t>
            </a:r>
            <a:r>
              <a:rPr sz="2400" spc="7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-37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Carlito"/>
                <a:cs typeface="Carlito"/>
              </a:rPr>
              <a:t>P(</a:t>
            </a:r>
            <a:r>
              <a:rPr sz="2400" spc="12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125" dirty="0">
                <a:latin typeface="Carlito"/>
                <a:cs typeface="Carlito"/>
              </a:rPr>
              <a:t>)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Carlito"/>
                <a:cs typeface="Carlito"/>
              </a:rPr>
              <a:t>B(</a:t>
            </a:r>
            <a:r>
              <a:rPr sz="2400" spc="4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spc="-71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dirty="0">
                <a:latin typeface="Carlito"/>
                <a:cs typeface="Carlito"/>
              </a:rPr>
              <a:t>)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61594"/>
            <a:ext cx="285991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56854"/>
            <a:ext cx="8229600" cy="4608830"/>
          </a:xfrm>
          <a:custGeom>
            <a:avLst/>
            <a:gdLst/>
            <a:ahLst/>
            <a:cxnLst/>
            <a:rect l="l" t="t" r="r" b="b"/>
            <a:pathLst>
              <a:path w="8229600" h="4608830">
                <a:moveTo>
                  <a:pt x="0" y="4608449"/>
                </a:moveTo>
                <a:lnTo>
                  <a:pt x="8229600" y="4608449"/>
                </a:lnTo>
                <a:lnTo>
                  <a:pt x="8229600" y="0"/>
                </a:lnTo>
                <a:lnTo>
                  <a:pt x="0" y="0"/>
                </a:lnTo>
                <a:lnTo>
                  <a:pt x="0" y="46084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879144" y="1747265"/>
            <a:ext cx="335597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Step</a:t>
            </a:r>
          </a:p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sz="2400" b="0" dirty="0"/>
              <a:t>1.	</a:t>
            </a:r>
            <a:r>
              <a:rPr sz="2400" b="0" spc="50" dirty="0">
                <a:latin typeface="Symbol" panose="05050102010706020507"/>
                <a:cs typeface="Symbol" panose="05050102010706020507"/>
              </a:rPr>
              <a:t></a:t>
            </a:r>
            <a:r>
              <a:rPr sz="2400" b="0" spc="5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-30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b="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spc="100" dirty="0"/>
              <a:t>C(</a:t>
            </a:r>
            <a:r>
              <a:rPr sz="2400" b="0" spc="10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100" dirty="0"/>
              <a:t>)</a:t>
            </a:r>
            <a:r>
              <a:rPr sz="2400" b="0" spc="-15" dirty="0"/>
              <a:t>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spc="25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b="0" spc="25" dirty="0"/>
              <a:t>B(</a:t>
            </a:r>
            <a:r>
              <a:rPr sz="2400" b="0" spc="2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-60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b="0" dirty="0"/>
              <a:t>)</a:t>
            </a:r>
            <a:r>
              <a:rPr sz="2400" b="0" spc="-20" dirty="0"/>
              <a:t> </a:t>
            </a:r>
            <a:r>
              <a:rPr sz="2400" b="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sz="2400" b="0" dirty="0"/>
              <a:t>2.	</a:t>
            </a:r>
            <a:r>
              <a:rPr sz="2400" b="0" spc="-5" dirty="0"/>
              <a:t>C(a)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spc="-5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b="0" spc="-5" dirty="0"/>
              <a:t>B(a)</a:t>
            </a:r>
          </a:p>
          <a:p>
            <a:pPr marL="12700">
              <a:lnSpc>
                <a:spcPct val="100000"/>
              </a:lnSpc>
              <a:tabLst>
                <a:tab pos="427990" algn="l"/>
              </a:tabLst>
            </a:pPr>
            <a:r>
              <a:rPr sz="2400" b="0" dirty="0"/>
              <a:t>3.	</a:t>
            </a:r>
            <a:r>
              <a:rPr sz="2400" b="0" spc="-5" dirty="0"/>
              <a:t>C(a)</a:t>
            </a:r>
          </a:p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sz="2400" b="0" dirty="0"/>
              <a:t>4.	</a:t>
            </a:r>
            <a:r>
              <a:rPr sz="2400" b="0" spc="55" dirty="0">
                <a:latin typeface="Symbol" panose="05050102010706020507"/>
                <a:cs typeface="Symbol" panose="05050102010706020507"/>
              </a:rPr>
              <a:t></a:t>
            </a:r>
            <a:r>
              <a:rPr sz="2400" b="0" spc="5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-30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b="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spc="100" dirty="0"/>
              <a:t>C(</a:t>
            </a:r>
            <a:r>
              <a:rPr sz="2400" b="0" spc="10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100" dirty="0"/>
              <a:t>)</a:t>
            </a:r>
            <a:r>
              <a:rPr sz="2400" b="0" spc="-25" dirty="0"/>
              <a:t>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spc="35" dirty="0"/>
              <a:t>P(</a:t>
            </a:r>
            <a:r>
              <a:rPr sz="2400" b="0" spc="3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-60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b="0" dirty="0"/>
              <a:t>)</a:t>
            </a:r>
            <a:r>
              <a:rPr sz="2400" b="0" spc="-20" dirty="0"/>
              <a:t> </a:t>
            </a:r>
            <a:r>
              <a:rPr sz="2400" b="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sz="2400" b="0" dirty="0"/>
              <a:t>5.	</a:t>
            </a:r>
            <a:r>
              <a:rPr sz="2400" b="0" spc="-5" dirty="0"/>
              <a:t>C(a)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dirty="0"/>
              <a:t>P(a)</a:t>
            </a:r>
          </a:p>
          <a:p>
            <a:pPr marL="12700" marR="2117725">
              <a:lnSpc>
                <a:spcPct val="100000"/>
              </a:lnSpc>
              <a:spcBef>
                <a:spcPts val="5"/>
              </a:spcBef>
              <a:tabLst>
                <a:tab pos="426720" algn="l"/>
              </a:tabLst>
            </a:pPr>
            <a:r>
              <a:rPr sz="2400" b="0" dirty="0"/>
              <a:t>6.	P(a)  7.	</a:t>
            </a:r>
            <a:r>
              <a:rPr sz="2400" b="0" spc="-5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b="0" dirty="0"/>
              <a:t>B(a)</a:t>
            </a:r>
          </a:p>
          <a:p>
            <a:pPr marL="12700">
              <a:lnSpc>
                <a:spcPct val="100000"/>
              </a:lnSpc>
              <a:tabLst>
                <a:tab pos="427990" algn="l"/>
              </a:tabLst>
            </a:pPr>
            <a:r>
              <a:rPr sz="2400" b="0" dirty="0"/>
              <a:t>8.	</a:t>
            </a:r>
            <a:r>
              <a:rPr sz="2400" b="0" spc="-5" dirty="0"/>
              <a:t>P(a)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spc="-5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b="0" spc="-5" dirty="0"/>
              <a:t>B(a)</a:t>
            </a:r>
          </a:p>
          <a:p>
            <a:pPr marL="12700">
              <a:lnSpc>
                <a:spcPct val="100000"/>
              </a:lnSpc>
              <a:tabLst>
                <a:tab pos="426720" algn="l"/>
              </a:tabLst>
            </a:pPr>
            <a:r>
              <a:rPr sz="2400" b="0" dirty="0"/>
              <a:t>9.	</a:t>
            </a:r>
            <a:r>
              <a:rPr sz="2400" b="0" spc="50" dirty="0">
                <a:latin typeface="Symbol" panose="05050102010706020507"/>
                <a:cs typeface="Symbol" panose="05050102010706020507"/>
              </a:rPr>
              <a:t></a:t>
            </a:r>
            <a:r>
              <a:rPr sz="2400" b="0" spc="5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-30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b="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spc="100" dirty="0"/>
              <a:t>P(</a:t>
            </a:r>
            <a:r>
              <a:rPr sz="2400" b="0" spc="100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100" dirty="0"/>
              <a:t>)</a:t>
            </a:r>
            <a:r>
              <a:rPr sz="2400" b="0" spc="-10" dirty="0"/>
              <a:t>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b="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spc="35" dirty="0"/>
              <a:t>B(</a:t>
            </a:r>
            <a:r>
              <a:rPr sz="2400" b="0" spc="35" dirty="0">
                <a:latin typeface="Arial Black" panose="020B0A04020102020204"/>
                <a:cs typeface="Arial Black" panose="020B0A04020102020204"/>
              </a:rPr>
              <a:t>x</a:t>
            </a:r>
            <a:r>
              <a:rPr sz="2400" b="0" spc="-6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2400" b="0" dirty="0"/>
              <a:t>)</a:t>
            </a:r>
            <a:r>
              <a:rPr sz="2400" b="0" spc="-25" dirty="0"/>
              <a:t> </a:t>
            </a:r>
            <a:r>
              <a:rPr sz="2400" b="0" dirty="0">
                <a:latin typeface="Times New Roman" panose="02020603050405020304"/>
                <a:cs typeface="Times New Roman" panose="02020603050405020304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52569" y="1747265"/>
            <a:ext cx="4040504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Reason</a:t>
            </a:r>
            <a:endParaRPr sz="2400" dirty="0">
              <a:latin typeface="Carlito"/>
              <a:cs typeface="Carlito"/>
            </a:endParaRPr>
          </a:p>
          <a:p>
            <a:pPr marL="4127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Premise</a:t>
            </a:r>
            <a:endParaRPr sz="2400" dirty="0">
              <a:latin typeface="Carlito"/>
              <a:cs typeface="Carlito"/>
            </a:endParaRPr>
          </a:p>
          <a:p>
            <a:pPr marL="41275" marR="7366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Existential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Instantiation  Simplification by </a:t>
            </a:r>
            <a:r>
              <a:rPr sz="2400" spc="-5" dirty="0">
                <a:latin typeface="Carlito"/>
                <a:cs typeface="Carlito"/>
              </a:rPr>
              <a:t>(2)  </a:t>
            </a:r>
            <a:r>
              <a:rPr sz="2400" spc="-10" dirty="0">
                <a:latin typeface="Carlito"/>
                <a:cs typeface="Carlito"/>
              </a:rPr>
              <a:t>Premise</a:t>
            </a:r>
            <a:endParaRPr sz="2400" dirty="0">
              <a:latin typeface="Carlito"/>
              <a:cs typeface="Carlito"/>
            </a:endParaRPr>
          </a:p>
          <a:p>
            <a:pPr marL="41275" marR="508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Universal </a:t>
            </a:r>
            <a:r>
              <a:rPr sz="2400" spc="-15" dirty="0">
                <a:latin typeface="Carlito"/>
                <a:cs typeface="Carlito"/>
              </a:rPr>
              <a:t>Instantiation  </a:t>
            </a:r>
            <a:r>
              <a:rPr sz="2400" spc="-5" dirty="0">
                <a:latin typeface="Carlito"/>
                <a:cs typeface="Carlito"/>
              </a:rPr>
              <a:t>Modus </a:t>
            </a:r>
            <a:r>
              <a:rPr sz="2400" spc="-15" dirty="0">
                <a:latin typeface="Carlito"/>
                <a:cs typeface="Carlito"/>
              </a:rPr>
              <a:t>Ponens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(3)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(5)</a:t>
            </a:r>
            <a:endParaRPr sz="2400" dirty="0">
              <a:latin typeface="Carlito"/>
              <a:cs typeface="Carlito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Simplification by</a:t>
            </a:r>
            <a:r>
              <a:rPr sz="2400" spc="-5" dirty="0">
                <a:latin typeface="Carlito"/>
                <a:cs typeface="Carlito"/>
              </a:rPr>
              <a:t> (2)</a:t>
            </a:r>
            <a:endParaRPr sz="2400" dirty="0">
              <a:latin typeface="Carlito"/>
              <a:cs typeface="Carlito"/>
            </a:endParaRPr>
          </a:p>
          <a:p>
            <a:pPr marL="12700" marR="381000" indent="2857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Conjunction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(6)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(7)  </a:t>
            </a:r>
            <a:r>
              <a:rPr sz="2400" spc="-15" dirty="0">
                <a:latin typeface="Carlito"/>
                <a:cs typeface="Carlito"/>
              </a:rPr>
              <a:t>Existential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Generalization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Dept. of Computer Science &amp; Engineering, MAIT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Solve 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rules of inference, construct a valid argument to show that </a:t>
            </a:r>
          </a:p>
          <a:p>
            <a:pPr marL="0" indent="0">
              <a:buNone/>
            </a:pPr>
            <a:r>
              <a:rPr lang="en-US" dirty="0"/>
              <a:t>“John Smith has two legs”   is a consequence of the premises:</a:t>
            </a:r>
          </a:p>
          <a:p>
            <a:r>
              <a:rPr lang="en-US" dirty="0"/>
              <a:t>“Every man has two legs.” </a:t>
            </a:r>
          </a:p>
          <a:p>
            <a:r>
              <a:rPr lang="en-US" dirty="0"/>
              <a:t>“John Smith is a man.”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Dept. of Computer Science &amp; Engineering,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6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870</Words>
  <Application>Microsoft Office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Calibri</vt:lpstr>
      <vt:lpstr>Carlito</vt:lpstr>
      <vt:lpstr>Symbol</vt:lpstr>
      <vt:lpstr>Times New Roman</vt:lpstr>
      <vt:lpstr>Wingdings</vt:lpstr>
      <vt:lpstr>Office Theme</vt:lpstr>
      <vt:lpstr>6_Watermark</vt:lpstr>
      <vt:lpstr>5_Watermark</vt:lpstr>
      <vt:lpstr>Custom Design</vt:lpstr>
      <vt:lpstr>2_Watermark</vt:lpstr>
      <vt:lpstr>Foundation of Computer Science</vt:lpstr>
      <vt:lpstr>Rules of Inference with Quantifiers</vt:lpstr>
      <vt:lpstr>Rules of Inference with Quantifiers</vt:lpstr>
      <vt:lpstr>Rules of Inference with Quantifiers</vt:lpstr>
      <vt:lpstr>Rules of Inference with Quantifiers</vt:lpstr>
      <vt:lpstr>Applying Rules of Inferences</vt:lpstr>
      <vt:lpstr>Solution</vt:lpstr>
      <vt:lpstr>Solution</vt:lpstr>
      <vt:lpstr>Solve the question</vt:lpstr>
      <vt:lpstr>Resolution Principal</vt:lpstr>
      <vt:lpstr>Proofs that use exclusively resolution as inference rule</vt:lpstr>
      <vt:lpstr>PowerPoint Presentation</vt:lpstr>
      <vt:lpstr>Solve the question using resolution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2336_x000d_Discrete Mathematics</dc:title>
  <dc:creator>common</dc:creator>
  <cp:lastModifiedBy> </cp:lastModifiedBy>
  <cp:revision>43</cp:revision>
  <dcterms:created xsi:type="dcterms:W3CDTF">2020-07-12T15:17:34Z</dcterms:created>
  <dcterms:modified xsi:type="dcterms:W3CDTF">2020-09-15T04:30:07Z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2020-07-12T00:00:00Z</vt:filetime>
  </property>
  <property fmtid="{D5CDD505-2E9C-101B-9397-08002B2CF9AE}" pid="5" name="KSOProductBuildVer">
    <vt:lpwstr>1033-11.2.0.9431</vt:lpwstr>
  </property>
</Properties>
</file>