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66" r:id="rId15"/>
    <p:sldId id="270" r:id="rId16"/>
  </p:sldIdLst>
  <p:sldSz cx="9144000" cy="6858000" type="screen4x3"/>
  <p:notesSz cx="6858000" cy="92964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3B1"/>
    <a:srgbClr val="339933"/>
    <a:srgbClr val="E7EDE7"/>
    <a:srgbClr val="EBECE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buNone/>
            </a:pPr>
            <a:endParaRPr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>
              <a:buNone/>
            </a:pPr>
            <a:fld id="{BB962C8B-B14F-4D97-AF65-F5344CB8AC3E}" type="datetimeFigureOut">
              <a:rPr lang="en-US" sz="1200" dirty="0"/>
              <a:t>9/15/2020</a:t>
            </a:fld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>
              <a:buNone/>
            </a:pPr>
            <a:endParaRPr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1383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buNone/>
            </a:pPr>
            <a:endParaRPr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>
              <a:buNone/>
            </a:pPr>
            <a:fld id="{BB962C8B-B14F-4D97-AF65-F5344CB8AC3E}" type="datetimeFigureOut">
              <a:rPr lang="en-US" sz="1200" dirty="0"/>
              <a:t>9/15/2020</a:t>
            </a:fld>
            <a:endParaRPr lang="en-US" sz="120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>
              <a:buNone/>
            </a:pPr>
            <a:endParaRPr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3944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4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</a:pPr>
            <a:endParaRPr dirty="0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eaLnBrk="1" hangingPunct="1">
              <a:buNone/>
            </a:pPr>
            <a:r>
              <a:rPr lang="en-US"/>
              <a:t>Zameer Fatima, Assistant Professor , Department of CSE, MAIT</a:t>
            </a:r>
            <a:endParaRPr dirty="0"/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lvl="0" algn="ctr" eaLnBrk="1" hangingPunct="1"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99" name="Rectangl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lvl="0" eaLnBrk="1" hangingPunct="1"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Zameer Fatima, Assistant Professor , Department of CSE, MAIT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3" name="Rectang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772400" cy="3209290"/>
          </a:xfrm>
        </p:spPr>
        <p:txBody>
          <a:bodyPr vert="horz" wrap="square" lIns="91440" tIns="45720" rIns="91440" bIns="45720" anchor="b"/>
          <a:lstStyle/>
          <a:p>
            <a:pPr algn="ctr" eaLnBrk="1" hangingPunct="1">
              <a:buClrTx/>
              <a:buSzTx/>
              <a:buFontTx/>
            </a:pPr>
            <a:br>
              <a:rPr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Lecture-7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0070C0"/>
                </a:solidFill>
              </a:rPr>
              <a:t>Methods of proofs</a:t>
            </a:r>
            <a:br>
              <a:rPr dirty="0">
                <a:latin typeface="+mj-lt"/>
                <a:ea typeface="+mj-ea"/>
                <a:cs typeface="+mj-cs"/>
              </a:rPr>
            </a:br>
            <a:endParaRPr dirty="0"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305800" cy="1752600"/>
          </a:xfrm>
        </p:spPr>
        <p:txBody>
          <a:bodyPr vert="horz" wrap="square" lIns="91440" tIns="45720" rIns="91440" bIns="45720" anchor="t"/>
          <a:lstStyle/>
          <a:p>
            <a:pPr algn="l" eaLnBrk="1" hangingPunct="1">
              <a:buSzTx/>
            </a:pPr>
            <a:r>
              <a:rPr lang="en-US" sz="1800" dirty="0">
                <a:latin typeface="+mn-lt"/>
                <a:ea typeface="+mn-ea"/>
                <a:cs typeface="+mn-cs"/>
              </a:rPr>
              <a:t>Foundation of Computer Science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 eaLnBrk="1" hangingPunct="1">
              <a:buNone/>
            </a:pPr>
            <a:r>
              <a:rPr lang="en-US" dirty="0"/>
              <a:t>Department of CSE, MAIT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eaLnBrk="1" hangingPunct="1">
              <a:buNone/>
            </a:pPr>
            <a:fld id="{9A0DB2DC-4C9A-4742-B13C-FB6460FD3503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Prove the Theorem by contraposition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If n is an integer and 3n + 2 is odd, then n is odd.</a:t>
            </a:r>
          </a:p>
          <a:p>
            <a:pPr marL="0" indent="0">
              <a:buNone/>
            </a:pPr>
            <a:r>
              <a:rPr lang="en-US" sz="2400" b="1" dirty="0"/>
              <a:t>Proof: </a:t>
            </a:r>
            <a:r>
              <a:rPr lang="en-US" sz="2400" dirty="0"/>
              <a:t>We prove the statement by contraposition.</a:t>
            </a:r>
          </a:p>
          <a:p>
            <a:pPr marL="0" indent="0">
              <a:buNone/>
            </a:pPr>
            <a:r>
              <a:rPr lang="en-US" sz="2400" dirty="0"/>
              <a:t>Assume n is even (assuming </a:t>
            </a:r>
            <a:r>
              <a:rPr lang="en-US" sz="2400" i="1" spc="40" dirty="0">
                <a:latin typeface="FreeSans"/>
                <a:cs typeface="FreeSans"/>
              </a:rPr>
              <a:t>¬ </a:t>
            </a:r>
            <a:r>
              <a:rPr lang="en-US" sz="2400" dirty="0"/>
              <a:t>q). Then, by definition, </a:t>
            </a:r>
          </a:p>
          <a:p>
            <a:pPr marL="0" indent="0">
              <a:buNone/>
            </a:pPr>
            <a:r>
              <a:rPr lang="en-US" sz="2400" dirty="0"/>
              <a:t>n = 2k for some integer k. </a:t>
            </a:r>
          </a:p>
          <a:p>
            <a:pPr marL="0" indent="0">
              <a:buNone/>
            </a:pPr>
            <a:r>
              <a:rPr lang="en-US" sz="2400" dirty="0"/>
              <a:t>Thus, 3n + 2 = 3(2k) + 2 = 6k + 2 = 2(3k + 1). </a:t>
            </a:r>
          </a:p>
          <a:p>
            <a:pPr marL="0" indent="0">
              <a:buNone/>
            </a:pPr>
            <a:r>
              <a:rPr lang="en-US" sz="2400" dirty="0"/>
              <a:t>So, we have that 3n + 2 = 2k0 where k0 = 3k + 1, </a:t>
            </a:r>
          </a:p>
          <a:p>
            <a:pPr marL="0" indent="0">
              <a:buNone/>
            </a:pPr>
            <a:r>
              <a:rPr lang="en-US" sz="2400" dirty="0"/>
              <a:t>which means 3n + 2 is an even number.</a:t>
            </a:r>
          </a:p>
          <a:p>
            <a:pPr marL="0" indent="0">
              <a:buNone/>
            </a:pPr>
            <a:r>
              <a:rPr lang="en-US" sz="2400" dirty="0"/>
              <a:t>This is the negation of the hypothesis of the theorem (</a:t>
            </a:r>
            <a:r>
              <a:rPr lang="en-US" sz="2400" i="1" spc="40" dirty="0">
                <a:latin typeface="FreeSans"/>
                <a:cs typeface="FreeSans"/>
              </a:rPr>
              <a:t>¬ </a:t>
            </a:r>
            <a:r>
              <a:rPr lang="en-US" sz="2400" dirty="0"/>
              <a:t>p),</a:t>
            </a:r>
          </a:p>
          <a:p>
            <a:pPr marL="0" indent="0">
              <a:buNone/>
            </a:pPr>
            <a:r>
              <a:rPr lang="en-US" sz="2400" dirty="0"/>
              <a:t>which concludes our proof by contraposition.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10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3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When to use each type of proof?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Usually try a direct proof. If it doesn't work, try a proof by contraposition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Prove that for any integer number n, if n</a:t>
            </a:r>
            <a:r>
              <a:rPr lang="en-US" baseline="30000" dirty="0"/>
              <a:t>2</a:t>
            </a:r>
            <a:r>
              <a:rPr lang="en-US" dirty="0"/>
              <a:t> is odd, then n is odd. using direct as well as proof by contraposition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11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4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Trying a direct proof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Let n be an integer number. Assume that n</a:t>
            </a:r>
            <a:r>
              <a:rPr lang="en-US" sz="2000" baseline="30000" dirty="0"/>
              <a:t>2</a:t>
            </a:r>
            <a:r>
              <a:rPr lang="en-US" sz="2000" dirty="0"/>
              <a:t> is odd. We get next that</a:t>
            </a:r>
          </a:p>
          <a:p>
            <a:pPr marL="0" indent="0">
              <a:buNone/>
            </a:pPr>
            <a:r>
              <a:rPr lang="en-US" sz="2000" dirty="0"/>
              <a:t>there exists an integer k such that n</a:t>
            </a:r>
            <a:r>
              <a:rPr lang="en-US" sz="2000" baseline="30000" dirty="0"/>
              <a:t>2</a:t>
            </a:r>
            <a:r>
              <a:rPr lang="en-US" sz="2000" dirty="0"/>
              <a:t> = 2k +1. Solving for n produces the equation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which is not very useful to show that n is odd.</a:t>
            </a:r>
          </a:p>
          <a:p>
            <a:pPr marL="0" indent="0">
              <a:buNone/>
            </a:pPr>
            <a:r>
              <a:rPr lang="en-US" sz="2800" b="1" dirty="0"/>
              <a:t>Try a prove by contraposition.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n be an integer number. Assume n is not odd. This means that n is</a:t>
            </a:r>
          </a:p>
          <a:p>
            <a:pPr marL="0" indent="0">
              <a:buNone/>
            </a:pPr>
            <a:r>
              <a:rPr lang="en-US" sz="2000" dirty="0"/>
              <a:t>even, and so there exists an integer k such that n = 2k. Thus,</a:t>
            </a:r>
          </a:p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= (2k)</a:t>
            </a:r>
            <a:r>
              <a:rPr lang="en-US" sz="2000" baseline="30000" dirty="0"/>
              <a:t>2</a:t>
            </a:r>
            <a:r>
              <a:rPr lang="en-US" sz="2000" dirty="0"/>
              <a:t> = 4k</a:t>
            </a:r>
            <a:r>
              <a:rPr lang="en-US" sz="2000" baseline="30000" dirty="0"/>
              <a:t>2</a:t>
            </a:r>
            <a:r>
              <a:rPr lang="en-US" sz="2000" dirty="0"/>
              <a:t> = 2(2k</a:t>
            </a:r>
            <a:r>
              <a:rPr lang="en-US" sz="2000" baseline="30000" dirty="0"/>
              <a:t>2</a:t>
            </a:r>
            <a:r>
              <a:rPr lang="en-US" sz="2000" dirty="0"/>
              <a:t>). So, taking k0 = 2k</a:t>
            </a:r>
            <a:r>
              <a:rPr lang="en-US" sz="2000" baseline="30000" dirty="0"/>
              <a:t>2</a:t>
            </a:r>
            <a:r>
              <a:rPr lang="en-US" sz="2000" dirty="0"/>
              <a:t>, we see that n</a:t>
            </a:r>
            <a:r>
              <a:rPr lang="en-US" sz="2000" baseline="30000" dirty="0"/>
              <a:t>2</a:t>
            </a:r>
            <a:r>
              <a:rPr lang="en-US" sz="2000" dirty="0"/>
              <a:t> = 2k0</a:t>
            </a:r>
          </a:p>
          <a:p>
            <a:pPr marL="0" indent="0">
              <a:buNone/>
            </a:pPr>
            <a:r>
              <a:rPr lang="en-US" sz="2000" dirty="0"/>
              <a:t>and so n</a:t>
            </a:r>
            <a:r>
              <a:rPr lang="en-US" sz="2000" baseline="30000" dirty="0"/>
              <a:t>2</a:t>
            </a:r>
            <a:r>
              <a:rPr lang="en-US" sz="2000" dirty="0"/>
              <a:t> is even. This concludes our proof by contraposition.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7939"/>
            <a:ext cx="1752600" cy="33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12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1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proof by contradiction, we prove that a proposition p is true, by showing that there exists a contradiction q such that </a:t>
            </a:r>
            <a:r>
              <a:rPr lang="en-US" i="1" spc="40" dirty="0">
                <a:latin typeface="FreeSans"/>
                <a:cs typeface="FreeSans"/>
              </a:rPr>
              <a:t>¬ </a:t>
            </a:r>
            <a:r>
              <a:rPr lang="en-US" dirty="0"/>
              <a:t>p </a:t>
            </a:r>
            <a:r>
              <a:rPr lang="en-US" i="1" spc="5" dirty="0">
                <a:latin typeface="FreeSans"/>
                <a:cs typeface="FreeSans"/>
              </a:rPr>
              <a:t>→</a:t>
            </a:r>
            <a:r>
              <a:rPr lang="en-US" dirty="0"/>
              <a:t> q.</a:t>
            </a:r>
          </a:p>
          <a:p>
            <a:endParaRPr lang="en-US" dirty="0"/>
          </a:p>
          <a:p>
            <a:r>
              <a:rPr lang="en-US" dirty="0"/>
              <a:t>We can prove that p is true by showing for instance that </a:t>
            </a:r>
            <a:r>
              <a:rPr lang="en-US" i="1" spc="40" dirty="0">
                <a:latin typeface="FreeSans"/>
                <a:cs typeface="FreeSans"/>
              </a:rPr>
              <a:t>¬ </a:t>
            </a:r>
            <a:r>
              <a:rPr lang="en-US" dirty="0"/>
              <a:t>p </a:t>
            </a:r>
            <a:r>
              <a:rPr lang="en-US" i="1" spc="5" dirty="0">
                <a:latin typeface="FreeSans"/>
                <a:cs typeface="FreeSans"/>
              </a:rPr>
              <a:t>→</a:t>
            </a:r>
            <a:r>
              <a:rPr lang="en-US" dirty="0"/>
              <a:t>(r ^ </a:t>
            </a:r>
            <a:r>
              <a:rPr lang="en-US" i="1" spc="40" dirty="0">
                <a:latin typeface="FreeSans"/>
                <a:cs typeface="FreeSans"/>
              </a:rPr>
              <a:t>¬ </a:t>
            </a:r>
            <a:r>
              <a:rPr lang="en-US" dirty="0"/>
              <a:t>r),for some proposition 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13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9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 n is an integer and 3n + 2 is odd, then n is odd.</a:t>
            </a:r>
          </a:p>
          <a:p>
            <a:r>
              <a:rPr lang="en-US" sz="2400" dirty="0"/>
              <a:t>p: 3n + 2 is odd</a:t>
            </a:r>
          </a:p>
          <a:p>
            <a:r>
              <a:rPr lang="en-US" sz="2400" dirty="0"/>
              <a:t>q: n is odd</a:t>
            </a:r>
          </a:p>
          <a:p>
            <a:r>
              <a:rPr lang="en-US" sz="2400" dirty="0"/>
              <a:t>Let </a:t>
            </a:r>
            <a:r>
              <a:rPr lang="en-US" sz="2400" i="1" spc="40" dirty="0">
                <a:latin typeface="FreeSans"/>
                <a:cs typeface="FreeSans"/>
              </a:rPr>
              <a:t>¬ q </a:t>
            </a:r>
            <a:r>
              <a:rPr lang="en-US" sz="2400" spc="40" dirty="0">
                <a:latin typeface="FreeSans"/>
                <a:cs typeface="FreeSans"/>
              </a:rPr>
              <a:t>is true that is n is even.</a:t>
            </a:r>
          </a:p>
          <a:p>
            <a:r>
              <a:rPr lang="en-US" sz="2400" spc="40" dirty="0">
                <a:latin typeface="FreeSans"/>
              </a:rPr>
              <a:t>Then n = 2k for some integer k</a:t>
            </a:r>
          </a:p>
          <a:p>
            <a:r>
              <a:rPr lang="en-US" sz="2400" spc="40" dirty="0">
                <a:latin typeface="FreeSans"/>
              </a:rPr>
              <a:t>It follows that 3n+2 = 3(2k) + 2 = 6k+2 = 2(3k+1)</a:t>
            </a:r>
          </a:p>
          <a:p>
            <a:r>
              <a:rPr lang="en-US" sz="2400" spc="40" dirty="0">
                <a:latin typeface="FreeSans"/>
              </a:rPr>
              <a:t>Therefore 3n+2 is even which contradict with p .</a:t>
            </a:r>
          </a:p>
          <a:p>
            <a:endParaRPr lang="en-US" sz="240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14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5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>
                <a:latin typeface="Arial" panose="020B0604020202020204" pitchFamily="34" charset="0"/>
              </a:rPr>
              <a:t>Department </a:t>
            </a:r>
            <a:r>
              <a:rPr lang="en-US" dirty="0">
                <a:latin typeface="Arial" panose="020B0604020202020204" pitchFamily="34" charset="0"/>
              </a:rPr>
              <a:t>of CSE, MAIT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15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4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Some terminology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/>
              <a:t>Theorem</a:t>
            </a:r>
            <a:r>
              <a:rPr lang="en-US" sz="2400" dirty="0"/>
              <a:t>: a statement that can be shown to be true (sometimes referred to as facts or results).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Less important theorems are often called </a:t>
            </a:r>
            <a:r>
              <a:rPr lang="en-US" sz="2400" b="1" dirty="0"/>
              <a:t>propositions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b="1" dirty="0"/>
              <a:t>lemma</a:t>
            </a:r>
            <a:r>
              <a:rPr lang="en-US" sz="2400" dirty="0"/>
              <a:t> is a less important theorem, used as an auxiliary result to prove a more important theorem.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b="1" dirty="0"/>
              <a:t>corollary</a:t>
            </a:r>
            <a:r>
              <a:rPr lang="en-US" sz="2400" dirty="0"/>
              <a:t> is a theorem proven as an easy consequence of a theorem.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b="1" dirty="0"/>
              <a:t>conjecture</a:t>
            </a:r>
            <a:r>
              <a:rPr lang="en-US" sz="2400" dirty="0"/>
              <a:t> is a statement that is being proposed as a true statement. If later proven, it becomes a theorem, but it may be false.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4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Some terminology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sz="2400" b="1" dirty="0"/>
              <a:t>Axiom</a:t>
            </a:r>
            <a:r>
              <a:rPr lang="en-US" sz="2400" dirty="0"/>
              <a:t> (or postulates) are statements that we assume to be true (algebraic axioms specify rules for arithmetic like commutative laws).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proof</a:t>
            </a:r>
            <a:r>
              <a:rPr lang="en-US" sz="2400" dirty="0"/>
              <a:t> is a valid argument that establishes the truth of a theorem.</a:t>
            </a:r>
          </a:p>
          <a:p>
            <a:r>
              <a:rPr lang="en-US" sz="2400" b="1" dirty="0"/>
              <a:t>Rules of inference</a:t>
            </a:r>
            <a:r>
              <a:rPr lang="en-US" sz="2400" dirty="0"/>
              <a:t>: The statements used in a proof include axioms, hypotheses (or premises), and previously proven theorems., together with definition of terms, are used to draw conclusions from other assertions, tying together the steps of a proof.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1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Methods of proving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prove a theorem of the form </a:t>
            </a:r>
            <a:r>
              <a:rPr lang="en-US" i="1" spc="-85" dirty="0">
                <a:latin typeface="FreeSans"/>
                <a:cs typeface="FreeSans"/>
              </a:rPr>
              <a:t>∀ </a:t>
            </a:r>
            <a:r>
              <a:rPr lang="en-US" dirty="0"/>
              <a:t>x(P(x) </a:t>
            </a:r>
            <a:r>
              <a:rPr lang="en-US" i="1" spc="5" dirty="0">
                <a:latin typeface="FreeSans"/>
                <a:cs typeface="FreeSans"/>
              </a:rPr>
              <a:t>→</a:t>
            </a:r>
            <a:r>
              <a:rPr lang="en-US" i="1" spc="-10" dirty="0">
                <a:latin typeface="FreeSans"/>
                <a:cs typeface="FreeSans"/>
              </a:rPr>
              <a:t> </a:t>
            </a:r>
            <a:r>
              <a:rPr lang="en-US" dirty="0"/>
              <a:t> Q(x)), we use the steps: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an arbitrary element c of the domain and show that (P(c) </a:t>
            </a:r>
            <a:r>
              <a:rPr lang="en-US" i="1" spc="5" dirty="0">
                <a:latin typeface="FreeSans"/>
                <a:cs typeface="FreeSans"/>
              </a:rPr>
              <a:t>→</a:t>
            </a:r>
            <a:r>
              <a:rPr lang="en-US" i="1" spc="-10" dirty="0">
                <a:latin typeface="FreeSans"/>
                <a:cs typeface="FreeSans"/>
              </a:rPr>
              <a:t> </a:t>
            </a:r>
            <a:r>
              <a:rPr lang="en-US" dirty="0"/>
              <a:t> Q(c)) is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universal generalization to conclude </a:t>
            </a:r>
            <a:r>
              <a:rPr lang="en-US" i="1" spc="-85" dirty="0">
                <a:latin typeface="FreeSans"/>
                <a:cs typeface="FreeSans"/>
              </a:rPr>
              <a:t>∀ </a:t>
            </a:r>
            <a:r>
              <a:rPr lang="en-US" dirty="0"/>
              <a:t>x(P(x) </a:t>
            </a:r>
            <a:r>
              <a:rPr lang="en-US" i="1" spc="5" dirty="0">
                <a:latin typeface="FreeSans"/>
                <a:cs typeface="FreeSans"/>
              </a:rPr>
              <a:t>→</a:t>
            </a:r>
            <a:r>
              <a:rPr lang="en-US" i="1" spc="-10" dirty="0">
                <a:latin typeface="FreeSans"/>
                <a:cs typeface="FreeSans"/>
              </a:rPr>
              <a:t> </a:t>
            </a:r>
            <a:r>
              <a:rPr lang="en-US" dirty="0"/>
              <a:t> Q(x)).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85722"/>
            <a:ext cx="2895600" cy="457200"/>
          </a:xfrm>
        </p:spPr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95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3 Methods of showing statements of the type p </a:t>
            </a:r>
            <a:r>
              <a:rPr lang="en-US" i="1" spc="5" dirty="0">
                <a:solidFill>
                  <a:srgbClr val="0070C0"/>
                </a:solidFill>
                <a:latin typeface="FreeSans"/>
                <a:cs typeface="FreeSans"/>
              </a:rPr>
              <a:t>→ </a:t>
            </a:r>
            <a:r>
              <a:rPr lang="en-US" dirty="0">
                <a:solidFill>
                  <a:srgbClr val="0070C0"/>
                </a:solidFill>
              </a:rPr>
              <a:t>q to be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Direct proofs</a:t>
            </a:r>
            <a:r>
              <a:rPr lang="en-US" sz="2400" dirty="0"/>
              <a:t>: Assume p is true; the last step establishes q is true.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Proof by Contraposition</a:t>
            </a:r>
            <a:r>
              <a:rPr lang="en-US" sz="2400" dirty="0"/>
              <a:t>: Uses a direct proof of the contrapositive of p </a:t>
            </a:r>
            <a:r>
              <a:rPr lang="en-US" sz="2400" i="1" spc="5" dirty="0">
                <a:latin typeface="FreeSans"/>
                <a:cs typeface="FreeSans"/>
              </a:rPr>
              <a:t>→</a:t>
            </a:r>
            <a:r>
              <a:rPr lang="en-US" sz="2400" dirty="0"/>
              <a:t> q, which is 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q </a:t>
            </a:r>
            <a:r>
              <a:rPr lang="en-US" sz="2400" i="1" spc="5" dirty="0">
                <a:latin typeface="FreeSans"/>
                <a:cs typeface="FreeSans"/>
              </a:rPr>
              <a:t>→</a:t>
            </a:r>
            <a:r>
              <a:rPr lang="en-US" sz="2400" dirty="0"/>
              <a:t> 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p. That is, assume 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q is true; the last step established 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p is true.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Proof by Contradiction</a:t>
            </a:r>
            <a:r>
              <a:rPr lang="en-US" sz="2400" dirty="0"/>
              <a:t>: To prove that P is true, we assume 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P is true and reach a contradiction, that is that (r </a:t>
            </a:r>
            <a:r>
              <a:rPr lang="en-US" sz="2400" i="1" spc="55" dirty="0">
                <a:latin typeface="FreeSans"/>
                <a:cs typeface="FreeSans"/>
              </a:rPr>
              <a:t>∧</a:t>
            </a:r>
            <a:r>
              <a:rPr lang="en-US" sz="2400" dirty="0"/>
              <a:t> 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r) is true for some proposition r. In particular, to prove (p </a:t>
            </a:r>
            <a:r>
              <a:rPr lang="en-US" sz="2400" i="1" spc="5" dirty="0">
                <a:latin typeface="FreeSans"/>
                <a:cs typeface="FreeSans"/>
              </a:rPr>
              <a:t>→</a:t>
            </a:r>
            <a:r>
              <a:rPr lang="en-US" sz="2400" dirty="0"/>
              <a:t> q), we assume (p </a:t>
            </a:r>
            <a:r>
              <a:rPr lang="en-US" sz="2400" i="1" spc="5" dirty="0">
                <a:latin typeface="FreeSans"/>
                <a:cs typeface="FreeSans"/>
              </a:rPr>
              <a:t>→ </a:t>
            </a:r>
            <a:r>
              <a:rPr lang="en-US" sz="2400" dirty="0"/>
              <a:t>q) is false, and get as a consequence a contradiction. Assuming that (p </a:t>
            </a:r>
            <a:r>
              <a:rPr lang="en-US" sz="2400" i="1" spc="5" dirty="0">
                <a:latin typeface="FreeSans"/>
                <a:cs typeface="FreeSans"/>
              </a:rPr>
              <a:t>→</a:t>
            </a:r>
            <a:r>
              <a:rPr lang="en-US" sz="2400" dirty="0"/>
              <a:t> q) is false = (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p </a:t>
            </a:r>
            <a:r>
              <a:rPr lang="en-US" sz="2400" i="1" spc="55" dirty="0">
                <a:latin typeface="FreeSans"/>
                <a:cs typeface="FreeSans"/>
              </a:rPr>
              <a:t>∨</a:t>
            </a:r>
            <a:r>
              <a:rPr lang="en-US" sz="2400" dirty="0"/>
              <a:t> q) is false = (p </a:t>
            </a:r>
            <a:r>
              <a:rPr lang="en-US" sz="2400" i="1" spc="55" dirty="0">
                <a:latin typeface="FreeSans"/>
                <a:cs typeface="FreeSans"/>
              </a:rPr>
              <a:t>∧</a:t>
            </a:r>
            <a:r>
              <a:rPr lang="en-US" sz="2400" i="1" spc="-140" dirty="0">
                <a:latin typeface="FreeSans"/>
                <a:cs typeface="FreeSans"/>
              </a:rPr>
              <a:t> 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q) is true.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8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Direct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A formal direct proof of a conditional statement p </a:t>
            </a:r>
            <a:r>
              <a:rPr lang="en-US" sz="2400" b="1" i="1" spc="5" dirty="0">
                <a:latin typeface="FreeSans"/>
                <a:cs typeface="FreeSans"/>
              </a:rPr>
              <a:t>→</a:t>
            </a:r>
            <a:r>
              <a:rPr lang="en-US" sz="2400" b="1" dirty="0"/>
              <a:t> q works as follows:</a:t>
            </a:r>
          </a:p>
          <a:p>
            <a:pPr marL="0" indent="0">
              <a:buNone/>
            </a:pPr>
            <a:r>
              <a:rPr lang="en-US" sz="2400" dirty="0"/>
              <a:t>assume p is true, build steps using inference rules, with the final step showing that q is true.</a:t>
            </a:r>
          </a:p>
          <a:p>
            <a:pPr marL="0" indent="0">
              <a:buNone/>
            </a:pPr>
            <a:r>
              <a:rPr lang="en-US" sz="2400" b="1" dirty="0"/>
              <a:t>In a (informal) direct proof</a:t>
            </a:r>
            <a:r>
              <a:rPr lang="en-US" sz="2400" dirty="0"/>
              <a:t>, we assume that p is true, and use axioms, </a:t>
            </a:r>
            <a:r>
              <a:rPr lang="en-US" sz="2400" dirty="0" err="1"/>
              <a:t>denitions</a:t>
            </a:r>
            <a:r>
              <a:rPr lang="en-US" sz="2400" dirty="0"/>
              <a:t> and previous theorems, together with rules of inference to show that q must be true.</a:t>
            </a:r>
          </a:p>
          <a:p>
            <a:pPr marL="0" indent="0">
              <a:buNone/>
            </a:pPr>
            <a:r>
              <a:rPr lang="en-US" sz="2400" b="1" dirty="0"/>
              <a:t>Definition</a:t>
            </a:r>
          </a:p>
          <a:p>
            <a:pPr marL="0" indent="0">
              <a:buNone/>
            </a:pPr>
            <a:r>
              <a:rPr lang="en-US" sz="2400" dirty="0"/>
              <a:t>The integer n is even if there exists an integer k such that</a:t>
            </a:r>
          </a:p>
          <a:p>
            <a:pPr marL="0" indent="0">
              <a:buNone/>
            </a:pPr>
            <a:r>
              <a:rPr lang="en-US" sz="2400" dirty="0"/>
              <a:t> n = 2k, and n is odd if there exists an integer k such that </a:t>
            </a:r>
          </a:p>
          <a:p>
            <a:pPr marL="0" indent="0">
              <a:buNone/>
            </a:pPr>
            <a:r>
              <a:rPr lang="en-US" sz="2400" dirty="0"/>
              <a:t>n = 2k + 1.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9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0070C0"/>
                </a:solidFill>
              </a:rPr>
              <a:t>Give a direct proof of the following theorem</a:t>
            </a:r>
            <a:r>
              <a:rPr lang="en-US" sz="4000" dirty="0"/>
              <a:t>.</a:t>
            </a:r>
            <a:br>
              <a:rPr lang="en-US" sz="4000" dirty="0"/>
            </a:br>
            <a:br>
              <a:rPr lang="en-US" sz="4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If n is an odd integer, then n</a:t>
            </a:r>
            <a:r>
              <a:rPr lang="en-US" b="1" baseline="30000" dirty="0"/>
              <a:t>2 </a:t>
            </a:r>
            <a:r>
              <a:rPr lang="en-US" b="1" dirty="0"/>
              <a:t>is odd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b="1" dirty="0"/>
              <a:t>Observations</a:t>
            </a:r>
            <a:r>
              <a:rPr lang="en-US" sz="2000" dirty="0"/>
              <a:t>: We want to show that </a:t>
            </a:r>
            <a:r>
              <a:rPr lang="en-US" sz="2000" i="1" spc="-85" dirty="0">
                <a:latin typeface="FreeSans"/>
                <a:cs typeface="FreeSans"/>
              </a:rPr>
              <a:t>∀ </a:t>
            </a:r>
            <a:r>
              <a:rPr lang="en-US" sz="2000" dirty="0"/>
              <a:t>x(P(x) </a:t>
            </a:r>
            <a:r>
              <a:rPr lang="en-US" sz="2000" i="1" spc="5" dirty="0">
                <a:latin typeface="FreeSans"/>
                <a:cs typeface="FreeSans"/>
              </a:rPr>
              <a:t>→</a:t>
            </a:r>
            <a:r>
              <a:rPr lang="en-US" sz="2000" i="1" spc="-10" dirty="0">
                <a:latin typeface="FreeSans"/>
                <a:cs typeface="FreeSans"/>
              </a:rPr>
              <a:t> </a:t>
            </a:r>
            <a:r>
              <a:rPr lang="en-US" sz="2000" dirty="0"/>
              <a:t> Q(x)), </a:t>
            </a:r>
          </a:p>
          <a:p>
            <a:pPr marL="0" indent="0">
              <a:buNone/>
            </a:pPr>
            <a:r>
              <a:rPr lang="en-US" sz="2000" dirty="0"/>
              <a:t>where P(x) is “n  is an odd integer" and Q(x) is “n</a:t>
            </a:r>
            <a:r>
              <a:rPr lang="en-US" sz="2000" baseline="30000" dirty="0"/>
              <a:t>2</a:t>
            </a:r>
            <a:r>
              <a:rPr lang="en-US" sz="2000" dirty="0"/>
              <a:t> is odd". </a:t>
            </a:r>
          </a:p>
          <a:p>
            <a:pPr marL="0" indent="0">
              <a:buNone/>
            </a:pPr>
            <a:r>
              <a:rPr lang="en-US" sz="2000" b="1" dirty="0"/>
              <a:t>Proof: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Let n be an odd integer.</a:t>
            </a:r>
          </a:p>
          <a:p>
            <a:pPr marL="0" indent="0">
              <a:buNone/>
            </a:pPr>
            <a:r>
              <a:rPr lang="en-US" sz="2000" dirty="0"/>
              <a:t>By definition of odd, we know that there exists an integer k such that</a:t>
            </a:r>
          </a:p>
          <a:p>
            <a:pPr marL="0" indent="0">
              <a:buNone/>
            </a:pPr>
            <a:r>
              <a:rPr lang="en-US" sz="2000" dirty="0"/>
              <a:t>n = 2k + 1.</a:t>
            </a:r>
          </a:p>
          <a:p>
            <a:pPr marL="0" indent="0">
              <a:buNone/>
            </a:pPr>
            <a:r>
              <a:rPr lang="en-US" sz="2000" dirty="0"/>
              <a:t>Squaring both sides of the equation, we get</a:t>
            </a:r>
          </a:p>
          <a:p>
            <a:pPr marL="0" indent="0">
              <a:buNone/>
            </a:pPr>
            <a:r>
              <a:rPr lang="pt-BR" sz="2000" dirty="0"/>
              <a:t>n</a:t>
            </a:r>
            <a:r>
              <a:rPr lang="pt-BR" sz="2000" baseline="30000" dirty="0"/>
              <a:t>2</a:t>
            </a:r>
            <a:r>
              <a:rPr lang="pt-BR" sz="2000" dirty="0"/>
              <a:t> = (2k + 1)</a:t>
            </a:r>
            <a:r>
              <a:rPr lang="pt-BR" sz="2000" baseline="30000" dirty="0"/>
              <a:t>2</a:t>
            </a:r>
            <a:r>
              <a:rPr lang="pt-BR" sz="2000" dirty="0"/>
              <a:t> = 4k</a:t>
            </a:r>
            <a:r>
              <a:rPr lang="pt-BR" sz="2000" baseline="30000" dirty="0"/>
              <a:t>2</a:t>
            </a:r>
            <a:r>
              <a:rPr lang="pt-BR" sz="2000" dirty="0"/>
              <a:t> + 4k + 1 = 2(2k</a:t>
            </a:r>
            <a:r>
              <a:rPr lang="pt-BR" sz="2000" baseline="30000" dirty="0"/>
              <a:t>2</a:t>
            </a:r>
            <a:r>
              <a:rPr lang="pt-BR" sz="2000" dirty="0"/>
              <a:t> + 2k) + 1.</a:t>
            </a:r>
          </a:p>
          <a:p>
            <a:pPr marL="0" indent="0">
              <a:buNone/>
            </a:pPr>
            <a:r>
              <a:rPr lang="en-US" sz="2000" dirty="0"/>
              <a:t>Since n</a:t>
            </a:r>
            <a:r>
              <a:rPr lang="en-US" sz="2000" baseline="30000" dirty="0"/>
              <a:t>2</a:t>
            </a:r>
            <a:r>
              <a:rPr lang="en-US" sz="2000" dirty="0"/>
              <a:t> = 2k0 + 1, where k0 = 2k</a:t>
            </a:r>
            <a:r>
              <a:rPr lang="en-US" sz="2000" baseline="30000" dirty="0"/>
              <a:t>2</a:t>
            </a:r>
            <a:r>
              <a:rPr lang="en-US" sz="2000" dirty="0"/>
              <a:t> + 2k, by the definition of odd we</a:t>
            </a:r>
          </a:p>
          <a:p>
            <a:pPr marL="0" indent="0">
              <a:buNone/>
            </a:pPr>
            <a:r>
              <a:rPr lang="en-US" sz="2000" dirty="0"/>
              <a:t>conclude n</a:t>
            </a:r>
            <a:r>
              <a:rPr lang="en-US" sz="2000" baseline="30000" dirty="0"/>
              <a:t>2</a:t>
            </a:r>
            <a:r>
              <a:rPr lang="en-US" sz="2000" dirty="0"/>
              <a:t> is odd.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7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Exercise: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Prove the following theorem using a direct proof.</a:t>
            </a:r>
          </a:p>
          <a:p>
            <a:pPr marL="0" indent="0">
              <a:buNone/>
            </a:pPr>
            <a:r>
              <a:rPr lang="en-US" b="1" dirty="0"/>
              <a:t>Theorem</a:t>
            </a:r>
          </a:p>
          <a:p>
            <a:pPr marL="0" indent="0">
              <a:buNone/>
            </a:pPr>
            <a:r>
              <a:rPr lang="en-US" dirty="0"/>
              <a:t>If m and n are both perfect squares, then </a:t>
            </a:r>
            <a:r>
              <a:rPr lang="en-US" dirty="0" err="1"/>
              <a:t>mn</a:t>
            </a:r>
            <a:r>
              <a:rPr lang="en-US" dirty="0"/>
              <a:t> is also a perfect square.</a:t>
            </a:r>
          </a:p>
          <a:p>
            <a:pPr marL="0" indent="0">
              <a:buNone/>
            </a:pPr>
            <a:r>
              <a:rPr lang="en-US" b="1" dirty="0"/>
              <a:t>Definition</a:t>
            </a:r>
          </a:p>
          <a:p>
            <a:pPr marL="0" indent="0">
              <a:buNone/>
            </a:pPr>
            <a:r>
              <a:rPr lang="en-US" dirty="0"/>
              <a:t>An integer a is a perfect square if there is an integer b such that a = b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8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Proof by Contraposition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This method of proof makes use of the equivalence </a:t>
            </a:r>
          </a:p>
          <a:p>
            <a:pPr marL="0" indent="0">
              <a:buNone/>
            </a:pPr>
            <a:r>
              <a:rPr lang="en-US" sz="2400" dirty="0"/>
              <a:t>(p </a:t>
            </a:r>
            <a:r>
              <a:rPr lang="en-US" sz="2400" i="1" spc="5" dirty="0">
                <a:latin typeface="FreeSans"/>
                <a:cs typeface="FreeSans"/>
              </a:rPr>
              <a:t>→ </a:t>
            </a:r>
            <a:r>
              <a:rPr lang="en-US" sz="2400" dirty="0"/>
              <a:t>q)</a:t>
            </a:r>
            <a:r>
              <a:rPr lang="en-US" sz="2400" i="1" spc="190" dirty="0">
                <a:latin typeface="FreeSans"/>
                <a:cs typeface="FreeSans"/>
              </a:rPr>
              <a:t> ≡</a:t>
            </a:r>
            <a:r>
              <a:rPr lang="en-US" sz="2400" dirty="0"/>
              <a:t> (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q </a:t>
            </a:r>
            <a:r>
              <a:rPr lang="en-US" sz="2400" i="1" spc="5" dirty="0">
                <a:latin typeface="FreeSans"/>
                <a:cs typeface="FreeSans"/>
              </a:rPr>
              <a:t>→</a:t>
            </a:r>
            <a:r>
              <a:rPr lang="en-US" sz="2400" dirty="0"/>
              <a:t> 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p).</a:t>
            </a:r>
          </a:p>
          <a:p>
            <a:pPr marL="0" indent="0">
              <a:buNone/>
            </a:pPr>
            <a:r>
              <a:rPr lang="en-US" sz="2400" dirty="0"/>
              <a:t>In a proof by contraposition that p </a:t>
            </a:r>
            <a:r>
              <a:rPr lang="en-US" sz="2400" i="1" spc="5" dirty="0">
                <a:latin typeface="FreeSans"/>
                <a:cs typeface="FreeSans"/>
              </a:rPr>
              <a:t>→</a:t>
            </a:r>
            <a:r>
              <a:rPr lang="en-US" sz="2400" dirty="0"/>
              <a:t> q, we assume 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q is true, and using axioms, definitions and previously proven theorems, together with inference rules, we show that </a:t>
            </a:r>
            <a:r>
              <a:rPr lang="en-US" sz="2400" i="1" spc="40" dirty="0">
                <a:latin typeface="FreeSans"/>
                <a:cs typeface="FreeSans"/>
              </a:rPr>
              <a:t>¬</a:t>
            </a:r>
            <a:r>
              <a:rPr lang="en-US" sz="2400" dirty="0"/>
              <a:t>p must be true. </a:t>
            </a:r>
          </a:p>
          <a:p>
            <a:pPr marL="0" indent="0">
              <a:buNone/>
            </a:pPr>
            <a:r>
              <a:rPr lang="en-US" sz="2400" dirty="0"/>
              <a:t>(It is a direct proof of the contrapositive statement!)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dirty="0">
                <a:latin typeface="Arial" panose="020B0604020202020204" pitchFamily="34" charset="0"/>
              </a:rPr>
              <a:t>Department of CSE, MAIT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>
                <a:latin typeface="Arial" panose="020B0604020202020204" pitchFamily="34" charset="0"/>
              </a:rPr>
              <a:t>9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62664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208</TotalTime>
  <Words>1350</Words>
  <Application>Microsoft Office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FreeSans</vt:lpstr>
      <vt:lpstr>Times New Roman</vt:lpstr>
      <vt:lpstr>Wingdings</vt:lpstr>
      <vt:lpstr>Watermark</vt:lpstr>
      <vt:lpstr> Lecture-7 Methods of proofs </vt:lpstr>
      <vt:lpstr>Some terminology </vt:lpstr>
      <vt:lpstr>Some terminology </vt:lpstr>
      <vt:lpstr>Methods of proving theorems</vt:lpstr>
      <vt:lpstr>3 Methods of showing statements of the type p → q to be true</vt:lpstr>
      <vt:lpstr>Direct Proofs</vt:lpstr>
      <vt:lpstr>  Give a direct proof of the following theorem.  </vt:lpstr>
      <vt:lpstr>Exercise:</vt:lpstr>
      <vt:lpstr>Proof by Contraposition</vt:lpstr>
      <vt:lpstr>Prove the Theorem by contraposition</vt:lpstr>
      <vt:lpstr>When to use each type of proof? </vt:lpstr>
      <vt:lpstr>PowerPoint Presentation</vt:lpstr>
      <vt:lpstr>Proof by Contradiction</vt:lpstr>
      <vt:lpstr>Proof by Contradiction</vt:lpstr>
      <vt:lpstr>Thank you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profile</dc:creator>
  <cp:lastModifiedBy> </cp:lastModifiedBy>
  <cp:revision>101</cp:revision>
  <cp:lastPrinted>2008-01-07T22:11:00Z</cp:lastPrinted>
  <dcterms:created xsi:type="dcterms:W3CDTF">2008-01-06T01:37:00Z</dcterms:created>
  <dcterms:modified xsi:type="dcterms:W3CDTF">2020-09-15T05:29:10Z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