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69" r:id="rId4"/>
  </p:sldMasterIdLst>
  <p:notesMasterIdLst>
    <p:notesMasterId r:id="rId17"/>
  </p:notesMasterIdLst>
  <p:handoutMasterIdLst>
    <p:handoutMasterId r:id="rId18"/>
  </p:handoutMasterIdLst>
  <p:sldIdLst>
    <p:sldId id="256" r:id="rId5"/>
    <p:sldId id="257" r:id="rId6"/>
    <p:sldId id="272" r:id="rId7"/>
    <p:sldId id="279" r:id="rId8"/>
    <p:sldId id="264" r:id="rId9"/>
    <p:sldId id="274" r:id="rId10"/>
    <p:sldId id="273" r:id="rId11"/>
    <p:sldId id="276" r:id="rId12"/>
    <p:sldId id="278" r:id="rId13"/>
    <p:sldId id="277" r:id="rId14"/>
    <p:sldId id="281" r:id="rId15"/>
    <p:sldId id="28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53" autoAdjust="0"/>
    <p:restoredTop sz="94660"/>
  </p:normalViewPr>
  <p:slideViewPr>
    <p:cSldViewPr snapToGrid="0">
      <p:cViewPr varScale="1">
        <p:scale>
          <a:sx n="69" d="100"/>
          <a:sy n="69" d="100"/>
        </p:scale>
        <p:origin x="60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9B3372-74CF-4E21-A4D4-286B22AA5A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3762BE-D43C-49F5-99A5-BF49C69592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5766F-5EC0-4797-B4D1-777FCB005B11}" type="datetimeFigureOut">
              <a:rPr lang="en-US" smtClean="0"/>
              <a:t>9/25/2020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89E452-9BCA-4AF5-9A9C-233BF410EA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F9F63-CE4F-44E2-A07D-7E654DE9F5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AC76B-F5B1-4D6E-BACD-2A80744AC9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45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4B5EC-152C-4627-80C0-63B10D5574EF}" type="datetimeFigureOut">
              <a:rPr lang="en-US" smtClean="0"/>
              <a:t>9/25/2020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EE60E-651F-40CC-AD73-C00F10CE42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1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9/25/2020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01115" y="1909546"/>
            <a:ext cx="8791575" cy="4186454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5400" dirty="0">
                <a:latin typeface="Rockwell" panose="02060603020205020403" pitchFamily="18" charset="0"/>
              </a:rPr>
            </a:br>
            <a:br>
              <a:rPr lang="en-US" sz="5400" dirty="0">
                <a:latin typeface="Rockwell" panose="02060603020205020403" pitchFamily="18" charset="0"/>
              </a:rPr>
            </a:br>
            <a:br>
              <a:rPr lang="en-US" sz="5400" dirty="0">
                <a:latin typeface="Rockwell" panose="02060603020205020403" pitchFamily="18" charset="0"/>
              </a:rPr>
            </a:br>
            <a:br>
              <a:rPr lang="en-US" sz="5400" dirty="0">
                <a:latin typeface="Rockwell" panose="02060603020205020403" pitchFamily="18" charset="0"/>
              </a:rPr>
            </a:br>
            <a:br>
              <a:rPr lang="en-US" sz="5400" dirty="0">
                <a:latin typeface="Rockwell" panose="02060603020205020403" pitchFamily="18" charset="0"/>
              </a:rPr>
            </a:br>
            <a:br>
              <a:rPr lang="en-US" sz="5400" dirty="0">
                <a:latin typeface="Rockwell" panose="02060603020205020403" pitchFamily="18" charset="0"/>
              </a:rPr>
            </a:br>
            <a:br>
              <a:rPr lang="en-US" sz="5400" dirty="0">
                <a:latin typeface="Rockwell" panose="02060603020205020403" pitchFamily="18" charset="0"/>
              </a:rPr>
            </a:br>
            <a:br>
              <a:rPr lang="en-US" sz="5400" dirty="0">
                <a:latin typeface="Rockwell" panose="02060603020205020403" pitchFamily="18" charset="0"/>
              </a:rPr>
            </a:br>
            <a:br>
              <a:rPr lang="en-US" sz="5400" dirty="0">
                <a:latin typeface="Rockwell" panose="02060603020205020403" pitchFamily="18" charset="0"/>
              </a:rPr>
            </a:br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  <a:latin typeface="Rockwell" panose="02060603020205020403" pitchFamily="18" charset="0"/>
              </a:rPr>
              <a:t>Software Testing </a:t>
            </a:r>
            <a:b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  <a:latin typeface="Rockwell" panose="02060603020205020403" pitchFamily="18" charset="0"/>
              </a:rPr>
            </a:br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  <a:latin typeface="Rockwell" panose="02060603020205020403" pitchFamily="18" charset="0"/>
              </a:rPr>
              <a:t>&amp;</a:t>
            </a:r>
            <a:b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  <a:latin typeface="Rockwell" panose="02060603020205020403" pitchFamily="18" charset="0"/>
              </a:rPr>
            </a:br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  <a:latin typeface="Rockwell" panose="02060603020205020403" pitchFamily="18" charset="0"/>
              </a:rPr>
              <a:t>Quality Assurance Lab</a:t>
            </a:r>
            <a:b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  <a:latin typeface="Rockwell" panose="02060603020205020403" pitchFamily="18" charset="0"/>
              </a:rPr>
            </a:br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  <a:latin typeface="Rockwell" panose="02060603020205020403" pitchFamily="18" charset="0"/>
              </a:rPr>
              <a:t>ETCS-453</a:t>
            </a:r>
            <a:b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  <a:latin typeface="Rockwell" panose="02060603020205020403" pitchFamily="18" charset="0"/>
              </a:rPr>
            </a:br>
            <a:b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  <a:latin typeface="Rockwell" panose="02060603020205020403" pitchFamily="18" charset="0"/>
              </a:rPr>
            </a:br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  <a:latin typeface="Rockwell" panose="02060603020205020403" pitchFamily="18" charset="0"/>
              </a:rPr>
              <a:t> Lab Exercise 6 </a:t>
            </a: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>
            <a:extLst>
              <a:ext uri="{FF2B5EF4-FFF2-40B4-BE49-F238E27FC236}">
                <a16:creationId xmlns:a16="http://schemas.microsoft.com/office/drawing/2014/main" id="{B51BB856-B926-42E3-A960-0FB2BD8826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382" y="236276"/>
            <a:ext cx="9905999" cy="626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  <a:effectLst/>
        </p:spPr>
        <p:txBody>
          <a:bodyPr vert="horz" wrap="square" lIns="0" tIns="0" rIns="0" bIns="7141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Cyclomatic Complexity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8C1B7-5D33-4E1F-82CE-B858B0D42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1383" y="1052945"/>
            <a:ext cx="9905999" cy="5568779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Cyclomatic complexity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can be computed in one of the tree ways: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number of regions in a flow graph corresponds to the cyclomatic complexity.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Cyclomatic complexity V(G) of a flow graph G, is defined as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V(G)= E-N+2	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 E is the Number of edges in the flow graph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is the number of nodes in flow graph.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Cyclomatic complexity V(G) of a flow graph G, can also be defined as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V(G) = P+1	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 P is the number of predicate node in the flow graph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19660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>
            <a:extLst>
              <a:ext uri="{FF2B5EF4-FFF2-40B4-BE49-F238E27FC236}">
                <a16:creationId xmlns:a16="http://schemas.microsoft.com/office/drawing/2014/main" id="{B51BB856-B926-42E3-A960-0FB2BD8826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382" y="97777"/>
            <a:ext cx="9905999" cy="9031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  <a:effectLst/>
        </p:spPr>
        <p:txBody>
          <a:bodyPr vert="horz" wrap="square" lIns="0" tIns="0" rIns="0" bIns="7141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36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Independent Paths</a:t>
            </a:r>
            <a:endParaRPr kumimoji="0" lang="en-US" altLang="en-US" sz="3600" b="1" i="0" u="none" strike="noStrike" cap="none" normalizeH="0" baseline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8C1B7-5D33-4E1F-82CE-B858B0D42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1383" y="1219200"/>
            <a:ext cx="9905999" cy="4849092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/>
              <a:t>	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Nodes = Decisions + Processes</a:t>
            </a:r>
          </a:p>
          <a:p>
            <a:pPr marL="442913" indent="0">
              <a:buNone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Nodes are where anything can happen and so the full count of nodes are those places where decisions are being made and those places where a specific algorithm or bit of logic is being performed</a:t>
            </a:r>
          </a:p>
          <a:p>
            <a:pPr marL="442913" indent="0">
              <a:buNone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Three equations used to calculate the independent paths.</a:t>
            </a:r>
          </a:p>
          <a:p>
            <a:pPr marL="539750" indent="-96838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Independent Paths = Edges – Nodes + 2</a:t>
            </a:r>
          </a:p>
          <a:p>
            <a:pPr lvl="1"/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Independent Paths = Regions + 1</a:t>
            </a:r>
          </a:p>
          <a:p>
            <a:pPr marL="442913" indent="0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Independent Paths = Decisions + 1</a:t>
            </a:r>
          </a:p>
          <a:p>
            <a:pPr marL="179388" indent="-179388">
              <a:buNone/>
            </a:pP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3935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9DBFB-86E4-4080-9999-ADE4C7F08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27514"/>
            <a:ext cx="9905998" cy="877831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pPr algn="ctr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IN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Lab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58422-AEDC-47A7-A69A-C79545E548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79418"/>
            <a:ext cx="9905999" cy="4951068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Q1: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Are The Different Sources Of Knowledge For White-box Testing?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Q2: Why Is White Box Testing Called As Glass Box Testing?</a:t>
            </a:r>
          </a:p>
          <a:p>
            <a:pPr marL="442913" indent="-442913">
              <a:buNone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Q3:Give One Example Where You Did Not Find The Bug In Black Box Testing But You Found The Bug In White Box Testing?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Q4: What is DD Path Testing?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Q5:Who Performs White Box Testing? The Developer Or The Tester?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4567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436" y="0"/>
            <a:ext cx="10474036" cy="725373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Rockwell" panose="02060603020205020403" pitchFamily="18" charset="0"/>
              </a:rPr>
              <a:t>Problem Statement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6B8A7FC-9FB3-4A10-9939-C6E44F80D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436" y="725372"/>
            <a:ext cx="10474036" cy="6132627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determine the nature of roots of a quadratic equations. Perform DD Path Testing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(1)int main (  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(3) int a, b, c, d, </a:t>
            </a:r>
            <a:r>
              <a:rPr lang="en-I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(4) double D;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(5) </a:t>
            </a:r>
            <a:r>
              <a:rPr lang="en-I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(“ Enter `a' coefficient :");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(6) </a:t>
            </a:r>
            <a:r>
              <a:rPr lang="en-I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("%d", &amp; a) 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(7) </a:t>
            </a:r>
            <a:r>
              <a:rPr lang="en-I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(" Enter `b' coefficient :”);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(8) </a:t>
            </a:r>
            <a:r>
              <a:rPr lang="en-I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("%&amp;d", &amp; b);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(9) </a:t>
            </a:r>
            <a:r>
              <a:rPr lang="en-I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(“ Enter `c' coefficient :”);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(10) </a:t>
            </a:r>
            <a:r>
              <a:rPr lang="en-I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("%d”, &amp; c) ;</a:t>
            </a:r>
          </a:p>
          <a:p>
            <a:pPr marL="539750" indent="-539750">
              <a:lnSpc>
                <a:spcPct val="100000"/>
              </a:lnSpc>
              <a:buNone/>
            </a:pP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(11)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((a &gt; =0) &amp;&amp; (a &lt; = 00) &amp;&amp; (b &gt; = 0) &amp;&amp; (b &lt; =100) &amp;&amp; (c &gt; =0) &amp;&amp; (c &lt;    =100)) {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3689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8C1B7-5D33-4E1F-82CE-B858B0D42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0"/>
            <a:ext cx="9905999" cy="6761018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(12) </a:t>
            </a:r>
            <a:r>
              <a:rPr lang="en-I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1;</a:t>
            </a:r>
          </a:p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(13) if (a = = 0) {</a:t>
            </a:r>
          </a:p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(14) </a:t>
            </a:r>
            <a:r>
              <a:rPr lang="en-I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-1;</a:t>
            </a:r>
          </a:p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(15) }</a:t>
            </a:r>
          </a:p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(16) }</a:t>
            </a:r>
          </a:p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(17) if (</a:t>
            </a:r>
            <a:r>
              <a:rPr lang="en-I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= 1) {</a:t>
            </a:r>
          </a:p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(18) d = b * b - 4 * a * c;</a:t>
            </a:r>
          </a:p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(19) if (d = = 0) {</a:t>
            </a:r>
          </a:p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(20) </a:t>
            </a:r>
            <a:r>
              <a:rPr lang="en-I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("roots are equal and are r1= r2 = %f - b/(2 * float)&amp;));</a:t>
            </a:r>
          </a:p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(21) }</a:t>
            </a:r>
          </a:p>
          <a:p>
            <a:pPr marL="0" indent="0">
              <a:buNone/>
            </a:pPr>
            <a:r>
              <a:rPr lang="en-IN" dirty="0"/>
              <a:t>(</a:t>
            </a:r>
            <a:r>
              <a:rPr lang="en-IN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22) else if (d &gt; 0) {</a:t>
            </a:r>
          </a:p>
          <a:p>
            <a:pPr marL="0" indent="0">
              <a:buNone/>
            </a:pPr>
            <a:r>
              <a:rPr lang="en-IN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(23) D = sqrt (d);</a:t>
            </a:r>
          </a:p>
          <a:p>
            <a:pPr marL="0" indent="0">
              <a:buNone/>
            </a:pPr>
            <a:r>
              <a:rPr lang="en-IN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(24) </a:t>
            </a:r>
            <a:r>
              <a:rPr lang="en-IN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IN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("roots are real and are r1=%f and r2=%f; (-b - D)/(2 * a), (-b + D)/(2 * a));</a:t>
            </a:r>
          </a:p>
          <a:p>
            <a:pPr marL="0" indent="0">
              <a:buNone/>
            </a:pPr>
            <a:r>
              <a:rPr lang="en-IN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(25) }</a:t>
            </a:r>
          </a:p>
          <a:p>
            <a:pPr marL="0" indent="0">
              <a:buNone/>
            </a:pP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sz="2000" dirty="0"/>
          </a:p>
          <a:p>
            <a:pPr marL="0" lvl="1" indent="0">
              <a:buNone/>
            </a:pP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3117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91FD3-FAC3-4B8B-A8A9-A3E5A0F821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96982"/>
            <a:ext cx="9905999" cy="6761018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(26)  else {</a:t>
            </a:r>
          </a:p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(27) D = sqrt (-d) / (2 * a);</a:t>
            </a:r>
          </a:p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(28) </a:t>
            </a:r>
            <a:r>
              <a:rPr lang="en-I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("roots are imaginary"); </a:t>
            </a:r>
          </a:p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(29) }</a:t>
            </a:r>
          </a:p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(30) }</a:t>
            </a:r>
          </a:p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(31) else if (</a:t>
            </a:r>
            <a:r>
              <a:rPr lang="en-I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= -1) {</a:t>
            </a:r>
          </a:p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(32) </a:t>
            </a:r>
            <a:r>
              <a:rPr lang="en-I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("Not a quadratic equation"); </a:t>
            </a:r>
          </a:p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(33) }</a:t>
            </a:r>
          </a:p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(34) else {</a:t>
            </a:r>
          </a:p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(35) </a:t>
            </a:r>
            <a:r>
              <a:rPr lang="en-I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("Invalid input range ...); </a:t>
            </a:r>
          </a:p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(36) }</a:t>
            </a:r>
          </a:p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(37) </a:t>
            </a:r>
            <a:r>
              <a:rPr lang="en-I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getch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 ):</a:t>
            </a:r>
          </a:p>
        </p:txBody>
      </p:sp>
    </p:spTree>
    <p:extLst>
      <p:ext uri="{BB962C8B-B14F-4D97-AF65-F5344CB8AC3E}">
        <p14:creationId xmlns:p14="http://schemas.microsoft.com/office/powerpoint/2010/main" val="2339829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3C129-418E-45D4-9C4E-AA537B2FD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6691" y="346363"/>
            <a:ext cx="9905999" cy="6137563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lvl="0"/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(38) return 0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(39) }</a:t>
            </a:r>
          </a:p>
          <a:p>
            <a:pPr lvl="0"/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Draw the control flow graph for this program segment</a:t>
            </a:r>
            <a:endParaRPr lang="en-I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Draw the DD Path Graph.</a:t>
            </a:r>
            <a:endParaRPr lang="en-I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Calculation of Cyclomatic Complexity V(G) by three methods.</a:t>
            </a:r>
            <a:endParaRPr lang="en-I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Determine the number of independent paths</a:t>
            </a:r>
            <a:endParaRPr lang="en-I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7376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>
            <a:extLst>
              <a:ext uri="{FF2B5EF4-FFF2-40B4-BE49-F238E27FC236}">
                <a16:creationId xmlns:a16="http://schemas.microsoft.com/office/drawing/2014/main" id="{B51BB856-B926-42E3-A960-0FB2BD8826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382" y="159332"/>
            <a:ext cx="9905999" cy="779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  <a:effectLst/>
        </p:spPr>
        <p:txBody>
          <a:bodyPr vert="horz" wrap="square" lIns="0" tIns="0" rIns="0" bIns="7141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b="1" dirty="0">
                <a:solidFill>
                  <a:schemeClr val="accent1">
                    <a:lumMod val="50000"/>
                  </a:schemeClr>
                </a:solidFill>
                <a:latin typeface="Roboto"/>
              </a:rPr>
              <a:t>Path Testing</a:t>
            </a: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Roboto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8C1B7-5D33-4E1F-82CE-B858B0D42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1383" y="1219200"/>
            <a:ext cx="9905999" cy="4849092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marL="360363" indent="-360363" algn="just">
              <a:buNone/>
            </a:pPr>
            <a:r>
              <a:rPr lang="en-US" sz="2200" b="1" dirty="0"/>
              <a:t>	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tructural testing method based on the source code or algorithm and NOT based on the specifications. It can be applied at different levels of granularity.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Path Testing Assumptions:</a:t>
            </a:r>
          </a:p>
          <a:p>
            <a:pPr marL="263525" indent="0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Specifications are Accurate</a:t>
            </a:r>
          </a:p>
          <a:p>
            <a:pPr marL="263525" indent="0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Data is defined and accessed properly</a:t>
            </a:r>
          </a:p>
          <a:p>
            <a:pPr marL="442913" indent="-179388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are no defects that exist in the system other than those that affect control flow</a:t>
            </a:r>
          </a:p>
          <a:p>
            <a:pPr marL="179388" indent="-179388">
              <a:buNone/>
            </a:pP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7539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8C1B7-5D33-4E1F-82CE-B858B0D42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374073"/>
            <a:ext cx="9905999" cy="5694219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Path Testing Techniques:</a:t>
            </a:r>
          </a:p>
          <a:p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 Flow Graph (CFG) - 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Program is converted into Flow graphs by representing the code into nodes, regions and edges.</a:t>
            </a:r>
          </a:p>
          <a:p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Decision to Decision path (D-D) -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The CFG can be broken into various Decision to Decision paths and then collapsed into individual nodes.</a:t>
            </a:r>
          </a:p>
          <a:p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Independent (basis) paths - 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Independent path is a path through a DD-path graph which cannot be reproduced from other paths by other methods.</a:t>
            </a:r>
          </a:p>
          <a:p>
            <a:pPr marL="0" indent="0">
              <a:buNone/>
            </a:pPr>
            <a:r>
              <a:rPr lang="en-US" sz="2200" b="1" dirty="0"/>
              <a:t>		</a:t>
            </a:r>
            <a:endParaRPr lang="en-IN" sz="2200" dirty="0"/>
          </a:p>
          <a:p>
            <a:pPr marL="179388" indent="-179388">
              <a:buNone/>
            </a:pP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3567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>
            <a:extLst>
              <a:ext uri="{FF2B5EF4-FFF2-40B4-BE49-F238E27FC236}">
                <a16:creationId xmlns:a16="http://schemas.microsoft.com/office/drawing/2014/main" id="{B51BB856-B926-42E3-A960-0FB2BD8826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382" y="97777"/>
            <a:ext cx="9905999" cy="9031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  <a:effectLst/>
        </p:spPr>
        <p:txBody>
          <a:bodyPr vert="horz" wrap="square" lIns="0" tIns="0" rIns="0" bIns="7141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36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DD Paths</a:t>
            </a:r>
            <a:endParaRPr kumimoji="0" lang="en-US" altLang="en-US" sz="3600" b="1" i="0" u="none" strike="noStrike" cap="none" normalizeH="0" baseline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8C1B7-5D33-4E1F-82CE-B858B0D42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1383" y="1149927"/>
            <a:ext cx="10390908" cy="5610296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marL="263525" indent="-263525">
              <a:buNone/>
            </a:pPr>
            <a:r>
              <a:rPr lang="en-US" dirty="0">
                <a:solidFill>
                  <a:schemeClr val="bg1"/>
                </a:solidFill>
              </a:rPr>
              <a:t> •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Originally defined by E. F. Miller (1977?)</a:t>
            </a:r>
          </a:p>
          <a:p>
            <a:pPr marL="263525" indent="-263525">
              <a:buNone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• “DD” is short for “decision to decision” </a:t>
            </a:r>
          </a:p>
          <a:p>
            <a:pPr marL="179388" indent="0">
              <a:buNone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Original definition was for early (second generation) programming languages </a:t>
            </a:r>
          </a:p>
          <a:p>
            <a:pPr marL="360363" indent="-180975">
              <a:buNone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A decision-to-decision path (DD-Path) is a path chain in a program graph </a:t>
            </a:r>
          </a:p>
          <a:p>
            <a:pPr marL="360363" indent="179388">
              <a:buNone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•   Initial and terminal nodes are distinct</a:t>
            </a:r>
          </a:p>
          <a:p>
            <a:pPr marL="360363" indent="-180975">
              <a:buNone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   •	Every interior node has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indeg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=1 and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outdeg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</a:t>
            </a:r>
          </a:p>
          <a:p>
            <a:pPr marL="360363" indent="-180975">
              <a:buNone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   • The initial node is 2-connected to every other node in the path </a:t>
            </a:r>
          </a:p>
          <a:p>
            <a:pPr marL="360363" indent="-180975">
              <a:buNone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• No instances of 1- or 3-connected nodes occur</a:t>
            </a:r>
          </a:p>
          <a:p>
            <a:pPr marL="360363" indent="-180975">
              <a:buNone/>
            </a:pP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0363" indent="-180975">
              <a:buNone/>
            </a:pP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9388" indent="0">
              <a:buNone/>
            </a:pP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9388" indent="0">
              <a:buNone/>
            </a:pP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9388" indent="0">
              <a:buNone/>
            </a:pP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B2351DC-DDF3-4B6F-BFAD-2CE84C220D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2482" y="5708073"/>
            <a:ext cx="7086600" cy="95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937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>
            <a:extLst>
              <a:ext uri="{FF2B5EF4-FFF2-40B4-BE49-F238E27FC236}">
                <a16:creationId xmlns:a16="http://schemas.microsoft.com/office/drawing/2014/main" id="{B51BB856-B926-42E3-A960-0FB2BD8826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382" y="97777"/>
            <a:ext cx="9905999" cy="9031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  <a:effectLst/>
        </p:spPr>
        <p:txBody>
          <a:bodyPr vert="horz" wrap="square" lIns="0" tIns="0" rIns="0" bIns="7141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36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DD Paths</a:t>
            </a:r>
            <a:endParaRPr kumimoji="0" lang="en-US" altLang="en-US" sz="3600" b="1" i="0" u="none" strike="noStrike" cap="none" normalizeH="0" baseline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8C1B7-5D33-4E1F-82CE-B858B0D42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1383" y="1149927"/>
            <a:ext cx="10390908" cy="5375563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marL="263525" indent="-263525">
              <a:buNone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DD-Path (decision-to-decision) is a chain in a program graph such that</a:t>
            </a:r>
          </a:p>
          <a:p>
            <a:pPr marL="263525" indent="-263525">
              <a:buNone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Case 1: it consists of a single node with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indeg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0,</a:t>
            </a:r>
          </a:p>
          <a:p>
            <a:pPr marL="263525" indent="-263525">
              <a:buNone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Case 2: it consists of a single node with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outdeg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0,</a:t>
            </a:r>
          </a:p>
          <a:p>
            <a:pPr marL="263525" indent="-263525">
              <a:buNone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Case 3: it consists of a single node with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indeg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≥ 2 or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outdeg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≥ 2,</a:t>
            </a:r>
          </a:p>
          <a:p>
            <a:pPr marL="263525" indent="-263525">
              <a:buNone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Case 4: it consists of a single node with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indeg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 and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outdeg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1,</a:t>
            </a:r>
          </a:p>
          <a:p>
            <a:pPr marL="263525" indent="-263525">
              <a:buNone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Case 5: it is a maximal chain of length ≥ 1.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0953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7815013_Problem-solution cycle_RVA_v3" id="{20834410-FC37-46AC-ACB7-FB202F8C4BA9}" vid="{1ED24379-BFF7-4E2F-B7EC-A47C906E21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B28F4A5B7108743983B5F3D6F43D3CA" ma:contentTypeVersion="2" ma:contentTypeDescription="Create a new document." ma:contentTypeScope="" ma:versionID="9459ea6230347e1c14acfdcd5192bcbe">
  <xsd:schema xmlns:xsd="http://www.w3.org/2001/XMLSchema" xmlns:xs="http://www.w3.org/2001/XMLSchema" xmlns:p="http://schemas.microsoft.com/office/2006/metadata/properties" xmlns:ns2="cf86998d-6c59-4edf-8766-84e7bf90ae28" targetNamespace="http://schemas.microsoft.com/office/2006/metadata/properties" ma:root="true" ma:fieldsID="8504fd1e92d8bbf691e65e874d48909e" ns2:_="">
    <xsd:import namespace="cf86998d-6c59-4edf-8766-84e7bf90ae2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86998d-6c59-4edf-8766-84e7bf90ae2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926E000-FE55-4B7A-925B-C4091DFE343A}"/>
</file>

<file path=customXml/itemProps2.xml><?xml version="1.0" encoding="utf-8"?>
<ds:datastoreItem xmlns:ds="http://schemas.openxmlformats.org/officeDocument/2006/customXml" ds:itemID="{E7866CFD-F94E-4AE5-ACEA-86FEC0F48A10}">
  <ds:schemaRefs>
    <ds:schemaRef ds:uri="http://purl.org/dc/terms/"/>
    <ds:schemaRef ds:uri="16c05727-aa75-4e4a-9b5f-8a80a1165891"/>
    <ds:schemaRef ds:uri="http://www.w3.org/XML/1998/namespace"/>
    <ds:schemaRef ds:uri="71af3243-3dd4-4a8d-8c0d-dd76da1f02a5"/>
    <ds:schemaRef ds:uri="http://schemas.microsoft.com/office/infopath/2007/PartnerControls"/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  <ds:schemaRef ds:uri="http://purl.org/dc/dcmitype/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B579702B-25C7-40D7-9E29-7686B11A966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758</Words>
  <Application>Microsoft Office PowerPoint</Application>
  <PresentationFormat>Widescreen</PresentationFormat>
  <Paragraphs>103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Roboto</vt:lpstr>
      <vt:lpstr>Rockwell</vt:lpstr>
      <vt:lpstr>Times New Roman</vt:lpstr>
      <vt:lpstr>Trebuchet MS</vt:lpstr>
      <vt:lpstr>Tw Cen MT</vt:lpstr>
      <vt:lpstr>Circuit</vt:lpstr>
      <vt:lpstr>         Software Testing  &amp; Quality Assurance Lab ETCS-453   Lab Exercise 6 </vt:lpstr>
      <vt:lpstr>Problem Statement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Lab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2020-07-05T16:43:30Z</dcterms:created>
  <dcterms:modified xsi:type="dcterms:W3CDTF">2020-09-25T10:45:07Z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0x010100EB28F4A5B7108743983B5F3D6F43D3CA</vt:lpwstr>
  </property>
</Properties>
</file>