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Arial Narr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Narrow-italic.fntdata"/><Relationship Id="rId23" Type="http://schemas.openxmlformats.org/officeDocument/2006/relationships/slide" Target="slides/slide18.xml"/><Relationship Id="rId45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ArialNarr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0" y="58489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65562" y="241102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980902" y="838200"/>
            <a:ext cx="7387936" cy="2299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Calibri"/>
              <a:buNone/>
            </a:pPr>
            <a:r>
              <a:rPr b="1" lang="en-US" sz="3300">
                <a:latin typeface="Calibri"/>
                <a:ea typeface="Calibri"/>
                <a:cs typeface="Calibri"/>
                <a:sym typeface="Calibri"/>
              </a:rPr>
              <a:t>Maharaja Agrasen Institute of Technology</a:t>
            </a:r>
            <a:br>
              <a:rPr b="1" lang="en-US" sz="33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300">
                <a:latin typeface="Calibri"/>
                <a:ea typeface="Calibri"/>
                <a:cs typeface="Calibri"/>
                <a:sym typeface="Calibri"/>
              </a:rPr>
              <a:t>ETCS 211</a:t>
            </a:r>
            <a:br>
              <a:rPr b="1" lang="en-US" sz="3300"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33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300">
                <a:latin typeface="Calibri"/>
                <a:ea typeface="Calibri"/>
                <a:cs typeface="Calibri"/>
                <a:sym typeface="Calibri"/>
              </a:rPr>
              <a:t>Computer Graphics &amp; Multimedia</a:t>
            </a:r>
            <a:br>
              <a:rPr b="1" lang="en-US" sz="30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/>
              <a:t>UNIT 1</a:t>
            </a:r>
            <a:endParaRPr sz="3000"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100">
                <a:solidFill>
                  <a:schemeClr val="dk1"/>
                </a:solidFill>
              </a:rPr>
              <a:t>2D TRANSFORMATIONS</a:t>
            </a:r>
            <a:endParaRPr/>
          </a:p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imes New Roman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MAIT, CSE, CGM, UNIT 1 2D TRANSFORMATIONS</a:t>
            </a:r>
            <a:endParaRPr b="1" i="0" sz="9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imes New Roman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05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0" y="762000"/>
            <a:ext cx="510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scale factors are in between 0 and 1 🡺 the points will be moved closer to the origin 🡺 the object will be smaller.</a:t>
            </a:r>
            <a:endParaRPr b="1" sz="2400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5" name="Google Shape;475;p24"/>
          <p:cNvGrpSpPr/>
          <p:nvPr/>
        </p:nvGrpSpPr>
        <p:grpSpPr>
          <a:xfrm>
            <a:off x="5410200" y="1600200"/>
            <a:ext cx="3352800" cy="3352800"/>
            <a:chOff x="3120" y="1200"/>
            <a:chExt cx="2064" cy="1920"/>
          </a:xfrm>
        </p:grpSpPr>
        <p:cxnSp>
          <p:nvCxnSpPr>
            <p:cNvPr id="476" name="Google Shape;476;p24"/>
            <p:cNvCxnSpPr/>
            <p:nvPr/>
          </p:nvCxnSpPr>
          <p:spPr>
            <a:xfrm>
              <a:off x="3120" y="1200"/>
              <a:ext cx="0" cy="19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4"/>
            <p:cNvCxnSpPr/>
            <p:nvPr/>
          </p:nvCxnSpPr>
          <p:spPr>
            <a:xfrm>
              <a:off x="3120" y="3120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78" name="Google Shape;478;p24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4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4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4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4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4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4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4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4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4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4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4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4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4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4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4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4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4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7" name="Google Shape;497;p24"/>
          <p:cNvGrpSpPr/>
          <p:nvPr/>
        </p:nvGrpSpPr>
        <p:grpSpPr>
          <a:xfrm>
            <a:off x="5715000" y="3962400"/>
            <a:ext cx="762000" cy="685800"/>
            <a:chOff x="3600" y="2496"/>
            <a:chExt cx="480" cy="432"/>
          </a:xfrm>
        </p:grpSpPr>
        <p:sp>
          <p:nvSpPr>
            <p:cNvPr id="498" name="Google Shape;498;p24"/>
            <p:cNvSpPr/>
            <p:nvPr/>
          </p:nvSpPr>
          <p:spPr>
            <a:xfrm>
              <a:off x="3600" y="2784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936" y="2784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600" y="2496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01" name="Google Shape;501;p24"/>
          <p:cNvGrpSpPr/>
          <p:nvPr/>
        </p:nvGrpSpPr>
        <p:grpSpPr>
          <a:xfrm>
            <a:off x="6667500" y="1600200"/>
            <a:ext cx="2095500" cy="2133600"/>
            <a:chOff x="4200" y="1008"/>
            <a:chExt cx="1320" cy="1344"/>
          </a:xfrm>
        </p:grpSpPr>
        <p:sp>
          <p:nvSpPr>
            <p:cNvPr id="502" name="Google Shape;502;p24"/>
            <p:cNvSpPr/>
            <p:nvPr/>
          </p:nvSpPr>
          <p:spPr>
            <a:xfrm>
              <a:off x="4200" y="21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5376" y="2208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4200" y="1008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05" name="Google Shape;505;p24"/>
          <p:cNvGrpSpPr/>
          <p:nvPr/>
        </p:nvGrpSpPr>
        <p:grpSpPr>
          <a:xfrm>
            <a:off x="6096000" y="1676400"/>
            <a:ext cx="2590800" cy="2590800"/>
            <a:chOff x="3840" y="1056"/>
            <a:chExt cx="1632" cy="1632"/>
          </a:xfrm>
        </p:grpSpPr>
        <p:cxnSp>
          <p:nvCxnSpPr>
            <p:cNvPr id="506" name="Google Shape;506;p24"/>
            <p:cNvCxnSpPr/>
            <p:nvPr/>
          </p:nvCxnSpPr>
          <p:spPr>
            <a:xfrm flipH="1" rot="10800000">
              <a:off x="3840" y="1056"/>
              <a:ext cx="432" cy="100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7" name="Google Shape;507;p24"/>
            <p:cNvCxnSpPr/>
            <p:nvPr/>
          </p:nvCxnSpPr>
          <p:spPr>
            <a:xfrm flipH="1" rot="10800000">
              <a:off x="3888" y="2256"/>
              <a:ext cx="384" cy="384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8" name="Google Shape;508;p24"/>
            <p:cNvCxnSpPr/>
            <p:nvPr/>
          </p:nvCxnSpPr>
          <p:spPr>
            <a:xfrm flipH="1" rot="10800000">
              <a:off x="4464" y="2256"/>
              <a:ext cx="1008" cy="43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09" name="Google Shape;509;p24"/>
          <p:cNvSpPr/>
          <p:nvPr/>
        </p:nvSpPr>
        <p:spPr>
          <a:xfrm>
            <a:off x="5791200" y="4038600"/>
            <a:ext cx="609600" cy="533400"/>
          </a:xfrm>
          <a:prstGeom prst="rtTriangle">
            <a:avLst/>
          </a:prstGeom>
          <a:noFill/>
          <a:ln cap="flat" cmpd="sng" w="31750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6781800" y="1752600"/>
            <a:ext cx="1828800" cy="18288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1" name="Google Shape;511;p24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4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4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4" name="Google Shape;514;p24"/>
          <p:cNvGrpSpPr/>
          <p:nvPr/>
        </p:nvGrpSpPr>
        <p:grpSpPr>
          <a:xfrm>
            <a:off x="6019800" y="3124200"/>
            <a:ext cx="1219200" cy="1257300"/>
            <a:chOff x="3792" y="1968"/>
            <a:chExt cx="768" cy="792"/>
          </a:xfrm>
        </p:grpSpPr>
        <p:sp>
          <p:nvSpPr>
            <p:cNvPr id="515" name="Google Shape;515;p24"/>
            <p:cNvSpPr/>
            <p:nvPr/>
          </p:nvSpPr>
          <p:spPr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18" name="Google Shape;518;p24"/>
          <p:cNvSpPr/>
          <p:nvPr/>
        </p:nvSpPr>
        <p:spPr>
          <a:xfrm>
            <a:off x="6096000" y="3200400"/>
            <a:ext cx="1066800" cy="10668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9" name="Google Shape;519;p24"/>
          <p:cNvGrpSpPr/>
          <p:nvPr/>
        </p:nvGrpSpPr>
        <p:grpSpPr>
          <a:xfrm>
            <a:off x="5791200" y="3200400"/>
            <a:ext cx="1371600" cy="1371600"/>
            <a:chOff x="3648" y="2016"/>
            <a:chExt cx="864" cy="864"/>
          </a:xfrm>
        </p:grpSpPr>
        <p:cxnSp>
          <p:nvCxnSpPr>
            <p:cNvPr id="520" name="Google Shape;520;p24"/>
            <p:cNvCxnSpPr/>
            <p:nvPr/>
          </p:nvCxnSpPr>
          <p:spPr>
            <a:xfrm flipH="1">
              <a:off x="3648" y="2688"/>
              <a:ext cx="192" cy="192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1" name="Google Shape;521;p24"/>
            <p:cNvCxnSpPr/>
            <p:nvPr/>
          </p:nvCxnSpPr>
          <p:spPr>
            <a:xfrm flipH="1">
              <a:off x="3648" y="2016"/>
              <a:ext cx="192" cy="528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2" name="Google Shape;522;p24"/>
            <p:cNvCxnSpPr/>
            <p:nvPr/>
          </p:nvCxnSpPr>
          <p:spPr>
            <a:xfrm flipH="1">
              <a:off x="3984" y="2688"/>
              <a:ext cx="528" cy="192"/>
            </a:xfrm>
            <a:prstGeom prst="straightConnector1">
              <a:avLst/>
            </a:prstGeom>
            <a:noFill/>
            <a:ln cap="flat" cmpd="sng" w="25400">
              <a:solidFill>
                <a:srgbClr val="C0C0C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3" name="Google Shape;523;p24"/>
          <p:cNvGrpSpPr/>
          <p:nvPr/>
        </p:nvGrpSpPr>
        <p:grpSpPr>
          <a:xfrm>
            <a:off x="76200" y="2133600"/>
            <a:ext cx="6365875" cy="1928813"/>
            <a:chOff x="48" y="1344"/>
            <a:chExt cx="4010" cy="1215"/>
          </a:xfrm>
        </p:grpSpPr>
        <p:sp>
          <p:nvSpPr>
            <p:cNvPr id="524" name="Google Shape;524;p24"/>
            <p:cNvSpPr txBox="1"/>
            <p:nvPr/>
          </p:nvSpPr>
          <p:spPr>
            <a:xfrm>
              <a:off x="3542" y="1752"/>
              <a:ext cx="5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</a:t>
              </a:r>
              <a:endParaRPr/>
            </a:p>
          </p:txBody>
        </p:sp>
        <p:sp>
          <p:nvSpPr>
            <p:cNvPr id="525" name="Google Shape;525;p24"/>
            <p:cNvSpPr txBox="1"/>
            <p:nvPr/>
          </p:nvSpPr>
          <p:spPr>
            <a:xfrm>
              <a:off x="3408" y="2328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526" name="Google Shape;526;p24"/>
            <p:cNvSpPr txBox="1"/>
            <p:nvPr/>
          </p:nvSpPr>
          <p:spPr>
            <a:xfrm>
              <a:off x="48" y="1344"/>
              <a:ext cx="288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lang="en-US" sz="2400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 Sx = 0.5, Sy = 0.5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fol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P’ ?</a:t>
              </a:r>
              <a:endParaRPr/>
            </a:p>
          </p:txBody>
        </p:sp>
      </p:grpSp>
      <p:sp>
        <p:nvSpPr>
          <p:cNvPr id="527" name="Google Shape;527;p24"/>
          <p:cNvSpPr txBox="1"/>
          <p:nvPr/>
        </p:nvSpPr>
        <p:spPr>
          <a:xfrm>
            <a:off x="120650" y="3352800"/>
            <a:ext cx="49847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scale factors are larger than 1 🡺 the points will be moved away from the origin 🡺 the object will be larger.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8" name="Google Shape;528;p24"/>
          <p:cNvGrpSpPr/>
          <p:nvPr/>
        </p:nvGrpSpPr>
        <p:grpSpPr>
          <a:xfrm>
            <a:off x="228600" y="1309688"/>
            <a:ext cx="6781800" cy="4906962"/>
            <a:chOff x="144" y="825"/>
            <a:chExt cx="4272" cy="3091"/>
          </a:xfrm>
        </p:grpSpPr>
        <p:sp>
          <p:nvSpPr>
            <p:cNvPr id="529" name="Google Shape;529;p24"/>
            <p:cNvSpPr txBox="1"/>
            <p:nvPr/>
          </p:nvSpPr>
          <p:spPr>
            <a:xfrm>
              <a:off x="4164" y="825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530" name="Google Shape;530;p24"/>
            <p:cNvSpPr txBox="1"/>
            <p:nvPr/>
          </p:nvSpPr>
          <p:spPr>
            <a:xfrm>
              <a:off x="144" y="3168"/>
              <a:ext cx="288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Sx = 2, Sy = 2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b="1" i="0" lang="en-US" sz="2400" u="none" cap="none" strike="noStrik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?</a:t>
              </a:r>
              <a:endParaRPr/>
            </a:p>
          </p:txBody>
        </p:sp>
      </p:grpSp>
      <p:sp>
        <p:nvSpPr>
          <p:cNvPr id="531" name="Google Shape;531;p2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532" name="Google Shape;532;p2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3" name="Google Shape;533;p2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grpSp>
        <p:nvGrpSpPr>
          <p:cNvPr id="539" name="Google Shape;539;p25"/>
          <p:cNvGrpSpPr/>
          <p:nvPr/>
        </p:nvGrpSpPr>
        <p:grpSpPr>
          <a:xfrm>
            <a:off x="5410200" y="1600200"/>
            <a:ext cx="3352800" cy="3352800"/>
            <a:chOff x="3120" y="1200"/>
            <a:chExt cx="2064" cy="1920"/>
          </a:xfrm>
        </p:grpSpPr>
        <p:cxnSp>
          <p:nvCxnSpPr>
            <p:cNvPr id="540" name="Google Shape;540;p25"/>
            <p:cNvCxnSpPr/>
            <p:nvPr/>
          </p:nvCxnSpPr>
          <p:spPr>
            <a:xfrm>
              <a:off x="3120" y="1200"/>
              <a:ext cx="0" cy="19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5"/>
            <p:cNvCxnSpPr/>
            <p:nvPr/>
          </p:nvCxnSpPr>
          <p:spPr>
            <a:xfrm>
              <a:off x="3120" y="3120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42" name="Google Shape;542;p25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25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5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25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5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5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5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5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5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5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5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5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5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5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5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5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5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5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5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5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25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5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25"/>
          <p:cNvSpPr txBox="1"/>
          <p:nvPr/>
        </p:nvSpPr>
        <p:spPr>
          <a:xfrm>
            <a:off x="212725" y="1031875"/>
            <a:ext cx="481647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scale factors are the same,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🡺 uniform scaling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Only change in size (as previous example)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5" name="Google Shape;565;p25"/>
          <p:cNvGrpSpPr/>
          <p:nvPr/>
        </p:nvGrpSpPr>
        <p:grpSpPr>
          <a:xfrm>
            <a:off x="5276850" y="3671888"/>
            <a:ext cx="1047750" cy="957262"/>
            <a:chOff x="3324" y="2313"/>
            <a:chExt cx="660" cy="603"/>
          </a:xfrm>
        </p:grpSpPr>
        <p:sp>
          <p:nvSpPr>
            <p:cNvPr id="566" name="Google Shape;566;p25"/>
            <p:cNvSpPr txBox="1"/>
            <p:nvPr/>
          </p:nvSpPr>
          <p:spPr>
            <a:xfrm>
              <a:off x="3324" y="2313"/>
              <a:ext cx="5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P(1, 2)</a:t>
              </a:r>
              <a:endParaRPr/>
            </a:p>
          </p:txBody>
        </p:sp>
        <p:grpSp>
          <p:nvGrpSpPr>
            <p:cNvPr id="567" name="Google Shape;567;p25"/>
            <p:cNvGrpSpPr/>
            <p:nvPr/>
          </p:nvGrpSpPr>
          <p:grpSpPr>
            <a:xfrm>
              <a:off x="3600" y="2544"/>
              <a:ext cx="384" cy="372"/>
              <a:chOff x="3600" y="2544"/>
              <a:chExt cx="384" cy="372"/>
            </a:xfrm>
          </p:grpSpPr>
          <p:sp>
            <p:nvSpPr>
              <p:cNvPr id="568" name="Google Shape;568;p25"/>
              <p:cNvSpPr/>
              <p:nvPr/>
            </p:nvSpPr>
            <p:spPr>
              <a:xfrm>
                <a:off x="360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384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3600" y="254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3840" y="255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572" name="Google Shape;572;p25"/>
          <p:cNvSpPr/>
          <p:nvPr/>
        </p:nvSpPr>
        <p:spPr>
          <a:xfrm>
            <a:off x="5791200" y="4114800"/>
            <a:ext cx="457200" cy="4572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73" name="Google Shape;573;p25"/>
          <p:cNvGrpSpPr/>
          <p:nvPr/>
        </p:nvGrpSpPr>
        <p:grpSpPr>
          <a:xfrm>
            <a:off x="5943600" y="1309688"/>
            <a:ext cx="990600" cy="2119312"/>
            <a:chOff x="3744" y="825"/>
            <a:chExt cx="624" cy="1335"/>
          </a:xfrm>
        </p:grpSpPr>
        <p:sp>
          <p:nvSpPr>
            <p:cNvPr id="574" name="Google Shape;574;p25"/>
            <p:cNvSpPr txBox="1"/>
            <p:nvPr/>
          </p:nvSpPr>
          <p:spPr>
            <a:xfrm>
              <a:off x="3744" y="825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grpSp>
          <p:nvGrpSpPr>
            <p:cNvPr id="575" name="Google Shape;575;p25"/>
            <p:cNvGrpSpPr/>
            <p:nvPr/>
          </p:nvGrpSpPr>
          <p:grpSpPr>
            <a:xfrm>
              <a:off x="3792" y="1008"/>
              <a:ext cx="576" cy="1152"/>
              <a:chOff x="3792" y="1008"/>
              <a:chExt cx="576" cy="1152"/>
            </a:xfrm>
          </p:grpSpPr>
          <p:sp>
            <p:nvSpPr>
              <p:cNvPr id="576" name="Google Shape;576;p25"/>
              <p:cNvSpPr/>
              <p:nvPr/>
            </p:nvSpPr>
            <p:spPr>
              <a:xfrm>
                <a:off x="3792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4224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3792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4224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580" name="Google Shape;580;p25"/>
          <p:cNvSpPr/>
          <p:nvPr/>
        </p:nvSpPr>
        <p:spPr>
          <a:xfrm>
            <a:off x="6096000" y="1676400"/>
            <a:ext cx="762000" cy="1676400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1" name="Google Shape;581;p25"/>
          <p:cNvGrpSpPr/>
          <p:nvPr/>
        </p:nvGrpSpPr>
        <p:grpSpPr>
          <a:xfrm>
            <a:off x="5791200" y="1676400"/>
            <a:ext cx="1066800" cy="2895600"/>
            <a:chOff x="3648" y="1056"/>
            <a:chExt cx="672" cy="1824"/>
          </a:xfrm>
        </p:grpSpPr>
        <p:cxnSp>
          <p:nvCxnSpPr>
            <p:cNvPr id="582" name="Google Shape;582;p25"/>
            <p:cNvCxnSpPr/>
            <p:nvPr/>
          </p:nvCxnSpPr>
          <p:spPr>
            <a:xfrm flipH="1" rot="10800000">
              <a:off x="3648" y="1056"/>
              <a:ext cx="192" cy="1584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25"/>
            <p:cNvCxnSpPr/>
            <p:nvPr/>
          </p:nvCxnSpPr>
          <p:spPr>
            <a:xfrm flipH="1" rot="10800000">
              <a:off x="3936" y="2064"/>
              <a:ext cx="384" cy="81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4" name="Google Shape;584;p25"/>
            <p:cNvCxnSpPr/>
            <p:nvPr/>
          </p:nvCxnSpPr>
          <p:spPr>
            <a:xfrm flipH="1" rot="10800000">
              <a:off x="3648" y="2064"/>
              <a:ext cx="192" cy="81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5" name="Google Shape;585;p25"/>
            <p:cNvCxnSpPr/>
            <p:nvPr/>
          </p:nvCxnSpPr>
          <p:spPr>
            <a:xfrm flipH="1" rot="10800000">
              <a:off x="3888" y="1056"/>
              <a:ext cx="384" cy="1584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86" name="Google Shape;586;p25"/>
          <p:cNvSpPr txBox="1"/>
          <p:nvPr/>
        </p:nvSpPr>
        <p:spPr>
          <a:xfrm>
            <a:off x="288925" y="2625725"/>
            <a:ext cx="45085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≠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🡺 differential scaling.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size and shape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square 🡪 rectangle</a:t>
            </a:r>
            <a:endParaRPr/>
          </a:p>
          <a:p>
            <a:pPr indent="-1524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P(1, 3), 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2, 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 , P’ ?</a:t>
            </a:r>
            <a:endParaRPr/>
          </a:p>
        </p:txBody>
      </p:sp>
      <p:sp>
        <p:nvSpPr>
          <p:cNvPr id="587" name="Google Shape;587;p25"/>
          <p:cNvSpPr txBox="1"/>
          <p:nvPr/>
        </p:nvSpPr>
        <p:spPr>
          <a:xfrm>
            <a:off x="228600" y="4343400"/>
            <a:ext cx="5645150" cy="169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scaling by 1 do?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that matrix called?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scaling by a negative value do?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2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589" name="Google Shape;589;p2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2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088" y="1965325"/>
            <a:ext cx="4430712" cy="4021138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6"/>
          <p:cNvSpPr/>
          <p:nvPr/>
        </p:nvSpPr>
        <p:spPr>
          <a:xfrm>
            <a:off x="865188" y="2346325"/>
            <a:ext cx="18018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Translation</a:t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746125" y="3581400"/>
            <a:ext cx="2662238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Rotation [Origin]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822325" y="4953000"/>
            <a:ext cx="25050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Scaling [Origin]</a:t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b="1" lang="en-US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Matrix Representations</a:t>
            </a:r>
            <a:endParaRPr/>
          </a:p>
        </p:txBody>
      </p:sp>
      <p:sp>
        <p:nvSpPr>
          <p:cNvPr id="600" name="Google Shape;600;p2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7"/>
          <p:cNvSpPr txBox="1"/>
          <p:nvPr>
            <p:ph idx="12" type="sldNum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[6]-</a:t>
            </a: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06" name="Google Shape;606;p27"/>
          <p:cNvSpPr txBox="1"/>
          <p:nvPr>
            <p:ph idx="10" type="dt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1"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RM</a:t>
            </a:r>
            <a:endParaRPr/>
          </a:p>
        </p:txBody>
      </p:sp>
      <p:pic>
        <p:nvPicPr>
          <p:cNvPr id="607" name="Google Shape;6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2507456"/>
            <a:ext cx="3578149" cy="3167062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27"/>
          <p:cNvSpPr/>
          <p:nvPr/>
        </p:nvSpPr>
        <p:spPr>
          <a:xfrm>
            <a:off x="865188" y="2346325"/>
            <a:ext cx="28067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Reflection about x</a:t>
            </a: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b="1" lang="en-US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Matrix Representations</a:t>
            </a: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838200" y="3657600"/>
            <a:ext cx="28067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Reflection about y</a:t>
            </a: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952500" y="4967288"/>
            <a:ext cx="26289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Reflection about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Origin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8"/>
          <p:cNvSpPr txBox="1"/>
          <p:nvPr>
            <p:ph idx="12" type="sldNum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[6]-</a:t>
            </a: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17" name="Google Shape;617;p28"/>
          <p:cNvSpPr txBox="1"/>
          <p:nvPr>
            <p:ph idx="10" type="dt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1"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RM</a:t>
            </a:r>
            <a:endParaRPr/>
          </a:p>
        </p:txBody>
      </p:sp>
      <p:pic>
        <p:nvPicPr>
          <p:cNvPr id="618" name="Google Shape;6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638" y="2057400"/>
            <a:ext cx="3535362" cy="3005138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8"/>
          <p:cNvSpPr/>
          <p:nvPr/>
        </p:nvSpPr>
        <p:spPr>
          <a:xfrm>
            <a:off x="1901825" y="2346325"/>
            <a:ext cx="222726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Shear along  x</a:t>
            </a: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b="1" lang="en-US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Matrix Representations</a:t>
            </a:r>
            <a:endParaRPr/>
          </a:p>
        </p:txBody>
      </p:sp>
      <p:sp>
        <p:nvSpPr>
          <p:cNvPr id="621" name="Google Shape;621;p28"/>
          <p:cNvSpPr/>
          <p:nvPr/>
        </p:nvSpPr>
        <p:spPr>
          <a:xfrm>
            <a:off x="1874838" y="3976688"/>
            <a:ext cx="22272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Shear along  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9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transformations</a:t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 general transformation of a point: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P'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0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scale or rotate, we set </a:t>
            </a:r>
            <a:r>
              <a:rPr b="1"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additive identity.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translate, we set </a:t>
            </a:r>
            <a:r>
              <a:rPr b="1"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multiplicative identity.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combine multiple transformations, we must explicitly compute each transformed point.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It’d be nicer if we could use the same matrix operation all the time. But we’d have to combine multiplication and addition into a single operation.</a:t>
            </a:r>
            <a:endParaRPr/>
          </a:p>
        </p:txBody>
      </p:sp>
      <p:sp>
        <p:nvSpPr>
          <p:cNvPr id="628" name="Google Shape;628;p2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629" name="Google Shape;629;p2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0" name="Google Shape;630;p2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0"/>
          <p:cNvSpPr txBox="1"/>
          <p:nvPr>
            <p:ph idx="12" type="sldNum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[6]-</a:t>
            </a: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36" name="Google Shape;636;p30"/>
          <p:cNvSpPr txBox="1"/>
          <p:nvPr>
            <p:ph idx="10" type="dt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</a:pPr>
            <a:r>
              <a:rPr b="1"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RM</a:t>
            </a:r>
            <a:endParaRPr/>
          </a:p>
        </p:txBody>
      </p:sp>
      <p:pic>
        <p:nvPicPr>
          <p:cNvPr descr="homo" id="637" name="Google Shape;63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681" y="3871515"/>
            <a:ext cx="4679950" cy="25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0"/>
          <p:cNvSpPr txBox="1"/>
          <p:nvPr>
            <p:ph type="title"/>
          </p:nvPr>
        </p:nvSpPr>
        <p:spPr>
          <a:xfrm>
            <a:off x="609600" y="762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b="1" lang="en-US" sz="4320">
                <a:solidFill>
                  <a:schemeClr val="dk1"/>
                </a:solidFill>
              </a:rPr>
              <a:t>Homogeneous Coordinates</a:t>
            </a:r>
            <a:endParaRPr/>
          </a:p>
        </p:txBody>
      </p:sp>
      <p:sp>
        <p:nvSpPr>
          <p:cNvPr id="639" name="Google Shape;639;p30"/>
          <p:cNvSpPr txBox="1"/>
          <p:nvPr/>
        </p:nvSpPr>
        <p:spPr>
          <a:xfrm>
            <a:off x="503237" y="1700808"/>
            <a:ext cx="813752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obtain square matrices an additional row was added to the matrix and an additional coordinate, the </a:t>
            </a:r>
            <a:r>
              <a:rPr b="1"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-coordinate, was added to the vector for a point. In this way a point in 2D space is expressed in three-dimensional homogeneous coordinates.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technique of representing a point in a space whose dimension is one greater than that of the point is called homogeneous representation. It provides a consistent, uniform way of handling affine transformations.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1"/>
          <p:cNvSpPr txBox="1"/>
          <p:nvPr>
            <p:ph type="title"/>
          </p:nvPr>
        </p:nvSpPr>
        <p:spPr>
          <a:xfrm>
            <a:off x="-15875" y="-4365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Homogenous Coordinates</a:t>
            </a:r>
            <a:endParaRPr/>
          </a:p>
        </p:txBody>
      </p:sp>
      <p:sp>
        <p:nvSpPr>
          <p:cNvPr id="645" name="Google Shape;645;p31"/>
          <p:cNvSpPr txBox="1"/>
          <p:nvPr>
            <p:ph idx="1" type="body"/>
          </p:nvPr>
        </p:nvSpPr>
        <p:spPr>
          <a:xfrm>
            <a:off x="86519" y="3810000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Let’s move our problem into 3D.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Let point (</a:t>
            </a:r>
            <a:r>
              <a:rPr b="1" i="1" lang="en-US"/>
              <a:t>x</a:t>
            </a:r>
            <a:r>
              <a:rPr b="1" lang="en-US"/>
              <a:t>, </a:t>
            </a:r>
            <a:r>
              <a:rPr b="1" i="1" lang="en-US"/>
              <a:t>y</a:t>
            </a:r>
            <a:r>
              <a:rPr b="1" lang="en-US"/>
              <a:t>) in 2D be represented by point (</a:t>
            </a:r>
            <a:r>
              <a:rPr b="1" i="1" lang="en-US"/>
              <a:t>x</a:t>
            </a:r>
            <a:r>
              <a:rPr b="1" lang="en-US"/>
              <a:t>, </a:t>
            </a:r>
            <a:r>
              <a:rPr b="1" i="1" lang="en-US"/>
              <a:t>y</a:t>
            </a:r>
            <a:r>
              <a:rPr b="1" lang="en-US"/>
              <a:t>, 1) in the new space.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Scaling our new point by any value </a:t>
            </a:r>
            <a:r>
              <a:rPr b="1" lang="en-US">
                <a:solidFill>
                  <a:schemeClr val="accent2"/>
                </a:solidFill>
              </a:rPr>
              <a:t>a</a:t>
            </a:r>
            <a:r>
              <a:rPr b="1" lang="en-US"/>
              <a:t> puts us somewhere along a particular line:  (</a:t>
            </a:r>
            <a:r>
              <a:rPr b="1" lang="en-US">
                <a:solidFill>
                  <a:schemeClr val="accent2"/>
                </a:solidFill>
              </a:rPr>
              <a:t>a</a:t>
            </a:r>
            <a:r>
              <a:rPr b="1" i="1" lang="en-US"/>
              <a:t>x</a:t>
            </a:r>
            <a:r>
              <a:rPr b="1" lang="en-US"/>
              <a:t>, </a:t>
            </a:r>
            <a:r>
              <a:rPr b="1" lang="en-US">
                <a:solidFill>
                  <a:schemeClr val="accent2"/>
                </a:solidFill>
              </a:rPr>
              <a:t>a</a:t>
            </a:r>
            <a:r>
              <a:rPr b="1" i="1" lang="en-US"/>
              <a:t>y</a:t>
            </a:r>
            <a:r>
              <a:rPr b="1" lang="en-US"/>
              <a:t>, </a:t>
            </a:r>
            <a:r>
              <a:rPr b="1" lang="en-US">
                <a:solidFill>
                  <a:schemeClr val="accent2"/>
                </a:solidFill>
              </a:rPr>
              <a:t>a</a:t>
            </a:r>
            <a:r>
              <a:rPr b="1" lang="en-US"/>
              <a:t>).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A point in 2D can be represented in many ways in the new space.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(2, 4) ----------🡪 (8, 16, 4) or (6, 12, 3) or (2, 4, 1) or etc.</a:t>
            </a:r>
            <a:endParaRPr b="1"/>
          </a:p>
        </p:txBody>
      </p:sp>
      <p:sp>
        <p:nvSpPr>
          <p:cNvPr id="646" name="Google Shape;646;p31"/>
          <p:cNvSpPr/>
          <p:nvPr/>
        </p:nvSpPr>
        <p:spPr>
          <a:xfrm>
            <a:off x="1219200" y="2193032"/>
            <a:ext cx="1981200" cy="129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7" name="Google Shape;647;p31"/>
          <p:cNvCxnSpPr/>
          <p:nvPr/>
        </p:nvCxnSpPr>
        <p:spPr>
          <a:xfrm>
            <a:off x="914400" y="2802632"/>
            <a:ext cx="2667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1"/>
          <p:cNvCxnSpPr/>
          <p:nvPr/>
        </p:nvCxnSpPr>
        <p:spPr>
          <a:xfrm rot="10800000">
            <a:off x="2133600" y="1888232"/>
            <a:ext cx="0" cy="175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Google Shape;649;p31"/>
          <p:cNvSpPr/>
          <p:nvPr/>
        </p:nvSpPr>
        <p:spPr>
          <a:xfrm rot="-5400000">
            <a:off x="5715000" y="2040632"/>
            <a:ext cx="1866900" cy="1485900"/>
          </a:xfrm>
          <a:prstGeom prst="parallelogram">
            <a:avLst>
              <a:gd fmla="val 3141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0" name="Google Shape;650;p31"/>
          <p:cNvCxnSpPr/>
          <p:nvPr/>
        </p:nvCxnSpPr>
        <p:spPr>
          <a:xfrm rot="10800000">
            <a:off x="5715000" y="1735832"/>
            <a:ext cx="0" cy="198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1"/>
          <p:cNvCxnSpPr/>
          <p:nvPr/>
        </p:nvCxnSpPr>
        <p:spPr>
          <a:xfrm>
            <a:off x="5105400" y="2650232"/>
            <a:ext cx="19050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31"/>
          <p:cNvCxnSpPr/>
          <p:nvPr/>
        </p:nvCxnSpPr>
        <p:spPr>
          <a:xfrm flipH="1" rot="10800000">
            <a:off x="5181600" y="2345432"/>
            <a:ext cx="26670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31"/>
          <p:cNvCxnSpPr/>
          <p:nvPr/>
        </p:nvCxnSpPr>
        <p:spPr>
          <a:xfrm>
            <a:off x="6324600" y="2650232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1"/>
          <p:cNvCxnSpPr/>
          <p:nvPr/>
        </p:nvCxnSpPr>
        <p:spPr>
          <a:xfrm>
            <a:off x="6629400" y="2574032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1"/>
          <p:cNvCxnSpPr/>
          <p:nvPr/>
        </p:nvCxnSpPr>
        <p:spPr>
          <a:xfrm>
            <a:off x="6019800" y="2726432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1"/>
          <p:cNvCxnSpPr/>
          <p:nvPr/>
        </p:nvCxnSpPr>
        <p:spPr>
          <a:xfrm>
            <a:off x="6934200" y="2497832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1"/>
          <p:cNvSpPr txBox="1"/>
          <p:nvPr/>
        </p:nvSpPr>
        <p:spPr>
          <a:xfrm>
            <a:off x="1820862" y="1628577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58" name="Google Shape;658;p31"/>
          <p:cNvSpPr txBox="1"/>
          <p:nvPr/>
        </p:nvSpPr>
        <p:spPr>
          <a:xfrm>
            <a:off x="5378450" y="1678335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59" name="Google Shape;659;p31"/>
          <p:cNvSpPr txBox="1"/>
          <p:nvPr/>
        </p:nvSpPr>
        <p:spPr>
          <a:xfrm>
            <a:off x="3489325" y="2539107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0" name="Google Shape;660;p31"/>
          <p:cNvSpPr txBox="1"/>
          <p:nvPr/>
        </p:nvSpPr>
        <p:spPr>
          <a:xfrm>
            <a:off x="6934200" y="3031232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1" name="Google Shape;661;p31"/>
          <p:cNvSpPr txBox="1"/>
          <p:nvPr/>
        </p:nvSpPr>
        <p:spPr>
          <a:xfrm>
            <a:off x="7756525" y="2081907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62" name="Google Shape;662;p31"/>
          <p:cNvSpPr txBox="1"/>
          <p:nvPr/>
        </p:nvSpPr>
        <p:spPr>
          <a:xfrm>
            <a:off x="4175125" y="2539107"/>
            <a:ext cx="5095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3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664" name="Google Shape;664;p3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p3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Homogenous Coordinates</a:t>
            </a:r>
            <a:endParaRPr/>
          </a:p>
        </p:txBody>
      </p:sp>
      <p:sp>
        <p:nvSpPr>
          <p:cNvPr id="671" name="Google Shape;671;p32"/>
          <p:cNvSpPr/>
          <p:nvPr/>
        </p:nvSpPr>
        <p:spPr>
          <a:xfrm>
            <a:off x="0" y="1066800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always map back to the original 2D point by dividing by the last coordinate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(15, 6, 3) ---🡪 (5, 2).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(60, 40, 10) -🡪 ?.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use 1 for the last coordinate?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fact that all the points along each line can be mapped back to the same point in 2D gives this coordinate system its name –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homogeneous coordinates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673" name="Google Shape;673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3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Matrix Representation</a:t>
            </a:r>
            <a:endParaRPr/>
          </a:p>
        </p:txBody>
      </p:sp>
      <p:sp>
        <p:nvSpPr>
          <p:cNvPr id="680" name="Google Shape;680;p33"/>
          <p:cNvSpPr txBox="1"/>
          <p:nvPr>
            <p:ph idx="1" type="body"/>
          </p:nvPr>
        </p:nvSpPr>
        <p:spPr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Point in column-vector:	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Our point now has three coordinates. So our matrix is needs to be 3x3.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Translation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b="1"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81" name="Google Shape;681;p33"/>
          <p:cNvSpPr txBox="1"/>
          <p:nvPr/>
        </p:nvSpPr>
        <p:spPr>
          <a:xfrm>
            <a:off x="2308225" y="1845568"/>
            <a:ext cx="3385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2" name="Google Shape;682;p33"/>
          <p:cNvSpPr/>
          <p:nvPr/>
        </p:nvSpPr>
        <p:spPr>
          <a:xfrm>
            <a:off x="2209800" y="1997968"/>
            <a:ext cx="533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3" name="Google Shape;6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5450" y="4152900"/>
            <a:ext cx="32067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3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685" name="Google Shape;685;p3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" name="Google Shape;686;p3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b="1" lang="en-US" sz="4320">
                <a:solidFill>
                  <a:schemeClr val="dk1"/>
                </a:solidFill>
              </a:rPr>
              <a:t>2D Transformations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865562" y="241102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What is transformations?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The geometrical changes of an object from a current state to modified state.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Why the transformations is needed?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To manipulate the initially created object and to display the modified object without having to redraw it.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Matrix Representation</a:t>
            </a:r>
            <a:endParaRPr/>
          </a:p>
        </p:txBody>
      </p:sp>
      <p:sp>
        <p:nvSpPr>
          <p:cNvPr id="692" name="Google Shape;692;p34"/>
          <p:cNvSpPr txBox="1"/>
          <p:nvPr>
            <p:ph idx="1" type="body"/>
          </p:nvPr>
        </p:nvSpPr>
        <p:spPr>
          <a:xfrm>
            <a:off x="609600" y="10668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Rotation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Scaling</a:t>
            </a:r>
            <a:endParaRPr/>
          </a:p>
        </p:txBody>
      </p:sp>
      <p:pic>
        <p:nvPicPr>
          <p:cNvPr id="693" name="Google Shape;6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631" y="2225253"/>
            <a:ext cx="43529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1788" y="4457700"/>
            <a:ext cx="3376612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696" name="Google Shape;696;p3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Google Shape;697;p3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5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Composite Transformation</a:t>
            </a:r>
            <a:endParaRPr/>
          </a:p>
        </p:txBody>
      </p:sp>
      <p:sp>
        <p:nvSpPr>
          <p:cNvPr id="703" name="Google Shape;703;p35"/>
          <p:cNvSpPr txBox="1"/>
          <p:nvPr>
            <p:ph idx="1" type="body"/>
          </p:nvPr>
        </p:nvSpPr>
        <p:spPr>
          <a:xfrm>
            <a:off x="685800" y="1772816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We can represent any sequence of transformations as a single matrix.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No special cases when transforming a point – matrix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/>
              <a:t> vector.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Composite transformations – matrix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000"/>
              <a:t> matrix.</a:t>
            </a:r>
            <a:endParaRPr/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Composite transformations: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Rotate about an arbitrary point – translate, rotate, translate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Scale about an arbitrary point – translate, scale, translate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Change coordinate systems – translate, rotate, scale</a:t>
            </a:r>
            <a:endParaRPr/>
          </a:p>
          <a:p>
            <a:pPr indent="-55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Does the order of operations matter?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704" name="Google Shape;704;p3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705" name="Google Shape;705;p3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6" name="Google Shape;706;p3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"/>
          <p:cNvSpPr txBox="1"/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Composition Properties</a:t>
            </a:r>
            <a:endParaRPr/>
          </a:p>
        </p:txBody>
      </p:sp>
      <p:sp>
        <p:nvSpPr>
          <p:cNvPr id="712" name="Google Shape;712;p36"/>
          <p:cNvSpPr txBox="1"/>
          <p:nvPr>
            <p:ph idx="1" type="body"/>
          </p:nvPr>
        </p:nvSpPr>
        <p:spPr>
          <a:xfrm>
            <a:off x="694532" y="1055688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Is matrix multiplication associative?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(A.B).C  =  A.(B.C)</a:t>
            </a:r>
            <a:endParaRPr/>
          </a:p>
        </p:txBody>
      </p:sp>
      <p:grpSp>
        <p:nvGrpSpPr>
          <p:cNvPr id="713" name="Google Shape;713;p36"/>
          <p:cNvGrpSpPr/>
          <p:nvPr/>
        </p:nvGrpSpPr>
        <p:grpSpPr>
          <a:xfrm>
            <a:off x="3479800" y="2447925"/>
            <a:ext cx="5243513" cy="1797050"/>
            <a:chOff x="2192" y="1542"/>
            <a:chExt cx="3303" cy="1132"/>
          </a:xfrm>
        </p:grpSpPr>
        <p:sp>
          <p:nvSpPr>
            <p:cNvPr id="714" name="Google Shape;714;p36"/>
            <p:cNvSpPr/>
            <p:nvPr/>
          </p:nvSpPr>
          <p:spPr>
            <a:xfrm>
              <a:off x="5323" y="242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332" y="2434"/>
              <a:ext cx="68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16" name="Google Shape;716;p36"/>
            <p:cNvGrpSpPr/>
            <p:nvPr/>
          </p:nvGrpSpPr>
          <p:grpSpPr>
            <a:xfrm>
              <a:off x="2192" y="1542"/>
              <a:ext cx="3303" cy="1090"/>
              <a:chOff x="2192" y="1542"/>
              <a:chExt cx="3303" cy="1090"/>
            </a:xfrm>
          </p:grpSpPr>
          <p:sp>
            <p:nvSpPr>
              <p:cNvPr id="717" name="Google Shape;717;p36"/>
              <p:cNvSpPr/>
              <p:nvPr/>
            </p:nvSpPr>
            <p:spPr>
              <a:xfrm>
                <a:off x="5323" y="229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⎥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5323" y="2127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⎤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2332" y="229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⎢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2332" y="2127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⎡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494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460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421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3404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3031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2644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4961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608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4224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3417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3031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2650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2192" y="2243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=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4213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⎥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4213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⎦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4213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⎤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3790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⎢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3790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⎣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3790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⎡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3681" y="1671"/>
                <a:ext cx="186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∙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3585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⎥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3585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⎦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3585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⎤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2332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⎢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2332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⎣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2332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⎡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3271" y="1806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2588" y="1806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3280" y="1542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2598" y="1542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+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2192" y="1671"/>
                <a:ext cx="202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200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=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077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dhl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4734" y="2398"/>
                <a:ext cx="17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cfl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4347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dgj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980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cej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3533" y="2398"/>
                <a:ext cx="254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dhk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3157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cfk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2773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dgi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2408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cei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5085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bhl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4737" y="2134"/>
                <a:ext cx="18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afl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4347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bgj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3974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aej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3541" y="2134"/>
                <a:ext cx="254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bhk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3160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afk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2773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bgi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2403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aei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4132" y="1826"/>
                <a:ext cx="11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3862" y="1826"/>
                <a:ext cx="14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4152" y="1562"/>
                <a:ext cx="11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3878" y="1562"/>
                <a:ext cx="11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3400" y="1826"/>
                <a:ext cx="24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dh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3076" y="1826"/>
                <a:ext cx="127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cf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2717" y="1826"/>
                <a:ext cx="24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dg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404" y="1826"/>
                <a:ext cx="15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ce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3404" y="1562"/>
                <a:ext cx="17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bh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3075" y="1562"/>
                <a:ext cx="137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af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2721" y="1562"/>
                <a:ext cx="17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bg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2403" y="1562"/>
                <a:ext cx="166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en-US" sz="22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ae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780" name="Google Shape;780;p36"/>
          <p:cNvGrpSpPr/>
          <p:nvPr/>
        </p:nvGrpSpPr>
        <p:grpSpPr>
          <a:xfrm>
            <a:off x="261938" y="2444750"/>
            <a:ext cx="3311525" cy="915988"/>
            <a:chOff x="165" y="1540"/>
            <a:chExt cx="2086" cy="577"/>
          </a:xfrm>
        </p:grpSpPr>
        <p:sp>
          <p:nvSpPr>
            <p:cNvPr id="781" name="Google Shape;781;p36"/>
            <p:cNvSpPr/>
            <p:nvPr/>
          </p:nvSpPr>
          <p:spPr>
            <a:xfrm>
              <a:off x="2079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2079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2079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1657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1657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1657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1547" y="1671"/>
              <a:ext cx="186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457" y="175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⎟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457" y="1653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⎟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457" y="1863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⎠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457" y="154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⎞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65" y="175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⎜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165" y="1653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⎜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165" y="1863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⎝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165" y="1540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⎛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1372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1372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372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900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900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900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790" y="1671"/>
              <a:ext cx="186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694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694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694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56" y="1724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56" y="1848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56" y="1555"/>
              <a:ext cx="172" cy="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998" y="1826"/>
              <a:ext cx="11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728" y="1826"/>
              <a:ext cx="1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019" y="1562"/>
              <a:ext cx="11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745" y="1562"/>
              <a:ext cx="11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262" y="1826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980" y="1826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278" y="1562"/>
              <a:ext cx="11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985" y="1562"/>
              <a:ext cx="1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585" y="1826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331" y="1826"/>
              <a:ext cx="1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590" y="1562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27" y="1562"/>
              <a:ext cx="15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3556000" y="4673600"/>
            <a:ext cx="5245100" cy="1797050"/>
            <a:chOff x="2240" y="2944"/>
            <a:chExt cx="3304" cy="1132"/>
          </a:xfrm>
        </p:grpSpPr>
        <p:sp>
          <p:nvSpPr>
            <p:cNvPr id="822" name="Google Shape;822;p36"/>
            <p:cNvSpPr/>
            <p:nvPr/>
          </p:nvSpPr>
          <p:spPr>
            <a:xfrm>
              <a:off x="5371" y="369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71" y="3821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371" y="3528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380" y="369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380" y="3821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380" y="3528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4996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4606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4266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452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065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692" y="3779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5009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26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272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465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3084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698" y="3515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40" y="3644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4209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4209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4209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24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3024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3024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3929" y="3208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274" y="3208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921" y="2944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265" y="2944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914" y="3073"/>
              <a:ext cx="186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818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818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818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380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380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380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240" y="3073"/>
              <a:ext cx="202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125" y="3799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dhl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735" y="3799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dgj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392" y="3799"/>
              <a:ext cx="176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cfl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028" y="3799"/>
              <a:ext cx="20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581" y="3799"/>
              <a:ext cx="25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dhk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194" y="3799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dgi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818" y="3799"/>
              <a:ext cx="20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cfk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456" y="3799"/>
              <a:ext cx="20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133" y="3535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bhl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749" y="3535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bgj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01" y="3535"/>
              <a:ext cx="186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022" y="3535"/>
              <a:ext cx="21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aej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589" y="3535"/>
              <a:ext cx="25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bhk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08" y="3535"/>
              <a:ext cx="22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bgi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2827" y="3535"/>
              <a:ext cx="21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2451" y="3535"/>
              <a:ext cx="215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aei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4058" y="3228"/>
              <a:ext cx="20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3756" y="3228"/>
              <a:ext cx="13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402" y="3228"/>
              <a:ext cx="166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103" y="3228"/>
              <a:ext cx="13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4083" y="2964"/>
              <a:ext cx="16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3759" y="2964"/>
              <a:ext cx="12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3427" y="2964"/>
              <a:ext cx="12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106" y="2964"/>
              <a:ext cx="127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709" y="3228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2455" y="3228"/>
              <a:ext cx="1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714" y="2964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451" y="2964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87" name="Google Shape;887;p36"/>
          <p:cNvGrpSpPr/>
          <p:nvPr/>
        </p:nvGrpSpPr>
        <p:grpSpPr>
          <a:xfrm>
            <a:off x="350838" y="4670425"/>
            <a:ext cx="3309937" cy="915988"/>
            <a:chOff x="221" y="2942"/>
            <a:chExt cx="2085" cy="577"/>
          </a:xfrm>
        </p:grpSpPr>
        <p:sp>
          <p:nvSpPr>
            <p:cNvPr id="888" name="Google Shape;888;p36"/>
            <p:cNvSpPr/>
            <p:nvPr/>
          </p:nvSpPr>
          <p:spPr>
            <a:xfrm>
              <a:off x="2133" y="3152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⎟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2133" y="305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⎟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2133" y="3264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⎠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2133" y="2942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⎞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857" y="3152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⎜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857" y="305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⎜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857" y="3264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⎝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857" y="2942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⎛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2048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2048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2048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1625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1625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1625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1516" y="3073"/>
              <a:ext cx="186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1420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1420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420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948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948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948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756" y="3073"/>
              <a:ext cx="186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∙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60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⎥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660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⎦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660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⎤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221" y="3125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⎢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221" y="3250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⎣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221" y="2957"/>
              <a:ext cx="173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20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⎡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1967" y="3228"/>
              <a:ext cx="1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1697" y="3228"/>
              <a:ext cx="1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1987" y="2964"/>
              <a:ext cx="1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713" y="2964"/>
              <a:ext cx="1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1310" y="3228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1028" y="3228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1326" y="2964"/>
              <a:ext cx="1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1033" y="2964"/>
              <a:ext cx="1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550" y="3228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297" y="3228"/>
              <a:ext cx="14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556" y="2964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93" y="2964"/>
              <a:ext cx="1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28" name="Google Shape;928;p36"/>
          <p:cNvSpPr txBox="1"/>
          <p:nvPr/>
        </p:nvSpPr>
        <p:spPr>
          <a:xfrm>
            <a:off x="2693988" y="136024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929" name="Google Shape;929;p3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930" name="Google Shape;930;p3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1" name="Google Shape;931;p3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Composition Properties</a:t>
            </a:r>
            <a:endParaRPr/>
          </a:p>
        </p:txBody>
      </p:sp>
      <p:sp>
        <p:nvSpPr>
          <p:cNvPr id="937" name="Google Shape;937;p37"/>
          <p:cNvSpPr txBox="1"/>
          <p:nvPr>
            <p:ph idx="1" type="body"/>
          </p:nvPr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Is matrix multiplication commutative?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 . B = B . A</a:t>
            </a:r>
            <a:endParaRPr/>
          </a:p>
        </p:txBody>
      </p:sp>
      <p:sp>
        <p:nvSpPr>
          <p:cNvPr id="938" name="Google Shape;938;p37"/>
          <p:cNvSpPr txBox="1"/>
          <p:nvPr/>
        </p:nvSpPr>
        <p:spPr>
          <a:xfrm>
            <a:off x="2267744" y="1403349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pic>
        <p:nvPicPr>
          <p:cNvPr id="939" name="Google Shape;9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688" y="2565400"/>
            <a:ext cx="5700712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029075"/>
            <a:ext cx="5715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3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942" name="Google Shape;942;p3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3" name="Google Shape;943;p3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8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operations</a:t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685800" y="11430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it does matter. Let’s look at an example:</a:t>
            </a:r>
            <a:endParaRPr/>
          </a:p>
        </p:txBody>
      </p:sp>
      <p:grpSp>
        <p:nvGrpSpPr>
          <p:cNvPr id="950" name="Google Shape;950;p38"/>
          <p:cNvGrpSpPr/>
          <p:nvPr/>
        </p:nvGrpSpPr>
        <p:grpSpPr>
          <a:xfrm>
            <a:off x="1447800" y="2667000"/>
            <a:ext cx="685800" cy="685800"/>
            <a:chOff x="1842" y="2508"/>
            <a:chExt cx="432" cy="432"/>
          </a:xfrm>
        </p:grpSpPr>
        <p:sp>
          <p:nvSpPr>
            <p:cNvPr id="951" name="Google Shape;951;p38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57" name="Google Shape;957;p38"/>
          <p:cNvGrpSpPr/>
          <p:nvPr/>
        </p:nvGrpSpPr>
        <p:grpSpPr>
          <a:xfrm>
            <a:off x="685800" y="2133600"/>
            <a:ext cx="3657600" cy="3124200"/>
            <a:chOff x="432" y="1488"/>
            <a:chExt cx="2304" cy="1968"/>
          </a:xfrm>
        </p:grpSpPr>
        <p:cxnSp>
          <p:nvCxnSpPr>
            <p:cNvPr id="958" name="Google Shape;958;p38"/>
            <p:cNvCxnSpPr/>
            <p:nvPr/>
          </p:nvCxnSpPr>
          <p:spPr>
            <a:xfrm>
              <a:off x="1584" y="1488"/>
              <a:ext cx="0" cy="19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38"/>
            <p:cNvCxnSpPr/>
            <p:nvPr/>
          </p:nvCxnSpPr>
          <p:spPr>
            <a:xfrm>
              <a:off x="432" y="2448"/>
              <a:ext cx="230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0" name="Google Shape;960;p38"/>
          <p:cNvGrpSpPr/>
          <p:nvPr/>
        </p:nvGrpSpPr>
        <p:grpSpPr>
          <a:xfrm>
            <a:off x="2924175" y="3981450"/>
            <a:ext cx="685800" cy="685800"/>
            <a:chOff x="1842" y="2508"/>
            <a:chExt cx="432" cy="432"/>
          </a:xfrm>
        </p:grpSpPr>
        <p:sp>
          <p:nvSpPr>
            <p:cNvPr id="961" name="Google Shape;961;p38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67" name="Google Shape;967;p38"/>
          <p:cNvCxnSpPr/>
          <p:nvPr/>
        </p:nvCxnSpPr>
        <p:spPr>
          <a:xfrm>
            <a:off x="1806575" y="3030538"/>
            <a:ext cx="1470025" cy="1312862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68" name="Google Shape;968;p38"/>
          <p:cNvGrpSpPr/>
          <p:nvPr/>
        </p:nvGrpSpPr>
        <p:grpSpPr>
          <a:xfrm>
            <a:off x="2924175" y="2667000"/>
            <a:ext cx="685800" cy="685800"/>
            <a:chOff x="1842" y="1680"/>
            <a:chExt cx="432" cy="432"/>
          </a:xfrm>
        </p:grpSpPr>
        <p:sp>
          <p:nvSpPr>
            <p:cNvPr id="969" name="Google Shape;969;p38"/>
            <p:cNvSpPr/>
            <p:nvPr/>
          </p:nvSpPr>
          <p:spPr>
            <a:xfrm rot="-5400000">
              <a:off x="1842" y="1680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 rot="-5400000">
              <a:off x="2045" y="1863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 rot="-5400000">
              <a:off x="2009" y="1895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 rot="-5400000">
              <a:off x="2009" y="1799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 rot="-5400000">
              <a:off x="2033" y="1919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 rot="-5400000">
              <a:off x="2033" y="1823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75" name="Google Shape;975;p38"/>
          <p:cNvSpPr/>
          <p:nvPr/>
        </p:nvSpPr>
        <p:spPr>
          <a:xfrm>
            <a:off x="3276600" y="2971800"/>
            <a:ext cx="274638" cy="1366838"/>
          </a:xfrm>
          <a:custGeom>
            <a:rect b="b" l="l" r="r" t="t"/>
            <a:pathLst>
              <a:path extrusionOk="0" h="861" w="173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76" name="Google Shape;976;p38"/>
          <p:cNvGrpSpPr/>
          <p:nvPr/>
        </p:nvGrpSpPr>
        <p:grpSpPr>
          <a:xfrm>
            <a:off x="4800600" y="2133600"/>
            <a:ext cx="3657600" cy="3124200"/>
            <a:chOff x="432" y="1488"/>
            <a:chExt cx="2304" cy="1968"/>
          </a:xfrm>
        </p:grpSpPr>
        <p:cxnSp>
          <p:nvCxnSpPr>
            <p:cNvPr id="977" name="Google Shape;977;p38"/>
            <p:cNvCxnSpPr/>
            <p:nvPr/>
          </p:nvCxnSpPr>
          <p:spPr>
            <a:xfrm>
              <a:off x="1584" y="1488"/>
              <a:ext cx="0" cy="19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38"/>
            <p:cNvCxnSpPr/>
            <p:nvPr/>
          </p:nvCxnSpPr>
          <p:spPr>
            <a:xfrm>
              <a:off x="432" y="2448"/>
              <a:ext cx="230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9" name="Google Shape;979;p38"/>
          <p:cNvGrpSpPr/>
          <p:nvPr/>
        </p:nvGrpSpPr>
        <p:grpSpPr>
          <a:xfrm>
            <a:off x="5562600" y="2638425"/>
            <a:ext cx="685800" cy="685800"/>
            <a:chOff x="1842" y="2508"/>
            <a:chExt cx="432" cy="432"/>
          </a:xfrm>
        </p:grpSpPr>
        <p:sp>
          <p:nvSpPr>
            <p:cNvPr id="980" name="Google Shape;980;p38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86" name="Google Shape;986;p38"/>
          <p:cNvGrpSpPr/>
          <p:nvPr/>
        </p:nvGrpSpPr>
        <p:grpSpPr>
          <a:xfrm rot="-5400000">
            <a:off x="5562600" y="4029075"/>
            <a:ext cx="685800" cy="685800"/>
            <a:chOff x="1842" y="2508"/>
            <a:chExt cx="432" cy="432"/>
          </a:xfrm>
        </p:grpSpPr>
        <p:sp>
          <p:nvSpPr>
            <p:cNvPr id="987" name="Google Shape;987;p38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 rot="-5400000">
            <a:off x="7010400" y="5314950"/>
            <a:ext cx="685800" cy="685800"/>
            <a:chOff x="1842" y="2508"/>
            <a:chExt cx="432" cy="432"/>
          </a:xfrm>
        </p:grpSpPr>
        <p:sp>
          <p:nvSpPr>
            <p:cNvPr id="994" name="Google Shape;994;p38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00" name="Google Shape;1000;p38"/>
          <p:cNvSpPr/>
          <p:nvPr/>
        </p:nvSpPr>
        <p:spPr>
          <a:xfrm rot="10800000">
            <a:off x="5638800" y="3000375"/>
            <a:ext cx="274638" cy="1366838"/>
          </a:xfrm>
          <a:custGeom>
            <a:rect b="b" l="l" r="r" t="t"/>
            <a:pathLst>
              <a:path extrusionOk="0" h="861" w="173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1" name="Google Shape;1001;p38"/>
          <p:cNvCxnSpPr/>
          <p:nvPr/>
        </p:nvCxnSpPr>
        <p:spPr>
          <a:xfrm>
            <a:off x="5867400" y="4343400"/>
            <a:ext cx="1470025" cy="1312863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38"/>
          <p:cNvSpPr txBox="1"/>
          <p:nvPr/>
        </p:nvSpPr>
        <p:spPr>
          <a:xfrm>
            <a:off x="609600" y="1878013"/>
            <a:ext cx="16843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</a:t>
            </a:r>
            <a:endParaRPr/>
          </a:p>
        </p:txBody>
      </p:sp>
      <p:sp>
        <p:nvSpPr>
          <p:cNvPr id="1003" name="Google Shape;1003;p38"/>
          <p:cNvSpPr txBox="1"/>
          <p:nvPr/>
        </p:nvSpPr>
        <p:spPr>
          <a:xfrm>
            <a:off x="6918325" y="1766888"/>
            <a:ext cx="176053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04" name="Google Shape;1004;p3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005" name="Google Shape;1005;p3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6" name="Google Shape;1006;p3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/>
          <p:nvPr/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 Matrix</a:t>
            </a:r>
            <a:endParaRPr/>
          </a:p>
        </p:txBody>
      </p:sp>
      <p:sp>
        <p:nvSpPr>
          <p:cNvPr id="1012" name="Google Shape;1012;p39"/>
          <p:cNvSpPr txBox="1"/>
          <p:nvPr/>
        </p:nvSpPr>
        <p:spPr>
          <a:xfrm>
            <a:off x="76200" y="990600"/>
            <a:ext cx="8610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 the transformation matrices in order from right to left.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Pivot- Point Rotation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:-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(pivot point is moved to origin)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about origin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(pivot point is returned to original position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1013" name="Google Shape;1013;p39"/>
          <p:cNvGrpSpPr/>
          <p:nvPr/>
        </p:nvGrpSpPr>
        <p:grpSpPr>
          <a:xfrm>
            <a:off x="6076950" y="3952875"/>
            <a:ext cx="2686050" cy="1722438"/>
            <a:chOff x="3888" y="864"/>
            <a:chExt cx="1056" cy="768"/>
          </a:xfrm>
        </p:grpSpPr>
        <p:cxnSp>
          <p:nvCxnSpPr>
            <p:cNvPr id="1014" name="Google Shape;1014;p39"/>
            <p:cNvCxnSpPr/>
            <p:nvPr/>
          </p:nvCxnSpPr>
          <p:spPr>
            <a:xfrm>
              <a:off x="3888" y="864"/>
              <a:ext cx="0" cy="76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39"/>
            <p:cNvCxnSpPr/>
            <p:nvPr/>
          </p:nvCxnSpPr>
          <p:spPr>
            <a:xfrm>
              <a:off x="3888" y="1632"/>
              <a:ext cx="10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6" name="Google Shape;1016;p39"/>
          <p:cNvGrpSpPr/>
          <p:nvPr/>
        </p:nvGrpSpPr>
        <p:grpSpPr>
          <a:xfrm>
            <a:off x="7664450" y="4168775"/>
            <a:ext cx="609600" cy="860425"/>
            <a:chOff x="4512" y="960"/>
            <a:chExt cx="240" cy="384"/>
          </a:xfrm>
        </p:grpSpPr>
        <p:sp>
          <p:nvSpPr>
            <p:cNvPr id="1017" name="Google Shape;1017;p39"/>
            <p:cNvSpPr/>
            <p:nvPr/>
          </p:nvSpPr>
          <p:spPr>
            <a:xfrm>
              <a:off x="4512" y="960"/>
              <a:ext cx="240" cy="384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608" y="12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19" name="Google Shape;1019;p39"/>
          <p:cNvSpPr txBox="1"/>
          <p:nvPr/>
        </p:nvSpPr>
        <p:spPr>
          <a:xfrm>
            <a:off x="-15875" y="2894807"/>
            <a:ext cx="56546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T(pivot) • R(θ) • T(–pivot)</a:t>
            </a:r>
            <a:endParaRPr/>
          </a:p>
        </p:txBody>
      </p:sp>
      <p:grpSp>
        <p:nvGrpSpPr>
          <p:cNvPr id="1020" name="Google Shape;1020;p39"/>
          <p:cNvGrpSpPr/>
          <p:nvPr/>
        </p:nvGrpSpPr>
        <p:grpSpPr>
          <a:xfrm>
            <a:off x="433387" y="3340357"/>
            <a:ext cx="4572000" cy="915988"/>
            <a:chOff x="240" y="2256"/>
            <a:chExt cx="2880" cy="577"/>
          </a:xfrm>
        </p:grpSpPr>
        <p:sp>
          <p:nvSpPr>
            <p:cNvPr id="1021" name="Google Shape;1021;p39"/>
            <p:cNvSpPr/>
            <p:nvPr/>
          </p:nvSpPr>
          <p:spPr>
            <a:xfrm>
              <a:off x="2304" y="2256"/>
              <a:ext cx="81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2" name="Google Shape;1022;p39"/>
            <p:cNvSpPr txBox="1"/>
            <p:nvPr/>
          </p:nvSpPr>
          <p:spPr>
            <a:xfrm>
              <a:off x="2352" y="2304"/>
              <a:ext cx="768" cy="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152" y="2256"/>
              <a:ext cx="105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4" name="Google Shape;1024;p39"/>
            <p:cNvSpPr txBox="1"/>
            <p:nvPr/>
          </p:nvSpPr>
          <p:spPr>
            <a:xfrm>
              <a:off x="1152" y="2256"/>
              <a:ext cx="103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0         0        1</a:t>
              </a: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240" y="2256"/>
              <a:ext cx="81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6" name="Google Shape;1026;p39"/>
            <p:cNvSpPr txBox="1"/>
            <p:nvPr/>
          </p:nvSpPr>
          <p:spPr>
            <a:xfrm>
              <a:off x="288" y="2304"/>
              <a:ext cx="768" cy="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1027" name="Google Shape;1027;p39"/>
            <p:cNvSpPr txBox="1"/>
            <p:nvPr/>
          </p:nvSpPr>
          <p:spPr>
            <a:xfrm>
              <a:off x="1022" y="2448"/>
              <a:ext cx="22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  <p:sp>
          <p:nvSpPr>
            <p:cNvPr id="1028" name="Google Shape;1028;p39"/>
            <p:cNvSpPr txBox="1"/>
            <p:nvPr/>
          </p:nvSpPr>
          <p:spPr>
            <a:xfrm>
              <a:off x="2174" y="2448"/>
              <a:ext cx="22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029" name="Google Shape;1029;p39"/>
          <p:cNvGrpSpPr/>
          <p:nvPr/>
        </p:nvGrpSpPr>
        <p:grpSpPr>
          <a:xfrm>
            <a:off x="371474" y="5403169"/>
            <a:ext cx="3733800" cy="990600"/>
            <a:chOff x="240" y="3648"/>
            <a:chExt cx="2016" cy="624"/>
          </a:xfrm>
        </p:grpSpPr>
        <p:sp>
          <p:nvSpPr>
            <p:cNvPr id="1030" name="Google Shape;1030;p39"/>
            <p:cNvSpPr/>
            <p:nvPr/>
          </p:nvSpPr>
          <p:spPr>
            <a:xfrm>
              <a:off x="240" y="3648"/>
              <a:ext cx="196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1" name="Google Shape;1031;p39"/>
            <p:cNvSpPr txBox="1"/>
            <p:nvPr/>
          </p:nvSpPr>
          <p:spPr>
            <a:xfrm>
              <a:off x="288" y="3648"/>
              <a:ext cx="1968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cosθ+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+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b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-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+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b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	1</a:t>
              </a:r>
              <a:endParaRPr/>
            </a:p>
          </p:txBody>
        </p:sp>
      </p:grpSp>
      <p:grpSp>
        <p:nvGrpSpPr>
          <p:cNvPr id="1032" name="Google Shape;1032;p39"/>
          <p:cNvGrpSpPr/>
          <p:nvPr/>
        </p:nvGrpSpPr>
        <p:grpSpPr>
          <a:xfrm>
            <a:off x="396080" y="4421164"/>
            <a:ext cx="4800600" cy="990600"/>
            <a:chOff x="240" y="2976"/>
            <a:chExt cx="3024" cy="624"/>
          </a:xfrm>
        </p:grpSpPr>
        <p:sp>
          <p:nvSpPr>
            <p:cNvPr id="1033" name="Google Shape;1033;p39"/>
            <p:cNvSpPr/>
            <p:nvPr/>
          </p:nvSpPr>
          <p:spPr>
            <a:xfrm>
              <a:off x="1248" y="2976"/>
              <a:ext cx="196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4" name="Google Shape;1034;p39"/>
            <p:cNvSpPr txBox="1"/>
            <p:nvPr/>
          </p:nvSpPr>
          <p:spPr>
            <a:xfrm>
              <a:off x="1296" y="2976"/>
              <a:ext cx="1968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    -sinθ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cosθ+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    cosθ    -t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 -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 </a:t>
              </a: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cosθ</a:t>
              </a:r>
              <a:endParaRPr b="0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         0        	1</a:t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240" y="2976"/>
              <a:ext cx="81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6" name="Google Shape;1036;p39"/>
            <p:cNvSpPr txBox="1"/>
            <p:nvPr/>
          </p:nvSpPr>
          <p:spPr>
            <a:xfrm>
              <a:off x="288" y="3024"/>
              <a:ext cx="768" cy="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0    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1     t</a:t>
              </a:r>
              <a:r>
                <a:rPr b="0" baseline="-2500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-457200" lvl="0" marL="457200" marR="0" rtl="0" algn="l">
                <a:lnSpc>
                  <a:spcPct val="50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0     0     1</a:t>
              </a:r>
              <a:endParaRPr/>
            </a:p>
          </p:txBody>
        </p:sp>
        <p:sp>
          <p:nvSpPr>
            <p:cNvPr id="1037" name="Google Shape;1037;p39"/>
            <p:cNvSpPr txBox="1"/>
            <p:nvPr/>
          </p:nvSpPr>
          <p:spPr>
            <a:xfrm>
              <a:off x="1056" y="3168"/>
              <a:ext cx="22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038" name="Google Shape;1038;p39"/>
          <p:cNvGrpSpPr/>
          <p:nvPr/>
        </p:nvGrpSpPr>
        <p:grpSpPr>
          <a:xfrm>
            <a:off x="5770563" y="4724400"/>
            <a:ext cx="2230438" cy="1219200"/>
            <a:chOff x="3635" y="2976"/>
            <a:chExt cx="1405" cy="768"/>
          </a:xfrm>
        </p:grpSpPr>
        <p:grpSp>
          <p:nvGrpSpPr>
            <p:cNvPr id="1039" name="Google Shape;1039;p39"/>
            <p:cNvGrpSpPr/>
            <p:nvPr/>
          </p:nvGrpSpPr>
          <p:grpSpPr>
            <a:xfrm>
              <a:off x="3635" y="3202"/>
              <a:ext cx="385" cy="542"/>
              <a:chOff x="4512" y="960"/>
              <a:chExt cx="240" cy="384"/>
            </a:xfrm>
          </p:grpSpPr>
          <p:sp>
            <p:nvSpPr>
              <p:cNvPr id="1040" name="Google Shape;1040;p39"/>
              <p:cNvSpPr/>
              <p:nvPr/>
            </p:nvSpPr>
            <p:spPr>
              <a:xfrm>
                <a:off x="4512" y="960"/>
                <a:ext cx="240" cy="38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042" name="Google Shape;1042;p39"/>
            <p:cNvCxnSpPr/>
            <p:nvPr/>
          </p:nvCxnSpPr>
          <p:spPr>
            <a:xfrm flipH="1">
              <a:off x="3840" y="2976"/>
              <a:ext cx="1200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43" name="Google Shape;1043;p39"/>
          <p:cNvGrpSpPr/>
          <p:nvPr/>
        </p:nvGrpSpPr>
        <p:grpSpPr>
          <a:xfrm>
            <a:off x="5410200" y="4953000"/>
            <a:ext cx="985838" cy="990599"/>
            <a:chOff x="3408" y="3120"/>
            <a:chExt cx="621" cy="624"/>
          </a:xfrm>
        </p:grpSpPr>
        <p:grpSp>
          <p:nvGrpSpPr>
            <p:cNvPr id="1044" name="Google Shape;1044;p39"/>
            <p:cNvGrpSpPr/>
            <p:nvPr/>
          </p:nvGrpSpPr>
          <p:grpSpPr>
            <a:xfrm rot="-5400000">
              <a:off x="3552" y="3267"/>
              <a:ext cx="339" cy="615"/>
              <a:chOff x="4512" y="960"/>
              <a:chExt cx="240" cy="384"/>
            </a:xfrm>
          </p:grpSpPr>
          <p:sp>
            <p:nvSpPr>
              <p:cNvPr id="1045" name="Google Shape;1045;p39"/>
              <p:cNvSpPr/>
              <p:nvPr/>
            </p:nvSpPr>
            <p:spPr>
              <a:xfrm>
                <a:off x="4512" y="960"/>
                <a:ext cx="240" cy="38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047" name="Google Shape;1047;p39"/>
            <p:cNvSpPr/>
            <p:nvPr/>
          </p:nvSpPr>
          <p:spPr>
            <a:xfrm flipH="1">
              <a:off x="3408" y="3120"/>
              <a:ext cx="288" cy="288"/>
            </a:xfrm>
            <a:custGeom>
              <a:rect b="b" l="l" r="r" t="t"/>
              <a:pathLst>
                <a:path extrusionOk="0" fill="none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48" name="Google Shape;1048;p39"/>
          <p:cNvGrpSpPr/>
          <p:nvPr/>
        </p:nvGrpSpPr>
        <p:grpSpPr>
          <a:xfrm>
            <a:off x="6096000" y="4496594"/>
            <a:ext cx="2193131" cy="1142206"/>
            <a:chOff x="3840" y="2832"/>
            <a:chExt cx="1381" cy="720"/>
          </a:xfrm>
        </p:grpSpPr>
        <p:grpSp>
          <p:nvGrpSpPr>
            <p:cNvPr id="1049" name="Google Shape;1049;p39"/>
            <p:cNvGrpSpPr/>
            <p:nvPr/>
          </p:nvGrpSpPr>
          <p:grpSpPr>
            <a:xfrm rot="-5400000">
              <a:off x="4744" y="2694"/>
              <a:ext cx="339" cy="616"/>
              <a:chOff x="4512" y="960"/>
              <a:chExt cx="240" cy="384"/>
            </a:xfrm>
          </p:grpSpPr>
          <p:sp>
            <p:nvSpPr>
              <p:cNvPr id="1050" name="Google Shape;1050;p39"/>
              <p:cNvSpPr/>
              <p:nvPr/>
            </p:nvSpPr>
            <p:spPr>
              <a:xfrm>
                <a:off x="4512" y="960"/>
                <a:ext cx="240" cy="38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052" name="Google Shape;1052;p39"/>
            <p:cNvCxnSpPr/>
            <p:nvPr/>
          </p:nvCxnSpPr>
          <p:spPr>
            <a:xfrm flipH="1" rot="10800000">
              <a:off x="3840" y="2976"/>
              <a:ext cx="1152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53" name="Google Shape;1053;p3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054" name="Google Shape;1054;p3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5" name="Google Shape;1055;p3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</a:rPr>
              <a:t>Composite Transformation Matrix</a:t>
            </a:r>
            <a:endParaRPr/>
          </a:p>
        </p:txBody>
      </p:sp>
      <p:sp>
        <p:nvSpPr>
          <p:cNvPr id="1061" name="Google Shape;1061;p40"/>
          <p:cNvSpPr txBox="1"/>
          <p:nvPr>
            <p:ph idx="1" type="body"/>
          </p:nvPr>
        </p:nvSpPr>
        <p:spPr>
          <a:xfrm>
            <a:off x="734543" y="105635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Example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Perform 60° rotation of a point P(2, 5) about a pivot point (1,2). Find  P’?</a:t>
            </a:r>
            <a:endParaRPr/>
          </a:p>
        </p:txBody>
      </p:sp>
      <p:grpSp>
        <p:nvGrpSpPr>
          <p:cNvPr id="1062" name="Google Shape;1062;p40"/>
          <p:cNvGrpSpPr/>
          <p:nvPr/>
        </p:nvGrpSpPr>
        <p:grpSpPr>
          <a:xfrm>
            <a:off x="1363362" y="2209800"/>
            <a:ext cx="4495800" cy="1066800"/>
            <a:chOff x="912" y="1824"/>
            <a:chExt cx="2400" cy="672"/>
          </a:xfrm>
        </p:grpSpPr>
        <p:grpSp>
          <p:nvGrpSpPr>
            <p:cNvPr id="1063" name="Google Shape;1063;p40"/>
            <p:cNvGrpSpPr/>
            <p:nvPr/>
          </p:nvGrpSpPr>
          <p:grpSpPr>
            <a:xfrm>
              <a:off x="912" y="1872"/>
              <a:ext cx="2016" cy="624"/>
              <a:chOff x="240" y="3648"/>
              <a:chExt cx="2016" cy="624"/>
            </a:xfrm>
          </p:grpSpPr>
          <p:sp>
            <p:nvSpPr>
              <p:cNvPr id="1064" name="Google Shape;1064;p40"/>
              <p:cNvSpPr/>
              <p:nvPr/>
            </p:nvSpPr>
            <p:spPr>
              <a:xfrm>
                <a:off x="240" y="3648"/>
                <a:ext cx="1968" cy="624"/>
              </a:xfrm>
              <a:prstGeom prst="bracketPai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5" name="Google Shape;1065;p40"/>
              <p:cNvSpPr txBox="1"/>
              <p:nvPr/>
            </p:nvSpPr>
            <p:spPr>
              <a:xfrm>
                <a:off x="288" y="3648"/>
                <a:ext cx="1968" cy="5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cosθ    -sinθ    -t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 </a:t>
                </a: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cosθ+ 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 </a:t>
                </a: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sinθ + 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sinθ     cosθ    -t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 </a:t>
                </a: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sinθ - 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 </a:t>
                </a: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cosθ  + t</a:t>
                </a:r>
                <a:r>
                  <a:rPr b="0" baseline="-2500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 b="0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0         0        	1</a:t>
                </a:r>
                <a:endParaRPr/>
              </a:p>
            </p:txBody>
          </p:sp>
        </p:grpSp>
        <p:sp>
          <p:nvSpPr>
            <p:cNvPr id="1066" name="Google Shape;1066;p40"/>
            <p:cNvSpPr txBox="1"/>
            <p:nvPr/>
          </p:nvSpPr>
          <p:spPr>
            <a:xfrm>
              <a:off x="3072" y="1824"/>
              <a:ext cx="159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3024" y="1872"/>
              <a:ext cx="28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8" name="Google Shape;1068;p40"/>
            <p:cNvSpPr txBox="1"/>
            <p:nvPr/>
          </p:nvSpPr>
          <p:spPr>
            <a:xfrm>
              <a:off x="2880" y="1932"/>
              <a:ext cx="152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1337015" y="3470486"/>
            <a:ext cx="4800600" cy="990600"/>
            <a:chOff x="912" y="2736"/>
            <a:chExt cx="1776" cy="624"/>
          </a:xfrm>
        </p:grpSpPr>
        <p:sp>
          <p:nvSpPr>
            <p:cNvPr id="1070" name="Google Shape;1070;p40"/>
            <p:cNvSpPr/>
            <p:nvPr/>
          </p:nvSpPr>
          <p:spPr>
            <a:xfrm>
              <a:off x="912" y="2736"/>
              <a:ext cx="1296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1" name="Google Shape;1071;p40"/>
            <p:cNvSpPr txBox="1"/>
            <p:nvPr/>
          </p:nvSpPr>
          <p:spPr>
            <a:xfrm>
              <a:off x="950" y="2760"/>
              <a:ext cx="159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0.5       -0.866  -1.0.5 + 2.0.866 + 1                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0.866     0.5     -1.0.866- 2.0.5  + 2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0             0            1</a:t>
              </a:r>
              <a:endParaRPr/>
            </a:p>
          </p:txBody>
        </p:sp>
        <p:sp>
          <p:nvSpPr>
            <p:cNvPr id="1072" name="Google Shape;1072;p40"/>
            <p:cNvSpPr txBox="1"/>
            <p:nvPr/>
          </p:nvSpPr>
          <p:spPr>
            <a:xfrm>
              <a:off x="2448" y="2736"/>
              <a:ext cx="110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2400" y="2736"/>
              <a:ext cx="28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4" name="Google Shape;1074;p40"/>
            <p:cNvSpPr txBox="1"/>
            <p:nvPr/>
          </p:nvSpPr>
          <p:spPr>
            <a:xfrm>
              <a:off x="2256" y="2844"/>
              <a:ext cx="105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075" name="Google Shape;1075;p40"/>
          <p:cNvGrpSpPr/>
          <p:nvPr/>
        </p:nvGrpSpPr>
        <p:grpSpPr>
          <a:xfrm>
            <a:off x="1259632" y="4725144"/>
            <a:ext cx="3124200" cy="990600"/>
            <a:chOff x="960" y="3504"/>
            <a:chExt cx="1296" cy="624"/>
          </a:xfrm>
        </p:grpSpPr>
        <p:sp>
          <p:nvSpPr>
            <p:cNvPr id="1076" name="Google Shape;1076;p40"/>
            <p:cNvSpPr/>
            <p:nvPr/>
          </p:nvSpPr>
          <p:spPr>
            <a:xfrm>
              <a:off x="960" y="3504"/>
              <a:ext cx="864" cy="576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7" name="Google Shape;1077;p40"/>
            <p:cNvSpPr txBox="1"/>
            <p:nvPr/>
          </p:nvSpPr>
          <p:spPr>
            <a:xfrm>
              <a:off x="998" y="3528"/>
              <a:ext cx="891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0.5     - 0.866   2.232 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0.866    0.5      0.134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0            0          1</a:t>
              </a:r>
              <a:endParaRPr/>
            </a:p>
          </p:txBody>
        </p:sp>
        <p:sp>
          <p:nvSpPr>
            <p:cNvPr id="1078" name="Google Shape;1078;p40"/>
            <p:cNvSpPr txBox="1"/>
            <p:nvPr/>
          </p:nvSpPr>
          <p:spPr>
            <a:xfrm>
              <a:off x="2016" y="3504"/>
              <a:ext cx="12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968" y="3504"/>
              <a:ext cx="28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0" name="Google Shape;1080;p40"/>
            <p:cNvSpPr txBox="1"/>
            <p:nvPr/>
          </p:nvSpPr>
          <p:spPr>
            <a:xfrm>
              <a:off x="1824" y="3552"/>
              <a:ext cx="119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/>
            </a:p>
          </p:txBody>
        </p:sp>
      </p:grpSp>
      <p:grpSp>
        <p:nvGrpSpPr>
          <p:cNvPr id="1081" name="Google Shape;1081;p40"/>
          <p:cNvGrpSpPr/>
          <p:nvPr/>
        </p:nvGrpSpPr>
        <p:grpSpPr>
          <a:xfrm>
            <a:off x="4231432" y="4725144"/>
            <a:ext cx="1908175" cy="990600"/>
            <a:chOff x="2390" y="3504"/>
            <a:chExt cx="663" cy="624"/>
          </a:xfrm>
        </p:grpSpPr>
        <p:sp>
          <p:nvSpPr>
            <p:cNvPr id="1082" name="Google Shape;1082;p40"/>
            <p:cNvSpPr txBox="1"/>
            <p:nvPr/>
          </p:nvSpPr>
          <p:spPr>
            <a:xfrm>
              <a:off x="2390" y="3626"/>
              <a:ext cx="1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  <p:sp>
          <p:nvSpPr>
            <p:cNvPr id="1083" name="Google Shape;1083;p40"/>
            <p:cNvSpPr txBox="1"/>
            <p:nvPr/>
          </p:nvSpPr>
          <p:spPr>
            <a:xfrm>
              <a:off x="2784" y="3504"/>
              <a:ext cx="269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-1.098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4.366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1</a:t>
              </a: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736" y="3504"/>
              <a:ext cx="288" cy="62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5" name="Google Shape;1085;p40"/>
          <p:cNvSpPr txBox="1"/>
          <p:nvPr/>
        </p:nvSpPr>
        <p:spPr>
          <a:xfrm>
            <a:off x="6517432" y="4953744"/>
            <a:ext cx="1558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 = (-1, 4)</a:t>
            </a:r>
            <a:endParaRPr/>
          </a:p>
        </p:txBody>
      </p:sp>
      <p:sp>
        <p:nvSpPr>
          <p:cNvPr id="1086" name="Google Shape;1086;p40"/>
          <p:cNvSpPr txBox="1"/>
          <p:nvPr/>
        </p:nvSpPr>
        <p:spPr>
          <a:xfrm>
            <a:off x="6218826" y="2199357"/>
            <a:ext cx="22288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60 =  0.8660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Kos 60 = 1/2</a:t>
            </a:r>
            <a:endParaRPr/>
          </a:p>
        </p:txBody>
      </p:sp>
      <p:sp>
        <p:nvSpPr>
          <p:cNvPr id="1087" name="Google Shape;1087;p4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088" name="Google Shape;1088;p4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9" name="Google Shape;1089;p4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en-US" sz="4320"/>
              <a:t>Without using composite homogenous matrix</a:t>
            </a:r>
            <a:endParaRPr/>
          </a:p>
        </p:txBody>
      </p:sp>
      <p:sp>
        <p:nvSpPr>
          <p:cNvPr id="1095" name="Google Shape;1095;p41"/>
          <p:cNvSpPr txBox="1"/>
          <p:nvPr>
            <p:ph idx="1" type="body"/>
          </p:nvPr>
        </p:nvSpPr>
        <p:spPr>
          <a:xfrm>
            <a:off x="914400" y="19431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Example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Perform 90° rotation of a point P(5, 1) about a pivot point (2, 2). Find  P’?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1. </a:t>
            </a:r>
            <a:r>
              <a:rPr lang="en-US" sz="2400"/>
              <a:t>Translate pivot point ke asalan ( tx = -2, ty = -2)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Titik P(5, 1 ) 🡪   P’ (3, -1)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2. Rotate  P ‘ = 90 degree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 P’(3, -1) -- &gt; kos 90    -sin 90     3    =   0      -1    3     =   1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                       sin 90     kos 90    -1         1       0    -1         3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3. Translate back ke pivot point (tx = 2 , ty = 2)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   titik (1, 3 ) 🡪  titik akhir (3, 5)</a:t>
            </a:r>
            <a:endParaRPr sz="2400"/>
          </a:p>
        </p:txBody>
      </p:sp>
      <p:sp>
        <p:nvSpPr>
          <p:cNvPr id="1096" name="Google Shape;1096;p41"/>
          <p:cNvSpPr/>
          <p:nvPr/>
        </p:nvSpPr>
        <p:spPr>
          <a:xfrm>
            <a:off x="2743200" y="4038600"/>
            <a:ext cx="2057400" cy="990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7" name="Google Shape;1097;p41"/>
          <p:cNvSpPr/>
          <p:nvPr/>
        </p:nvSpPr>
        <p:spPr>
          <a:xfrm>
            <a:off x="4953000" y="4038600"/>
            <a:ext cx="457200" cy="990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8" name="Google Shape;1098;p41"/>
          <p:cNvSpPr/>
          <p:nvPr/>
        </p:nvSpPr>
        <p:spPr>
          <a:xfrm>
            <a:off x="5867400" y="3886200"/>
            <a:ext cx="1066800" cy="1371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9" name="Google Shape;1099;p41"/>
          <p:cNvSpPr/>
          <p:nvPr/>
        </p:nvSpPr>
        <p:spPr>
          <a:xfrm>
            <a:off x="6934200" y="3886200"/>
            <a:ext cx="533400" cy="12954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0" name="Google Shape;1100;p41"/>
          <p:cNvSpPr/>
          <p:nvPr/>
        </p:nvSpPr>
        <p:spPr>
          <a:xfrm>
            <a:off x="7848600" y="3886200"/>
            <a:ext cx="533400" cy="12192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4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102" name="Google Shape;1102;p4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3" name="Google Shape;1103;p4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2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</a:rPr>
              <a:t>Composite Transformation Matrix</a:t>
            </a:r>
            <a:endParaRPr/>
          </a:p>
        </p:txBody>
      </p:sp>
      <p:sp>
        <p:nvSpPr>
          <p:cNvPr id="1109" name="Google Shape;1109;p42"/>
          <p:cNvSpPr txBox="1"/>
          <p:nvPr/>
        </p:nvSpPr>
        <p:spPr>
          <a:xfrm>
            <a:off x="457200" y="1208087"/>
            <a:ext cx="7369175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Fixed-Point Scaling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:-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(fixed point is moved to origin)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with respect to origin</a:t>
            </a:r>
            <a:endParaRPr/>
          </a:p>
          <a:p>
            <a:pPr indent="-4572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(fixed point is returned to original position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10" name="Google Shape;1110;p42"/>
          <p:cNvGrpSpPr/>
          <p:nvPr/>
        </p:nvGrpSpPr>
        <p:grpSpPr>
          <a:xfrm>
            <a:off x="6107113" y="3733800"/>
            <a:ext cx="2427287" cy="1706563"/>
            <a:chOff x="3888" y="864"/>
            <a:chExt cx="1056" cy="768"/>
          </a:xfrm>
        </p:grpSpPr>
        <p:cxnSp>
          <p:nvCxnSpPr>
            <p:cNvPr id="1111" name="Google Shape;1111;p42"/>
            <p:cNvCxnSpPr/>
            <p:nvPr/>
          </p:nvCxnSpPr>
          <p:spPr>
            <a:xfrm>
              <a:off x="3888" y="864"/>
              <a:ext cx="0" cy="76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42"/>
            <p:cNvCxnSpPr/>
            <p:nvPr/>
          </p:nvCxnSpPr>
          <p:spPr>
            <a:xfrm>
              <a:off x="3888" y="1632"/>
              <a:ext cx="10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3" name="Google Shape;1113;p42"/>
          <p:cNvGrpSpPr/>
          <p:nvPr/>
        </p:nvGrpSpPr>
        <p:grpSpPr>
          <a:xfrm>
            <a:off x="5638800" y="4640263"/>
            <a:ext cx="938213" cy="1227137"/>
            <a:chOff x="4416" y="2160"/>
            <a:chExt cx="408" cy="552"/>
          </a:xfrm>
        </p:grpSpPr>
        <p:sp>
          <p:nvSpPr>
            <p:cNvPr id="1114" name="Google Shape;1114;p42"/>
            <p:cNvSpPr/>
            <p:nvPr/>
          </p:nvSpPr>
          <p:spPr>
            <a:xfrm>
              <a:off x="4416" y="2160"/>
              <a:ext cx="408" cy="552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4596" y="2496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6" name="Google Shape;1116;p42"/>
          <p:cNvGrpSpPr/>
          <p:nvPr/>
        </p:nvGrpSpPr>
        <p:grpSpPr>
          <a:xfrm>
            <a:off x="7620000" y="4191000"/>
            <a:ext cx="381000" cy="609600"/>
            <a:chOff x="4512" y="960"/>
            <a:chExt cx="240" cy="384"/>
          </a:xfrm>
        </p:grpSpPr>
        <p:sp>
          <p:nvSpPr>
            <p:cNvPr id="1117" name="Google Shape;1117;p42"/>
            <p:cNvSpPr/>
            <p:nvPr/>
          </p:nvSpPr>
          <p:spPr>
            <a:xfrm>
              <a:off x="4512" y="960"/>
              <a:ext cx="240" cy="384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4608" y="12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19" name="Google Shape;1119;p42"/>
          <p:cNvSpPr/>
          <p:nvPr/>
        </p:nvSpPr>
        <p:spPr>
          <a:xfrm>
            <a:off x="1066800" y="3048000"/>
            <a:ext cx="33194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T(fixed) • S(scale) • T(–fixed)</a:t>
            </a:r>
            <a:endParaRPr/>
          </a:p>
        </p:txBody>
      </p:sp>
      <p:sp>
        <p:nvSpPr>
          <p:cNvPr id="1120" name="Google Shape;1120;p42"/>
          <p:cNvSpPr txBox="1"/>
          <p:nvPr/>
        </p:nvSpPr>
        <p:spPr>
          <a:xfrm>
            <a:off x="457200" y="3622675"/>
            <a:ext cx="50292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matrix that represents scaling of an object with respect to any fixed point?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P(6, 8) , Sx = 2, Sy = 3 and fixed point (2, 2). Use that matrix to find P’?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1" name="Google Shape;1121;p42"/>
          <p:cNvGrpSpPr/>
          <p:nvPr/>
        </p:nvGrpSpPr>
        <p:grpSpPr>
          <a:xfrm>
            <a:off x="5905500" y="4572000"/>
            <a:ext cx="1866900" cy="1066800"/>
            <a:chOff x="3720" y="2880"/>
            <a:chExt cx="1176" cy="672"/>
          </a:xfrm>
        </p:grpSpPr>
        <p:grpSp>
          <p:nvGrpSpPr>
            <p:cNvPr id="1122" name="Google Shape;1122;p42"/>
            <p:cNvGrpSpPr/>
            <p:nvPr/>
          </p:nvGrpSpPr>
          <p:grpSpPr>
            <a:xfrm>
              <a:off x="3720" y="3168"/>
              <a:ext cx="240" cy="384"/>
              <a:chOff x="4008" y="2184"/>
              <a:chExt cx="240" cy="384"/>
            </a:xfrm>
          </p:grpSpPr>
          <p:sp>
            <p:nvSpPr>
              <p:cNvPr id="1123" name="Google Shape;1123;p42"/>
              <p:cNvSpPr/>
              <p:nvPr/>
            </p:nvSpPr>
            <p:spPr>
              <a:xfrm>
                <a:off x="4008" y="2184"/>
                <a:ext cx="240" cy="384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4" name="Google Shape;1124;p42"/>
              <p:cNvSpPr/>
              <p:nvPr/>
            </p:nvSpPr>
            <p:spPr>
              <a:xfrm>
                <a:off x="4104" y="2424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25" name="Google Shape;1125;p42"/>
            <p:cNvCxnSpPr/>
            <p:nvPr/>
          </p:nvCxnSpPr>
          <p:spPr>
            <a:xfrm flipH="1">
              <a:off x="3840" y="2880"/>
              <a:ext cx="1056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26" name="Google Shape;1126;p42"/>
          <p:cNvGrpSpPr/>
          <p:nvPr/>
        </p:nvGrpSpPr>
        <p:grpSpPr>
          <a:xfrm>
            <a:off x="6172200" y="3733800"/>
            <a:ext cx="2127250" cy="1676400"/>
            <a:chOff x="3888" y="2352"/>
            <a:chExt cx="1340" cy="1056"/>
          </a:xfrm>
        </p:grpSpPr>
        <p:grpSp>
          <p:nvGrpSpPr>
            <p:cNvPr id="1127" name="Google Shape;1127;p42"/>
            <p:cNvGrpSpPr/>
            <p:nvPr/>
          </p:nvGrpSpPr>
          <p:grpSpPr>
            <a:xfrm>
              <a:off x="4638" y="2352"/>
              <a:ext cx="590" cy="773"/>
              <a:chOff x="4416" y="2160"/>
              <a:chExt cx="408" cy="552"/>
            </a:xfrm>
          </p:grpSpPr>
          <p:sp>
            <p:nvSpPr>
              <p:cNvPr id="1128" name="Google Shape;1128;p42"/>
              <p:cNvSpPr/>
              <p:nvPr/>
            </p:nvSpPr>
            <p:spPr>
              <a:xfrm>
                <a:off x="4416" y="2160"/>
                <a:ext cx="408" cy="552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9" name="Google Shape;1129;p42"/>
              <p:cNvSpPr/>
              <p:nvPr/>
            </p:nvSpPr>
            <p:spPr>
              <a:xfrm>
                <a:off x="4596" y="2496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30" name="Google Shape;1130;p42"/>
            <p:cNvCxnSpPr/>
            <p:nvPr/>
          </p:nvCxnSpPr>
          <p:spPr>
            <a:xfrm flipH="1" rot="10800000">
              <a:off x="3888" y="2880"/>
              <a:ext cx="1008" cy="52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31" name="Google Shape;1131;p4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132" name="Google Shape;1132;p4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3" name="Google Shape;1133;p4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3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Answer</a:t>
            </a:r>
            <a:endParaRPr/>
          </a:p>
        </p:txBody>
      </p:sp>
      <p:sp>
        <p:nvSpPr>
          <p:cNvPr id="1139" name="Google Shape;1139;p43"/>
          <p:cNvSpPr/>
          <p:nvPr/>
        </p:nvSpPr>
        <p:spPr>
          <a:xfrm>
            <a:off x="3854152" y="1887438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0" name="Google Shape;1140;p43"/>
          <p:cNvSpPr txBox="1"/>
          <p:nvPr/>
        </p:nvSpPr>
        <p:spPr>
          <a:xfrm>
            <a:off x="3930352" y="1982688"/>
            <a:ext cx="1219200" cy="78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baseline="-2500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1141" name="Google Shape;1141;p43"/>
          <p:cNvSpPr/>
          <p:nvPr/>
        </p:nvSpPr>
        <p:spPr>
          <a:xfrm>
            <a:off x="2177752" y="1887438"/>
            <a:ext cx="14478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2" name="Google Shape;1142;p43"/>
          <p:cNvSpPr txBox="1"/>
          <p:nvPr/>
        </p:nvSpPr>
        <p:spPr>
          <a:xfrm>
            <a:off x="2177752" y="1892201"/>
            <a:ext cx="12827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Sy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0      0      1</a:t>
            </a:r>
            <a:endParaRPr/>
          </a:p>
        </p:txBody>
      </p:sp>
      <p:sp>
        <p:nvSpPr>
          <p:cNvPr id="1143" name="Google Shape;1143;p43"/>
          <p:cNvSpPr/>
          <p:nvPr/>
        </p:nvSpPr>
        <p:spPr>
          <a:xfrm>
            <a:off x="729952" y="1887438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4" name="Google Shape;1144;p43"/>
          <p:cNvSpPr txBox="1"/>
          <p:nvPr/>
        </p:nvSpPr>
        <p:spPr>
          <a:xfrm>
            <a:off x="806152" y="1982688"/>
            <a:ext cx="1219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1145" name="Google Shape;1145;p43"/>
          <p:cNvSpPr txBox="1"/>
          <p:nvPr/>
        </p:nvSpPr>
        <p:spPr>
          <a:xfrm>
            <a:off x="1971377" y="2268438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46" name="Google Shape;1146;p43"/>
          <p:cNvSpPr txBox="1"/>
          <p:nvPr/>
        </p:nvSpPr>
        <p:spPr>
          <a:xfrm>
            <a:off x="3625552" y="2268438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47" name="Google Shape;1147;p43"/>
          <p:cNvSpPr/>
          <p:nvPr/>
        </p:nvSpPr>
        <p:spPr>
          <a:xfrm>
            <a:off x="2228552" y="3087588"/>
            <a:ext cx="1778000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8" name="Google Shape;1148;p43"/>
          <p:cNvSpPr txBox="1"/>
          <p:nvPr/>
        </p:nvSpPr>
        <p:spPr>
          <a:xfrm>
            <a:off x="2330152" y="3030438"/>
            <a:ext cx="1931988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	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Sy    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0   	    1</a:t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>
            <a:off x="653752" y="3087588"/>
            <a:ext cx="1274763" cy="10731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0" name="Google Shape;1150;p43"/>
          <p:cNvSpPr txBox="1"/>
          <p:nvPr/>
        </p:nvSpPr>
        <p:spPr>
          <a:xfrm>
            <a:off x="728365" y="3176488"/>
            <a:ext cx="1200150" cy="782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1151" name="Google Shape;1151;p43"/>
          <p:cNvSpPr txBox="1"/>
          <p:nvPr/>
        </p:nvSpPr>
        <p:spPr>
          <a:xfrm>
            <a:off x="1928515" y="3444776"/>
            <a:ext cx="352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52" name="Google Shape;1152;p43"/>
          <p:cNvSpPr txBox="1"/>
          <p:nvPr/>
        </p:nvSpPr>
        <p:spPr>
          <a:xfrm>
            <a:off x="4997152" y="3376513"/>
            <a:ext cx="357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1153" name="Google Shape;1153;p43"/>
          <p:cNvSpPr txBox="1"/>
          <p:nvPr/>
        </p:nvSpPr>
        <p:spPr>
          <a:xfrm>
            <a:off x="866477" y="4290913"/>
            <a:ext cx="367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=6, y = 8, Sx = 2, Sy = 3,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=2,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  <p:sp>
        <p:nvSpPr>
          <p:cNvPr id="1154" name="Google Shape;1154;p43"/>
          <p:cNvSpPr/>
          <p:nvPr/>
        </p:nvSpPr>
        <p:spPr>
          <a:xfrm>
            <a:off x="5379740" y="3106638"/>
            <a:ext cx="22082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43"/>
          <p:cNvSpPr txBox="1"/>
          <p:nvPr/>
        </p:nvSpPr>
        <p:spPr>
          <a:xfrm>
            <a:off x="5454352" y="3182838"/>
            <a:ext cx="22860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	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+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Sy    -t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 +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0   	    1</a:t>
            </a:r>
            <a:endParaRPr/>
          </a:p>
        </p:txBody>
      </p:sp>
      <p:sp>
        <p:nvSpPr>
          <p:cNvPr id="1156" name="Google Shape;1156;p43"/>
          <p:cNvSpPr/>
          <p:nvPr/>
        </p:nvSpPr>
        <p:spPr>
          <a:xfrm>
            <a:off x="655340" y="4859238"/>
            <a:ext cx="22082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7" name="Google Shape;1157;p43"/>
          <p:cNvSpPr txBox="1"/>
          <p:nvPr/>
        </p:nvSpPr>
        <p:spPr>
          <a:xfrm>
            <a:off x="729952" y="4935438"/>
            <a:ext cx="22860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0 	-2(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+ 2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3   	-2(3) + 2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	    1</a:t>
            </a:r>
            <a:endParaRPr/>
          </a:p>
        </p:txBody>
      </p:sp>
      <p:sp>
        <p:nvSpPr>
          <p:cNvPr id="1158" name="Google Shape;1158;p43"/>
          <p:cNvSpPr txBox="1"/>
          <p:nvPr/>
        </p:nvSpPr>
        <p:spPr>
          <a:xfrm>
            <a:off x="2939752" y="5164038"/>
            <a:ext cx="3524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59" name="Google Shape;1159;p43"/>
          <p:cNvSpPr txBox="1"/>
          <p:nvPr/>
        </p:nvSpPr>
        <p:spPr>
          <a:xfrm>
            <a:off x="3320752" y="4935438"/>
            <a:ext cx="2984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60" name="Google Shape;1160;p43"/>
          <p:cNvSpPr/>
          <p:nvPr/>
        </p:nvSpPr>
        <p:spPr>
          <a:xfrm>
            <a:off x="3244552" y="4935438"/>
            <a:ext cx="457200" cy="9906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1" name="Google Shape;1161;p43"/>
          <p:cNvSpPr txBox="1"/>
          <p:nvPr/>
        </p:nvSpPr>
        <p:spPr>
          <a:xfrm>
            <a:off x="4006552" y="5164038"/>
            <a:ext cx="357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/>
          </a:p>
        </p:txBody>
      </p:sp>
      <p:sp>
        <p:nvSpPr>
          <p:cNvPr id="1162" name="Google Shape;1162;p43"/>
          <p:cNvSpPr/>
          <p:nvPr/>
        </p:nvSpPr>
        <p:spPr>
          <a:xfrm>
            <a:off x="4389140" y="4859238"/>
            <a:ext cx="608012" cy="116205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3" name="Google Shape;1163;p43"/>
          <p:cNvSpPr txBox="1"/>
          <p:nvPr/>
        </p:nvSpPr>
        <p:spPr>
          <a:xfrm>
            <a:off x="4463752" y="4935438"/>
            <a:ext cx="5334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10     20 1</a:t>
            </a:r>
            <a:endParaRPr/>
          </a:p>
        </p:txBody>
      </p:sp>
      <p:sp>
        <p:nvSpPr>
          <p:cNvPr id="1164" name="Google Shape;1164;p4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165" name="Google Shape;1165;p4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4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Translation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81000" y="1143000"/>
            <a:ext cx="441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 translation moves all </a:t>
            </a: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in an object along the same straight-line path to new </a:t>
            </a: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positions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The path is represented by a vector, called the </a:t>
            </a:r>
            <a:r>
              <a:rPr b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shift vector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We can write the components:</a:t>
            </a:r>
            <a:endParaRPr/>
          </a:p>
          <a:p>
            <a:pPr indent="-9144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baseline="-25000"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baseline="-25000" i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baseline="-25000"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baseline="-25000" i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or in matrix form:</a:t>
            </a:r>
            <a:endParaRPr/>
          </a:p>
          <a:p>
            <a:pPr indent="-9144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P'</a:t>
            </a:r>
            <a:r>
              <a:rPr b="1"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3120" y="1200"/>
              <a:ext cx="0" cy="19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120" y="3120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4" name="Google Shape;134;p17"/>
          <p:cNvCxnSpPr/>
          <p:nvPr/>
        </p:nvCxnSpPr>
        <p:spPr>
          <a:xfrm>
            <a:off x="52578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55626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58674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61722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64770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67818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70866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73914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76962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8001000" y="1905000"/>
            <a:ext cx="0" cy="304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4953000" y="46482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4953000" y="43434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4953000" y="40386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4953000" y="37338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4953000" y="34290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4953000" y="31242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4953000" y="28194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4953000" y="25146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4953000" y="22098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/>
          <p:nvPr/>
        </p:nvSpPr>
        <p:spPr>
          <a:xfrm>
            <a:off x="5594350" y="4071938"/>
            <a:ext cx="228600" cy="2286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7424738" y="28527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 flipH="1" rot="10800000">
            <a:off x="5715000" y="2971800"/>
            <a:ext cx="1828800" cy="12192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6" name="Google Shape;156;p17"/>
          <p:cNvGrpSpPr/>
          <p:nvPr/>
        </p:nvGrpSpPr>
        <p:grpSpPr>
          <a:xfrm>
            <a:off x="5867400" y="4125913"/>
            <a:ext cx="1676400" cy="396875"/>
            <a:chOff x="3696" y="2599"/>
            <a:chExt cx="1056" cy="250"/>
          </a:xfrm>
        </p:grpSpPr>
        <p:cxnSp>
          <p:nvCxnSpPr>
            <p:cNvPr id="157" name="Google Shape;157;p17"/>
            <p:cNvCxnSpPr/>
            <p:nvPr/>
          </p:nvCxnSpPr>
          <p:spPr>
            <a:xfrm>
              <a:off x="3696" y="2640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58" name="Google Shape;158;p17"/>
            <p:cNvSpPr txBox="1"/>
            <p:nvPr/>
          </p:nvSpPr>
          <p:spPr>
            <a:xfrm>
              <a:off x="4070" y="2599"/>
              <a:ext cx="27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1" lang="en-US" sz="2000" u="none" cap="none" strike="noStrike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1" lang="en-US" sz="2000" u="none" cap="none" strike="noStrike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7527925" y="3124200"/>
            <a:ext cx="546100" cy="990600"/>
            <a:chOff x="4742" y="1968"/>
            <a:chExt cx="344" cy="624"/>
          </a:xfrm>
        </p:grpSpPr>
        <p:cxnSp>
          <p:nvCxnSpPr>
            <p:cNvPr id="160" name="Google Shape;160;p17"/>
            <p:cNvCxnSpPr/>
            <p:nvPr/>
          </p:nvCxnSpPr>
          <p:spPr>
            <a:xfrm rot="10800000">
              <a:off x="4752" y="1968"/>
              <a:ext cx="0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1" name="Google Shape;161;p17"/>
            <p:cNvSpPr txBox="1"/>
            <p:nvPr/>
          </p:nvSpPr>
          <p:spPr>
            <a:xfrm>
              <a:off x="4742" y="2167"/>
              <a:ext cx="34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1" lang="en-US" sz="2000" u="none" cap="none" strike="noStrike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1" lang="en-US" sz="2000" u="none" cap="none" strike="noStrike">
                  <a:solidFill>
                    <a:srgbClr val="66FF33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1" lang="en-US" sz="2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162" name="Google Shape;162;p17"/>
          <p:cNvSpPr/>
          <p:nvPr/>
        </p:nvSpPr>
        <p:spPr>
          <a:xfrm>
            <a:off x="16002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676400" y="5257800"/>
            <a:ext cx="4381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5146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590800" y="5257800"/>
            <a:ext cx="3365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352800" y="5292725"/>
            <a:ext cx="457200" cy="914400"/>
          </a:xfrm>
          <a:prstGeom prst="bracketPair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429000" y="5303838"/>
            <a:ext cx="40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baseline="-25000" i="1" sz="2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2000" u="none" cap="none" strike="noStrike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2133600" y="5562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       +</a:t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5318125" y="2438400"/>
            <a:ext cx="2835275" cy="2151063"/>
            <a:chOff x="3350" y="1536"/>
            <a:chExt cx="1786" cy="1355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3350" y="2151"/>
              <a:ext cx="1786" cy="740"/>
              <a:chOff x="3350" y="2151"/>
              <a:chExt cx="1786" cy="740"/>
            </a:xfrm>
          </p:grpSpPr>
          <p:sp>
            <p:nvSpPr>
              <p:cNvPr id="171" name="Google Shape;171;p17"/>
              <p:cNvSpPr txBox="1"/>
              <p:nvPr/>
            </p:nvSpPr>
            <p:spPr>
              <a:xfrm>
                <a:off x="3350" y="2679"/>
                <a:ext cx="394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(2, 2)</a:t>
                </a:r>
                <a:endParaRPr/>
              </a:p>
            </p:txBody>
          </p:sp>
          <p:sp>
            <p:nvSpPr>
              <p:cNvPr id="172" name="Google Shape;172;p17"/>
              <p:cNvSpPr txBox="1"/>
              <p:nvPr/>
            </p:nvSpPr>
            <p:spPr>
              <a:xfrm>
                <a:off x="4224" y="2592"/>
                <a:ext cx="28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6</a:t>
                </a:r>
                <a:endParaRPr/>
              </a:p>
            </p:txBody>
          </p:sp>
          <p:sp>
            <p:nvSpPr>
              <p:cNvPr id="173" name="Google Shape;173;p17"/>
              <p:cNvSpPr txBox="1"/>
              <p:nvPr/>
            </p:nvSpPr>
            <p:spPr>
              <a:xfrm>
                <a:off x="4883" y="2151"/>
                <a:ext cx="25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=4</a:t>
                </a:r>
                <a:endParaRPr/>
              </a:p>
            </p:txBody>
          </p:sp>
        </p:grpSp>
        <p:sp>
          <p:nvSpPr>
            <p:cNvPr id="174" name="Google Shape;174;p17"/>
            <p:cNvSpPr txBox="1"/>
            <p:nvPr/>
          </p:nvSpPr>
          <p:spPr>
            <a:xfrm>
              <a:off x="4704" y="1536"/>
              <a:ext cx="19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?</a:t>
              </a:r>
              <a:endParaRPr/>
            </a:p>
          </p:txBody>
        </p:sp>
      </p:grpSp>
      <p:sp>
        <p:nvSpPr>
          <p:cNvPr id="175" name="Google Shape;175;p1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44"/>
          <p:cNvGrpSpPr/>
          <p:nvPr/>
        </p:nvGrpSpPr>
        <p:grpSpPr>
          <a:xfrm>
            <a:off x="5724526" y="3505200"/>
            <a:ext cx="2505075" cy="2130425"/>
            <a:chOff x="3888" y="864"/>
            <a:chExt cx="1056" cy="768"/>
          </a:xfrm>
        </p:grpSpPr>
        <p:cxnSp>
          <p:nvCxnSpPr>
            <p:cNvPr id="1172" name="Google Shape;1172;p44"/>
            <p:cNvCxnSpPr/>
            <p:nvPr/>
          </p:nvCxnSpPr>
          <p:spPr>
            <a:xfrm>
              <a:off x="3888" y="864"/>
              <a:ext cx="0" cy="76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44"/>
            <p:cNvCxnSpPr/>
            <p:nvPr/>
          </p:nvCxnSpPr>
          <p:spPr>
            <a:xfrm>
              <a:off x="3888" y="1632"/>
              <a:ext cx="10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4" name="Google Shape;1174;p44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Transformation Matrix</a:t>
            </a:r>
            <a:endParaRPr/>
          </a:p>
        </p:txBody>
      </p:sp>
      <p:sp>
        <p:nvSpPr>
          <p:cNvPr id="1175" name="Google Shape;1175;p44"/>
          <p:cNvSpPr txBox="1"/>
          <p:nvPr/>
        </p:nvSpPr>
        <p:spPr>
          <a:xfrm>
            <a:off x="441325" y="1057275"/>
            <a:ext cx="752475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Scaling Direction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:-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1.  Rotate (scaling direction align with the coordinate axes)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2.  Scale with respect to origin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3.  Rotate (scaling direction is returned to original position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176" name="Google Shape;1176;p44"/>
          <p:cNvSpPr/>
          <p:nvPr/>
        </p:nvSpPr>
        <p:spPr>
          <a:xfrm>
            <a:off x="685800" y="3276600"/>
            <a:ext cx="4748213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R(–θ) • S(scale) • R(θ)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composite transformation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yourself !! </a:t>
            </a:r>
            <a:endParaRPr/>
          </a:p>
        </p:txBody>
      </p:sp>
      <p:sp>
        <p:nvSpPr>
          <p:cNvPr id="1177" name="Google Shape;1177;p44"/>
          <p:cNvSpPr/>
          <p:nvPr/>
        </p:nvSpPr>
        <p:spPr>
          <a:xfrm>
            <a:off x="5181600" y="4038600"/>
            <a:ext cx="1198563" cy="1570038"/>
          </a:xfrm>
          <a:custGeom>
            <a:rect b="b" l="l" r="r" t="t"/>
            <a:pathLst>
              <a:path extrusionOk="0" h="814" w="409">
                <a:moveTo>
                  <a:pt x="192" y="814"/>
                </a:moveTo>
                <a:lnTo>
                  <a:pt x="0" y="414"/>
                </a:lnTo>
                <a:lnTo>
                  <a:pt x="196" y="0"/>
                </a:lnTo>
                <a:lnTo>
                  <a:pt x="409" y="414"/>
                </a:lnTo>
                <a:lnTo>
                  <a:pt x="192" y="814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78" name="Google Shape;1178;p44"/>
          <p:cNvGrpSpPr/>
          <p:nvPr/>
        </p:nvGrpSpPr>
        <p:grpSpPr>
          <a:xfrm>
            <a:off x="5679458" y="4243117"/>
            <a:ext cx="1281967" cy="2280171"/>
            <a:chOff x="3578" y="2673"/>
            <a:chExt cx="808" cy="1436"/>
          </a:xfrm>
        </p:grpSpPr>
        <p:cxnSp>
          <p:nvCxnSpPr>
            <p:cNvPr id="1179" name="Google Shape;1179;p44"/>
            <p:cNvCxnSpPr/>
            <p:nvPr/>
          </p:nvCxnSpPr>
          <p:spPr>
            <a:xfrm rot="309698">
              <a:off x="3600" y="3552"/>
              <a:ext cx="672" cy="528"/>
            </a:xfrm>
            <a:prstGeom prst="straightConnector1">
              <a:avLst/>
            </a:prstGeom>
            <a:noFill/>
            <a:ln cap="flat" cmpd="sng" w="25400">
              <a:solidFill>
                <a:srgbClr val="99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0" name="Google Shape;1180;p44"/>
            <p:cNvCxnSpPr/>
            <p:nvPr/>
          </p:nvCxnSpPr>
          <p:spPr>
            <a:xfrm flipH="1" rot="-10660990">
              <a:off x="3600" y="2688"/>
              <a:ext cx="768" cy="864"/>
            </a:xfrm>
            <a:prstGeom prst="straightConnector1">
              <a:avLst/>
            </a:prstGeom>
            <a:noFill/>
            <a:ln cap="flat" cmpd="sng" w="19050">
              <a:solidFill>
                <a:srgbClr val="99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1" name="Google Shape;1181;p44"/>
            <p:cNvSpPr/>
            <p:nvPr/>
          </p:nvSpPr>
          <p:spPr>
            <a:xfrm rot="93968">
              <a:off x="3600" y="3168"/>
              <a:ext cx="336" cy="384"/>
            </a:xfrm>
            <a:custGeom>
              <a:rect b="b" l="l" r="r" t="t"/>
              <a:pathLst>
                <a:path extrusionOk="0" h="288" w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2" name="Google Shape;1182;p44"/>
          <p:cNvGrpSpPr/>
          <p:nvPr/>
        </p:nvGrpSpPr>
        <p:grpSpPr>
          <a:xfrm>
            <a:off x="5263378" y="4038600"/>
            <a:ext cx="1949407" cy="2484688"/>
            <a:chOff x="3316" y="2544"/>
            <a:chExt cx="1228" cy="1565"/>
          </a:xfrm>
        </p:grpSpPr>
        <p:grpSp>
          <p:nvGrpSpPr>
            <p:cNvPr id="1183" name="Google Shape;1183;p44"/>
            <p:cNvGrpSpPr/>
            <p:nvPr/>
          </p:nvGrpSpPr>
          <p:grpSpPr>
            <a:xfrm>
              <a:off x="3316" y="2564"/>
              <a:ext cx="1228" cy="1545"/>
              <a:chOff x="3316" y="2564"/>
              <a:chExt cx="1228" cy="1545"/>
            </a:xfrm>
          </p:grpSpPr>
          <p:sp>
            <p:nvSpPr>
              <p:cNvPr id="1184" name="Google Shape;1184;p44"/>
              <p:cNvSpPr/>
              <p:nvPr/>
            </p:nvSpPr>
            <p:spPr>
              <a:xfrm rot="2601918">
                <a:off x="3552" y="2688"/>
                <a:ext cx="755" cy="989"/>
              </a:xfrm>
              <a:custGeom>
                <a:rect b="b" l="l" r="r" t="t"/>
                <a:pathLst>
                  <a:path extrusionOk="0" h="814" w="409">
                    <a:moveTo>
                      <a:pt x="192" y="814"/>
                    </a:moveTo>
                    <a:lnTo>
                      <a:pt x="0" y="414"/>
                    </a:lnTo>
                    <a:lnTo>
                      <a:pt x="196" y="0"/>
                    </a:lnTo>
                    <a:lnTo>
                      <a:pt x="409" y="414"/>
                    </a:lnTo>
                    <a:lnTo>
                      <a:pt x="192" y="814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85" name="Google Shape;1185;p44"/>
              <p:cNvCxnSpPr/>
              <p:nvPr/>
            </p:nvCxnSpPr>
            <p:spPr>
              <a:xfrm rot="309698">
                <a:off x="3600" y="3552"/>
                <a:ext cx="672" cy="528"/>
              </a:xfrm>
              <a:prstGeom prst="straightConnector1">
                <a:avLst/>
              </a:prstGeom>
              <a:noFill/>
              <a:ln cap="flat" cmpd="sng" w="25400">
                <a:solidFill>
                  <a:srgbClr val="99CC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6" name="Google Shape;1186;p44"/>
              <p:cNvCxnSpPr/>
              <p:nvPr/>
            </p:nvCxnSpPr>
            <p:spPr>
              <a:xfrm flipH="1" rot="-8197268">
                <a:off x="3984" y="2496"/>
                <a:ext cx="1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CC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187" name="Google Shape;1187;p44"/>
            <p:cNvSpPr/>
            <p:nvPr/>
          </p:nvSpPr>
          <p:spPr>
            <a:xfrm flipH="1" rot="10800000">
              <a:off x="3984" y="3600"/>
              <a:ext cx="144" cy="192"/>
            </a:xfrm>
            <a:custGeom>
              <a:rect b="b" l="l" r="r" t="t"/>
              <a:pathLst>
                <a:path extrusionOk="0" fill="none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696" y="2544"/>
              <a:ext cx="288" cy="192"/>
            </a:xfrm>
            <a:custGeom>
              <a:rect b="b" l="l" r="r" t="t"/>
              <a:pathLst>
                <a:path extrusionOk="0" fill="none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9" name="Google Shape;1189;p44"/>
          <p:cNvGrpSpPr/>
          <p:nvPr/>
        </p:nvGrpSpPr>
        <p:grpSpPr>
          <a:xfrm>
            <a:off x="5350531" y="4038600"/>
            <a:ext cx="1736070" cy="1981200"/>
            <a:chOff x="3370" y="2544"/>
            <a:chExt cx="1094" cy="1248"/>
          </a:xfrm>
        </p:grpSpPr>
        <p:grpSp>
          <p:nvGrpSpPr>
            <p:cNvPr id="1190" name="Google Shape;1190;p44"/>
            <p:cNvGrpSpPr/>
            <p:nvPr/>
          </p:nvGrpSpPr>
          <p:grpSpPr>
            <a:xfrm>
              <a:off x="3370" y="2544"/>
              <a:ext cx="758" cy="1248"/>
              <a:chOff x="2074" y="2544"/>
              <a:chExt cx="758" cy="1248"/>
            </a:xfrm>
          </p:grpSpPr>
          <p:sp>
            <p:nvSpPr>
              <p:cNvPr id="1191" name="Google Shape;1191;p44"/>
              <p:cNvSpPr/>
              <p:nvPr/>
            </p:nvSpPr>
            <p:spPr>
              <a:xfrm rot="-2551372">
                <a:off x="2160" y="3120"/>
                <a:ext cx="336" cy="384"/>
              </a:xfrm>
              <a:custGeom>
                <a:rect b="b" l="l" r="r" t="t"/>
                <a:pathLst>
                  <a:path extrusionOk="0" h="288" w="288">
                    <a:moveTo>
                      <a:pt x="0" y="28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288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 flipH="1" rot="10800000">
                <a:off x="2688" y="3600"/>
                <a:ext cx="144" cy="192"/>
              </a:xfrm>
              <a:custGeom>
                <a:rect b="b" l="l" r="r" t="t"/>
                <a:pathLst>
                  <a:path extrusionOk="0" fill="none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99C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2448" y="2544"/>
                <a:ext cx="288" cy="192"/>
              </a:xfrm>
              <a:custGeom>
                <a:rect b="b" l="l" r="r" t="t"/>
                <a:pathLst>
                  <a:path extrusionOk="0" fill="none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99CC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94" name="Google Shape;1194;p44"/>
            <p:cNvCxnSpPr/>
            <p:nvPr/>
          </p:nvCxnSpPr>
          <p:spPr>
            <a:xfrm>
              <a:off x="3600" y="3552"/>
              <a:ext cx="864" cy="0"/>
            </a:xfrm>
            <a:prstGeom prst="straightConnector1">
              <a:avLst/>
            </a:prstGeom>
            <a:noFill/>
            <a:ln cap="flat" cmpd="sng" w="12700">
              <a:solidFill>
                <a:srgbClr val="99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95" name="Google Shape;1195;p44"/>
            <p:cNvCxnSpPr/>
            <p:nvPr/>
          </p:nvCxnSpPr>
          <p:spPr>
            <a:xfrm rot="10800000">
              <a:off x="3600" y="2592"/>
              <a:ext cx="0" cy="960"/>
            </a:xfrm>
            <a:prstGeom prst="straightConnector1">
              <a:avLst/>
            </a:prstGeom>
            <a:noFill/>
            <a:ln cap="flat" cmpd="sng" w="12700">
              <a:solidFill>
                <a:srgbClr val="99C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96" name="Google Shape;1196;p4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197" name="Google Shape;1197;p4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8" name="Google Shape;1198;p4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5"/>
          <p:cNvSpPr/>
          <p:nvPr/>
        </p:nvSpPr>
        <p:spPr>
          <a:xfrm>
            <a:off x="3581400" y="990600"/>
            <a:ext cx="15240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4" name="Google Shape;1204;p45"/>
          <p:cNvSpPr txBox="1"/>
          <p:nvPr/>
        </p:nvSpPr>
        <p:spPr>
          <a:xfrm>
            <a:off x="3581400" y="1066800"/>
            <a:ext cx="18288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cosθ    -sinθ  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sinθ     cosθ  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0         0       1</a:t>
            </a:r>
            <a:endParaRPr/>
          </a:p>
        </p:txBody>
      </p:sp>
      <p:sp>
        <p:nvSpPr>
          <p:cNvPr id="1205" name="Google Shape;1205;p45"/>
          <p:cNvSpPr/>
          <p:nvPr/>
        </p:nvSpPr>
        <p:spPr>
          <a:xfrm>
            <a:off x="1905000" y="990600"/>
            <a:ext cx="14478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Google Shape;1206;p45"/>
          <p:cNvSpPr txBox="1"/>
          <p:nvPr/>
        </p:nvSpPr>
        <p:spPr>
          <a:xfrm>
            <a:off x="457200" y="1066800"/>
            <a:ext cx="12827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Sy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0      0      1</a:t>
            </a:r>
            <a:endParaRPr/>
          </a:p>
        </p:txBody>
      </p:sp>
      <p:sp>
        <p:nvSpPr>
          <p:cNvPr id="1207" name="Google Shape;1207;p45"/>
          <p:cNvSpPr/>
          <p:nvPr/>
        </p:nvSpPr>
        <p:spPr>
          <a:xfrm>
            <a:off x="457200" y="990600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45"/>
          <p:cNvSpPr txBox="1"/>
          <p:nvPr/>
        </p:nvSpPr>
        <p:spPr>
          <a:xfrm>
            <a:off x="1981200" y="1143000"/>
            <a:ext cx="1219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  <a:p>
            <a:pPr indent="-457200" lvl="0" marL="457200" marR="0" rtl="0" algn="l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0     0     1</a:t>
            </a:r>
            <a:endParaRPr/>
          </a:p>
        </p:txBody>
      </p:sp>
      <p:sp>
        <p:nvSpPr>
          <p:cNvPr id="1209" name="Google Shape;1209;p45"/>
          <p:cNvSpPr txBox="1"/>
          <p:nvPr/>
        </p:nvSpPr>
        <p:spPr>
          <a:xfrm>
            <a:off x="1698625" y="1371600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10" name="Google Shape;1210;p45"/>
          <p:cNvSpPr txBox="1"/>
          <p:nvPr/>
        </p:nvSpPr>
        <p:spPr>
          <a:xfrm>
            <a:off x="3352800" y="1371600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11" name="Google Shape;1211;p45"/>
          <p:cNvSpPr txBox="1"/>
          <p:nvPr/>
        </p:nvSpPr>
        <p:spPr>
          <a:xfrm>
            <a:off x="898525" y="422275"/>
            <a:ext cx="3444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        .        T         .       R</a:t>
            </a:r>
            <a:endParaRPr/>
          </a:p>
        </p:txBody>
      </p:sp>
      <p:sp>
        <p:nvSpPr>
          <p:cNvPr id="1212" name="Google Shape;1212;p45"/>
          <p:cNvSpPr/>
          <p:nvPr/>
        </p:nvSpPr>
        <p:spPr>
          <a:xfrm>
            <a:off x="1905000" y="2362200"/>
            <a:ext cx="17526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3" name="Google Shape;1213;p45"/>
          <p:cNvSpPr txBox="1"/>
          <p:nvPr/>
        </p:nvSpPr>
        <p:spPr>
          <a:xfrm>
            <a:off x="1981200" y="2438400"/>
            <a:ext cx="29718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cosθ    -sinθ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sinθ     cosθ 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0         0       1</a:t>
            </a:r>
            <a:endParaRPr/>
          </a:p>
        </p:txBody>
      </p:sp>
      <p:sp>
        <p:nvSpPr>
          <p:cNvPr id="1214" name="Google Shape;1214;p45"/>
          <p:cNvSpPr txBox="1"/>
          <p:nvPr/>
        </p:nvSpPr>
        <p:spPr>
          <a:xfrm>
            <a:off x="457200" y="2438400"/>
            <a:ext cx="12827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     0 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Sy 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0      0      1</a:t>
            </a:r>
            <a:endParaRPr/>
          </a:p>
        </p:txBody>
      </p:sp>
      <p:sp>
        <p:nvSpPr>
          <p:cNvPr id="1215" name="Google Shape;1215;p45"/>
          <p:cNvSpPr/>
          <p:nvPr/>
        </p:nvSpPr>
        <p:spPr>
          <a:xfrm>
            <a:off x="457200" y="2362200"/>
            <a:ext cx="12954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6" name="Google Shape;1216;p45"/>
          <p:cNvSpPr txBox="1"/>
          <p:nvPr/>
        </p:nvSpPr>
        <p:spPr>
          <a:xfrm>
            <a:off x="1698625" y="2743200"/>
            <a:ext cx="3587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217" name="Google Shape;1217;p45"/>
          <p:cNvSpPr txBox="1"/>
          <p:nvPr/>
        </p:nvSpPr>
        <p:spPr>
          <a:xfrm>
            <a:off x="533400" y="3733800"/>
            <a:ext cx="30480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Sxcosθ 	Sx(-sinθ)	   Sx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Sy sinθ	 Sy cosθ     Sy t</a:t>
            </a:r>
            <a:r>
              <a:rPr b="0"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0                0              1</a:t>
            </a:r>
            <a:endParaRPr/>
          </a:p>
        </p:txBody>
      </p:sp>
      <p:sp>
        <p:nvSpPr>
          <p:cNvPr id="1218" name="Google Shape;1218;p45"/>
          <p:cNvSpPr/>
          <p:nvPr/>
        </p:nvSpPr>
        <p:spPr>
          <a:xfrm>
            <a:off x="533400" y="3657600"/>
            <a:ext cx="2743200" cy="11430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9" name="Google Shape;1219;p4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220" name="Google Shape;1220;p4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1" name="Google Shape;1221;p4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46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1227" name="Google Shape;1227;p46"/>
          <p:cNvSpPr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x-axis				y-axis</a:t>
            </a:r>
            <a:endParaRPr/>
          </a:p>
        </p:txBody>
      </p:sp>
      <p:grpSp>
        <p:nvGrpSpPr>
          <p:cNvPr id="1228" name="Google Shape;1228;p46"/>
          <p:cNvGrpSpPr/>
          <p:nvPr/>
        </p:nvGrpSpPr>
        <p:grpSpPr>
          <a:xfrm>
            <a:off x="762000" y="2362200"/>
            <a:ext cx="3276600" cy="2895600"/>
            <a:chOff x="336" y="1296"/>
            <a:chExt cx="2064" cy="1824"/>
          </a:xfrm>
        </p:grpSpPr>
        <p:cxnSp>
          <p:nvCxnSpPr>
            <p:cNvPr id="1229" name="Google Shape;1229;p46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46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31" name="Google Shape;123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68600"/>
            <a:ext cx="7747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2" name="Google Shape;1232;p46"/>
          <p:cNvGrpSpPr/>
          <p:nvPr/>
        </p:nvGrpSpPr>
        <p:grpSpPr>
          <a:xfrm>
            <a:off x="5029200" y="2362200"/>
            <a:ext cx="3276600" cy="2895600"/>
            <a:chOff x="336" y="1296"/>
            <a:chExt cx="2064" cy="1824"/>
          </a:xfrm>
        </p:grpSpPr>
        <p:cxnSp>
          <p:nvCxnSpPr>
            <p:cNvPr id="1233" name="Google Shape;1233;p46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46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35" name="Google Shape;12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7700" y="4114800"/>
            <a:ext cx="7747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6" name="Google Shape;1236;p46"/>
          <p:cNvGrpSpPr/>
          <p:nvPr/>
        </p:nvGrpSpPr>
        <p:grpSpPr>
          <a:xfrm>
            <a:off x="2743200" y="2819400"/>
            <a:ext cx="685800" cy="685800"/>
            <a:chOff x="1842" y="2508"/>
            <a:chExt cx="432" cy="432"/>
          </a:xfrm>
        </p:grpSpPr>
        <p:sp>
          <p:nvSpPr>
            <p:cNvPr id="1237" name="Google Shape;1237;p46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43" name="Google Shape;1243;p46"/>
          <p:cNvGrpSpPr/>
          <p:nvPr/>
        </p:nvGrpSpPr>
        <p:grpSpPr>
          <a:xfrm flipH="1" rot="10800000">
            <a:off x="2743200" y="4114800"/>
            <a:ext cx="685800" cy="685800"/>
            <a:chOff x="1842" y="2508"/>
            <a:chExt cx="432" cy="432"/>
          </a:xfrm>
        </p:grpSpPr>
        <p:sp>
          <p:nvSpPr>
            <p:cNvPr id="1244" name="Google Shape;1244;p46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0" name="Google Shape;1250;p46"/>
          <p:cNvGrpSpPr/>
          <p:nvPr/>
        </p:nvGrpSpPr>
        <p:grpSpPr>
          <a:xfrm>
            <a:off x="7010400" y="2819400"/>
            <a:ext cx="685800" cy="685800"/>
            <a:chOff x="1842" y="2508"/>
            <a:chExt cx="432" cy="432"/>
          </a:xfrm>
        </p:grpSpPr>
        <p:sp>
          <p:nvSpPr>
            <p:cNvPr id="1251" name="Google Shape;1251;p46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57" name="Google Shape;1257;p46"/>
          <p:cNvGrpSpPr/>
          <p:nvPr/>
        </p:nvGrpSpPr>
        <p:grpSpPr>
          <a:xfrm flipH="1">
            <a:off x="5562600" y="2819400"/>
            <a:ext cx="685800" cy="685800"/>
            <a:chOff x="1842" y="2508"/>
            <a:chExt cx="432" cy="432"/>
          </a:xfrm>
        </p:grpSpPr>
        <p:sp>
          <p:nvSpPr>
            <p:cNvPr id="1258" name="Google Shape;1258;p46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64" name="Google Shape;1264;p4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265" name="Google Shape;1265;p4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6" name="Google Shape;1266;p4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7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1272" name="Google Shape;1272;p47"/>
          <p:cNvSpPr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origin			            line x=y</a:t>
            </a:r>
            <a:endParaRPr/>
          </a:p>
        </p:txBody>
      </p:sp>
      <p:grpSp>
        <p:nvGrpSpPr>
          <p:cNvPr id="1273" name="Google Shape;1273;p47"/>
          <p:cNvGrpSpPr/>
          <p:nvPr/>
        </p:nvGrpSpPr>
        <p:grpSpPr>
          <a:xfrm>
            <a:off x="762000" y="2362200"/>
            <a:ext cx="3276600" cy="2895600"/>
            <a:chOff x="336" y="1296"/>
            <a:chExt cx="2064" cy="1824"/>
          </a:xfrm>
        </p:grpSpPr>
        <p:cxnSp>
          <p:nvCxnSpPr>
            <p:cNvPr id="1274" name="Google Shape;1274;p47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47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76" name="Google Shape;127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692400"/>
            <a:ext cx="8509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7" name="Google Shape;1277;p47"/>
          <p:cNvGrpSpPr/>
          <p:nvPr/>
        </p:nvGrpSpPr>
        <p:grpSpPr>
          <a:xfrm>
            <a:off x="5029200" y="2362200"/>
            <a:ext cx="3276600" cy="2895600"/>
            <a:chOff x="336" y="1296"/>
            <a:chExt cx="2064" cy="1824"/>
          </a:xfrm>
        </p:grpSpPr>
        <p:cxnSp>
          <p:nvCxnSpPr>
            <p:cNvPr id="1278" name="Google Shape;1278;p47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47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80" name="Google Shape;128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2667000"/>
            <a:ext cx="685800" cy="73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1" name="Google Shape;1281;p47"/>
          <p:cNvGrpSpPr/>
          <p:nvPr/>
        </p:nvGrpSpPr>
        <p:grpSpPr>
          <a:xfrm rot="2866306">
            <a:off x="2438400" y="3048000"/>
            <a:ext cx="685800" cy="685800"/>
            <a:chOff x="1842" y="2508"/>
            <a:chExt cx="432" cy="432"/>
          </a:xfrm>
        </p:grpSpPr>
        <p:sp>
          <p:nvSpPr>
            <p:cNvPr id="1282" name="Google Shape;1282;p47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>
            <a:off x="6705600" y="2362200"/>
            <a:ext cx="685800" cy="685800"/>
            <a:chOff x="1842" y="2508"/>
            <a:chExt cx="432" cy="432"/>
          </a:xfrm>
        </p:grpSpPr>
        <p:sp>
          <p:nvSpPr>
            <p:cNvPr id="1289" name="Google Shape;1289;p47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95" name="Google Shape;1295;p47"/>
          <p:cNvGrpSpPr/>
          <p:nvPr/>
        </p:nvGrpSpPr>
        <p:grpSpPr>
          <a:xfrm rot="-7933694">
            <a:off x="1600200" y="3886200"/>
            <a:ext cx="685800" cy="685800"/>
            <a:chOff x="1842" y="2508"/>
            <a:chExt cx="432" cy="432"/>
          </a:xfrm>
        </p:grpSpPr>
        <p:sp>
          <p:nvSpPr>
            <p:cNvPr id="1296" name="Google Shape;1296;p47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302" name="Google Shape;1302;p47"/>
          <p:cNvCxnSpPr/>
          <p:nvPr/>
        </p:nvCxnSpPr>
        <p:spPr>
          <a:xfrm flipH="1" rot="10800000">
            <a:off x="5181600" y="2362200"/>
            <a:ext cx="2895600" cy="28956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3" name="Google Shape;1303;p47"/>
          <p:cNvGrpSpPr/>
          <p:nvPr/>
        </p:nvGrpSpPr>
        <p:grpSpPr>
          <a:xfrm flipH="1" rot="5400000">
            <a:off x="7391400" y="3048000"/>
            <a:ext cx="685800" cy="685800"/>
            <a:chOff x="1842" y="2508"/>
            <a:chExt cx="432" cy="432"/>
          </a:xfrm>
        </p:grpSpPr>
        <p:sp>
          <p:nvSpPr>
            <p:cNvPr id="1304" name="Google Shape;1304;p47"/>
            <p:cNvSpPr/>
            <p:nvPr/>
          </p:nvSpPr>
          <p:spPr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1950" y="2796"/>
              <a:ext cx="224" cy="56"/>
            </a:xfrm>
            <a:custGeom>
              <a:rect b="b" l="l" r="r" t="t"/>
              <a:pathLst>
                <a:path extrusionOk="0" h="56" w="224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1986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2082" y="2652"/>
              <a:ext cx="48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10" name="Google Shape;1310;p4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311" name="Google Shape;1311;p4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2" name="Google Shape;1312;p4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8"/>
          <p:cNvSpPr/>
          <p:nvPr/>
        </p:nvSpPr>
        <p:spPr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transformations</a:t>
            </a:r>
            <a:endParaRPr/>
          </a:p>
        </p:txBody>
      </p:sp>
      <p:sp>
        <p:nvSpPr>
          <p:cNvPr id="1318" name="Google Shape;1318;p48"/>
          <p:cNvSpPr/>
          <p:nvPr/>
        </p:nvSpPr>
        <p:spPr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Shear: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x-direction			         y-direction</a:t>
            </a:r>
            <a:endParaRPr/>
          </a:p>
        </p:txBody>
      </p:sp>
      <p:grpSp>
        <p:nvGrpSpPr>
          <p:cNvPr id="1319" name="Google Shape;1319;p48"/>
          <p:cNvGrpSpPr/>
          <p:nvPr/>
        </p:nvGrpSpPr>
        <p:grpSpPr>
          <a:xfrm>
            <a:off x="762000" y="2362200"/>
            <a:ext cx="3276600" cy="2895600"/>
            <a:chOff x="336" y="1296"/>
            <a:chExt cx="2064" cy="1824"/>
          </a:xfrm>
        </p:grpSpPr>
        <p:cxnSp>
          <p:nvCxnSpPr>
            <p:cNvPr id="1320" name="Google Shape;1320;p48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48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322" name="Google Shape;13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2667000"/>
            <a:ext cx="8128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48"/>
          <p:cNvSpPr/>
          <p:nvPr/>
        </p:nvSpPr>
        <p:spPr>
          <a:xfrm>
            <a:off x="2362200" y="3124200"/>
            <a:ext cx="685800" cy="685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4" name="Google Shape;1324;p48"/>
          <p:cNvSpPr/>
          <p:nvPr/>
        </p:nvSpPr>
        <p:spPr>
          <a:xfrm>
            <a:off x="2362200" y="3124200"/>
            <a:ext cx="990600" cy="685800"/>
          </a:xfrm>
          <a:prstGeom prst="parallelogram">
            <a:avLst>
              <a:gd fmla="val 43521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25" name="Google Shape;1325;p48"/>
          <p:cNvGrpSpPr/>
          <p:nvPr/>
        </p:nvGrpSpPr>
        <p:grpSpPr>
          <a:xfrm>
            <a:off x="5029200" y="2362200"/>
            <a:ext cx="3276600" cy="2895600"/>
            <a:chOff x="336" y="1296"/>
            <a:chExt cx="2064" cy="1824"/>
          </a:xfrm>
        </p:grpSpPr>
        <p:cxnSp>
          <p:nvCxnSpPr>
            <p:cNvPr id="1326" name="Google Shape;1326;p48"/>
            <p:cNvCxnSpPr/>
            <p:nvPr/>
          </p:nvCxnSpPr>
          <p:spPr>
            <a:xfrm>
              <a:off x="1344" y="1296"/>
              <a:ext cx="0" cy="182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48"/>
            <p:cNvCxnSpPr/>
            <p:nvPr/>
          </p:nvCxnSpPr>
          <p:spPr>
            <a:xfrm>
              <a:off x="336" y="2208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28" name="Google Shape;1328;p48"/>
          <p:cNvSpPr/>
          <p:nvPr/>
        </p:nvSpPr>
        <p:spPr>
          <a:xfrm>
            <a:off x="6629400" y="3124200"/>
            <a:ext cx="685800" cy="685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9" name="Google Shape;132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692400"/>
            <a:ext cx="8128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48"/>
          <p:cNvSpPr/>
          <p:nvPr/>
        </p:nvSpPr>
        <p:spPr>
          <a:xfrm flipH="1" rot="5400000">
            <a:off x="6477000" y="2971800"/>
            <a:ext cx="990600" cy="685800"/>
          </a:xfrm>
          <a:prstGeom prst="parallelogram">
            <a:avLst>
              <a:gd fmla="val 43521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1" name="Google Shape;1331;p4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332" name="Google Shape;1332;p4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3" name="Google Shape;1333;p4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9"/>
          <p:cNvSpPr/>
          <p:nvPr/>
        </p:nvSpPr>
        <p:spPr>
          <a:xfrm>
            <a:off x="228600" y="3048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 System Transformations</a:t>
            </a:r>
            <a:endParaRPr/>
          </a:p>
        </p:txBody>
      </p:sp>
      <p:sp>
        <p:nvSpPr>
          <p:cNvPr id="1339" name="Google Shape;1339;p49"/>
          <p:cNvSpPr/>
          <p:nvPr/>
        </p:nvSpPr>
        <p:spPr>
          <a:xfrm>
            <a:off x="685800" y="1143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often need to transform points from one coordinate system to another: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might model an object in non-Cartesian space (polar)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may be described in their own local system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reasons: textures, display, etc</a:t>
            </a:r>
            <a:endParaRPr/>
          </a:p>
        </p:txBody>
      </p:sp>
      <p:grpSp>
        <p:nvGrpSpPr>
          <p:cNvPr id="1340" name="Google Shape;1340;p49"/>
          <p:cNvGrpSpPr/>
          <p:nvPr/>
        </p:nvGrpSpPr>
        <p:grpSpPr>
          <a:xfrm>
            <a:off x="1828800" y="3581400"/>
            <a:ext cx="1752600" cy="1752600"/>
            <a:chOff x="528" y="2256"/>
            <a:chExt cx="1104" cy="1104"/>
          </a:xfrm>
        </p:grpSpPr>
        <p:sp>
          <p:nvSpPr>
            <p:cNvPr id="1341" name="Google Shape;1341;p49"/>
            <p:cNvSpPr/>
            <p:nvPr/>
          </p:nvSpPr>
          <p:spPr>
            <a:xfrm>
              <a:off x="624" y="2352"/>
              <a:ext cx="912" cy="91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720" y="2448"/>
              <a:ext cx="720" cy="72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816" y="2544"/>
              <a:ext cx="528" cy="528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912" y="2640"/>
              <a:ext cx="336" cy="33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008" y="2736"/>
              <a:ext cx="144" cy="144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46" name="Google Shape;1346;p49"/>
            <p:cNvCxnSpPr/>
            <p:nvPr/>
          </p:nvCxnSpPr>
          <p:spPr>
            <a:xfrm>
              <a:off x="1083" y="2256"/>
              <a:ext cx="0" cy="110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49"/>
            <p:cNvCxnSpPr/>
            <p:nvPr/>
          </p:nvCxnSpPr>
          <p:spPr>
            <a:xfrm>
              <a:off x="528" y="2805"/>
              <a:ext cx="110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48" name="Google Shape;1348;p49"/>
          <p:cNvCxnSpPr/>
          <p:nvPr/>
        </p:nvCxnSpPr>
        <p:spPr>
          <a:xfrm>
            <a:off x="5924550" y="3595688"/>
            <a:ext cx="0" cy="175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49"/>
          <p:cNvCxnSpPr/>
          <p:nvPr/>
        </p:nvCxnSpPr>
        <p:spPr>
          <a:xfrm>
            <a:off x="5010150" y="4433888"/>
            <a:ext cx="1828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0" name="Google Shape;1350;p49"/>
          <p:cNvGrpSpPr/>
          <p:nvPr/>
        </p:nvGrpSpPr>
        <p:grpSpPr>
          <a:xfrm>
            <a:off x="5924550" y="3134568"/>
            <a:ext cx="990600" cy="1194544"/>
            <a:chOff x="2976" y="1936"/>
            <a:chExt cx="624" cy="752"/>
          </a:xfrm>
        </p:grpSpPr>
        <p:cxnSp>
          <p:nvCxnSpPr>
            <p:cNvPr id="1351" name="Google Shape;1351;p49"/>
            <p:cNvCxnSpPr/>
            <p:nvPr/>
          </p:nvCxnSpPr>
          <p:spPr>
            <a:xfrm>
              <a:off x="2976" y="2256"/>
              <a:ext cx="432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52" name="Google Shape;1352;p49"/>
            <p:cNvCxnSpPr/>
            <p:nvPr/>
          </p:nvCxnSpPr>
          <p:spPr>
            <a:xfrm flipH="1" rot="10800000">
              <a:off x="3168" y="2256"/>
              <a:ext cx="432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53" name="Google Shape;1353;p49"/>
            <p:cNvGrpSpPr/>
            <p:nvPr/>
          </p:nvGrpSpPr>
          <p:grpSpPr>
            <a:xfrm rot="-2689735">
              <a:off x="3072" y="2025"/>
              <a:ext cx="432" cy="432"/>
              <a:chOff x="1842" y="2508"/>
              <a:chExt cx="432" cy="432"/>
            </a:xfrm>
          </p:grpSpPr>
          <p:sp>
            <p:nvSpPr>
              <p:cNvPr id="1354" name="Google Shape;1354;p49"/>
              <p:cNvSpPr/>
              <p:nvPr/>
            </p:nvSpPr>
            <p:spPr>
              <a:xfrm>
                <a:off x="1842" y="2508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1950" y="2796"/>
                <a:ext cx="224" cy="56"/>
              </a:xfrm>
              <a:custGeom>
                <a:rect b="b" l="l" r="r" t="t"/>
                <a:pathLst>
                  <a:path extrusionOk="0" h="56" w="224">
                    <a:moveTo>
                      <a:pt x="16" y="8"/>
                    </a:moveTo>
                    <a:cubicBezTo>
                      <a:pt x="0" y="16"/>
                      <a:pt x="80" y="56"/>
                      <a:pt x="112" y="56"/>
                    </a:cubicBezTo>
                    <a:cubicBezTo>
                      <a:pt x="144" y="56"/>
                      <a:pt x="224" y="16"/>
                      <a:pt x="208" y="8"/>
                    </a:cubicBezTo>
                    <a:cubicBezTo>
                      <a:pt x="192" y="0"/>
                      <a:pt x="32" y="0"/>
                      <a:pt x="16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1986" y="2652"/>
                <a:ext cx="48" cy="9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2082" y="2652"/>
                <a:ext cx="48" cy="9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1986" y="270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2082" y="27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360" name="Google Shape;1360;p49"/>
          <p:cNvGrpSpPr/>
          <p:nvPr/>
        </p:nvGrpSpPr>
        <p:grpSpPr>
          <a:xfrm rot="1595475">
            <a:off x="4813338" y="4346994"/>
            <a:ext cx="990600" cy="1194543"/>
            <a:chOff x="2976" y="1936"/>
            <a:chExt cx="624" cy="752"/>
          </a:xfrm>
        </p:grpSpPr>
        <p:cxnSp>
          <p:nvCxnSpPr>
            <p:cNvPr id="1361" name="Google Shape;1361;p49"/>
            <p:cNvCxnSpPr/>
            <p:nvPr/>
          </p:nvCxnSpPr>
          <p:spPr>
            <a:xfrm>
              <a:off x="2976" y="2256"/>
              <a:ext cx="432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62" name="Google Shape;1362;p49"/>
            <p:cNvCxnSpPr/>
            <p:nvPr/>
          </p:nvCxnSpPr>
          <p:spPr>
            <a:xfrm flipH="1" rot="10800000">
              <a:off x="3168" y="2256"/>
              <a:ext cx="432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63" name="Google Shape;1363;p49"/>
            <p:cNvGrpSpPr/>
            <p:nvPr/>
          </p:nvGrpSpPr>
          <p:grpSpPr>
            <a:xfrm rot="-2689735">
              <a:off x="3072" y="2025"/>
              <a:ext cx="432" cy="432"/>
              <a:chOff x="1842" y="2508"/>
              <a:chExt cx="432" cy="432"/>
            </a:xfrm>
          </p:grpSpPr>
          <p:sp>
            <p:nvSpPr>
              <p:cNvPr id="1364" name="Google Shape;1364;p49"/>
              <p:cNvSpPr/>
              <p:nvPr/>
            </p:nvSpPr>
            <p:spPr>
              <a:xfrm>
                <a:off x="1842" y="2508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5" name="Google Shape;1365;p49"/>
              <p:cNvSpPr/>
              <p:nvPr/>
            </p:nvSpPr>
            <p:spPr>
              <a:xfrm>
                <a:off x="1950" y="2796"/>
                <a:ext cx="224" cy="56"/>
              </a:xfrm>
              <a:custGeom>
                <a:rect b="b" l="l" r="r" t="t"/>
                <a:pathLst>
                  <a:path extrusionOk="0" h="56" w="224">
                    <a:moveTo>
                      <a:pt x="16" y="8"/>
                    </a:moveTo>
                    <a:cubicBezTo>
                      <a:pt x="0" y="16"/>
                      <a:pt x="80" y="56"/>
                      <a:pt x="112" y="56"/>
                    </a:cubicBezTo>
                    <a:cubicBezTo>
                      <a:pt x="144" y="56"/>
                      <a:pt x="224" y="16"/>
                      <a:pt x="208" y="8"/>
                    </a:cubicBezTo>
                    <a:cubicBezTo>
                      <a:pt x="192" y="0"/>
                      <a:pt x="32" y="0"/>
                      <a:pt x="16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6" name="Google Shape;1366;p49"/>
              <p:cNvSpPr/>
              <p:nvPr/>
            </p:nvSpPr>
            <p:spPr>
              <a:xfrm>
                <a:off x="1986" y="2652"/>
                <a:ext cx="48" cy="9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7" name="Google Shape;1367;p49"/>
              <p:cNvSpPr/>
              <p:nvPr/>
            </p:nvSpPr>
            <p:spPr>
              <a:xfrm>
                <a:off x="2082" y="2652"/>
                <a:ext cx="48" cy="9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1986" y="270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2082" y="27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370" name="Google Shape;1370;p49"/>
          <p:cNvGrpSpPr/>
          <p:nvPr/>
        </p:nvGrpSpPr>
        <p:grpSpPr>
          <a:xfrm rot="-10136057">
            <a:off x="6063319" y="4570680"/>
            <a:ext cx="990600" cy="1194545"/>
            <a:chOff x="2976" y="1936"/>
            <a:chExt cx="624" cy="752"/>
          </a:xfrm>
        </p:grpSpPr>
        <p:cxnSp>
          <p:nvCxnSpPr>
            <p:cNvPr id="1371" name="Google Shape;1371;p49"/>
            <p:cNvCxnSpPr/>
            <p:nvPr/>
          </p:nvCxnSpPr>
          <p:spPr>
            <a:xfrm>
              <a:off x="2976" y="2256"/>
              <a:ext cx="432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72" name="Google Shape;1372;p49"/>
            <p:cNvCxnSpPr/>
            <p:nvPr/>
          </p:nvCxnSpPr>
          <p:spPr>
            <a:xfrm flipH="1" rot="10800000">
              <a:off x="3168" y="2256"/>
              <a:ext cx="432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73" name="Google Shape;1373;p49"/>
            <p:cNvGrpSpPr/>
            <p:nvPr/>
          </p:nvGrpSpPr>
          <p:grpSpPr>
            <a:xfrm rot="-2689735">
              <a:off x="3072" y="2025"/>
              <a:ext cx="432" cy="432"/>
              <a:chOff x="1842" y="2508"/>
              <a:chExt cx="432" cy="432"/>
            </a:xfrm>
          </p:grpSpPr>
          <p:sp>
            <p:nvSpPr>
              <p:cNvPr id="1374" name="Google Shape;1374;p49"/>
              <p:cNvSpPr/>
              <p:nvPr/>
            </p:nvSpPr>
            <p:spPr>
              <a:xfrm>
                <a:off x="1842" y="2508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1950" y="2796"/>
                <a:ext cx="224" cy="56"/>
              </a:xfrm>
              <a:custGeom>
                <a:rect b="b" l="l" r="r" t="t"/>
                <a:pathLst>
                  <a:path extrusionOk="0" h="56" w="224">
                    <a:moveTo>
                      <a:pt x="16" y="8"/>
                    </a:moveTo>
                    <a:cubicBezTo>
                      <a:pt x="0" y="16"/>
                      <a:pt x="80" y="56"/>
                      <a:pt x="112" y="56"/>
                    </a:cubicBezTo>
                    <a:cubicBezTo>
                      <a:pt x="144" y="56"/>
                      <a:pt x="224" y="16"/>
                      <a:pt x="208" y="8"/>
                    </a:cubicBezTo>
                    <a:cubicBezTo>
                      <a:pt x="192" y="0"/>
                      <a:pt x="32" y="0"/>
                      <a:pt x="16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1986" y="2652"/>
                <a:ext cx="48" cy="9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7" name="Google Shape;1377;p49"/>
              <p:cNvSpPr/>
              <p:nvPr/>
            </p:nvSpPr>
            <p:spPr>
              <a:xfrm>
                <a:off x="2082" y="2652"/>
                <a:ext cx="48" cy="9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8" name="Google Shape;1378;p49"/>
              <p:cNvSpPr/>
              <p:nvPr/>
            </p:nvSpPr>
            <p:spPr>
              <a:xfrm>
                <a:off x="1986" y="270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9" name="Google Shape;1379;p49"/>
              <p:cNvSpPr/>
              <p:nvPr/>
            </p:nvSpPr>
            <p:spPr>
              <a:xfrm>
                <a:off x="2082" y="27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380" name="Google Shape;1380;p49"/>
          <p:cNvGrpSpPr/>
          <p:nvPr/>
        </p:nvGrpSpPr>
        <p:grpSpPr>
          <a:xfrm>
            <a:off x="4582372" y="3360738"/>
            <a:ext cx="1189778" cy="1200890"/>
            <a:chOff x="2161" y="2535"/>
            <a:chExt cx="749" cy="756"/>
          </a:xfrm>
        </p:grpSpPr>
        <p:cxnSp>
          <p:nvCxnSpPr>
            <p:cNvPr id="1381" name="Google Shape;1381;p49"/>
            <p:cNvCxnSpPr/>
            <p:nvPr/>
          </p:nvCxnSpPr>
          <p:spPr>
            <a:xfrm rot="2716083">
              <a:off x="2250" y="2633"/>
              <a:ext cx="432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382" name="Google Shape;1382;p49"/>
            <p:cNvCxnSpPr/>
            <p:nvPr/>
          </p:nvCxnSpPr>
          <p:spPr>
            <a:xfrm flipH="1" rot="-8083917">
              <a:off x="2385" y="2770"/>
              <a:ext cx="432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83" name="Google Shape;1383;p49"/>
            <p:cNvGrpSpPr/>
            <p:nvPr/>
          </p:nvGrpSpPr>
          <p:grpSpPr>
            <a:xfrm>
              <a:off x="2478" y="2535"/>
              <a:ext cx="432" cy="432"/>
              <a:chOff x="1842" y="2508"/>
              <a:chExt cx="432" cy="432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842" y="2508"/>
                <a:ext cx="432" cy="432"/>
              </a:xfrm>
              <a:prstGeom prst="ellipse">
                <a:avLst/>
              </a:prstGeom>
              <a:solidFill>
                <a:srgbClr val="FFFF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950" y="2796"/>
                <a:ext cx="224" cy="56"/>
              </a:xfrm>
              <a:custGeom>
                <a:rect b="b" l="l" r="r" t="t"/>
                <a:pathLst>
                  <a:path extrusionOk="0" h="56" w="224">
                    <a:moveTo>
                      <a:pt x="16" y="8"/>
                    </a:moveTo>
                    <a:cubicBezTo>
                      <a:pt x="0" y="16"/>
                      <a:pt x="80" y="56"/>
                      <a:pt x="112" y="56"/>
                    </a:cubicBezTo>
                    <a:cubicBezTo>
                      <a:pt x="144" y="56"/>
                      <a:pt x="224" y="16"/>
                      <a:pt x="208" y="8"/>
                    </a:cubicBezTo>
                    <a:cubicBezTo>
                      <a:pt x="192" y="0"/>
                      <a:pt x="32" y="0"/>
                      <a:pt x="16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986" y="2652"/>
                <a:ext cx="48" cy="9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2082" y="2652"/>
                <a:ext cx="48" cy="96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1986" y="270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2082" y="27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390" name="Google Shape;1390;p49"/>
          <p:cNvSpPr/>
          <p:nvPr/>
        </p:nvSpPr>
        <p:spPr>
          <a:xfrm>
            <a:off x="5314950" y="3733800"/>
            <a:ext cx="1828800" cy="1371600"/>
          </a:xfrm>
          <a:prstGeom prst="rect">
            <a:avLst/>
          </a:prstGeom>
          <a:solidFill>
            <a:schemeClr val="accent1">
              <a:alpha val="49803"/>
            </a:scheme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1" name="Google Shape;1391;p4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392" name="Google Shape;1392;p4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3" name="Google Shape;1393;p4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50"/>
          <p:cNvSpPr/>
          <p:nvPr/>
        </p:nvSpPr>
        <p:spPr>
          <a:xfrm>
            <a:off x="1409700" y="1850231"/>
            <a:ext cx="63246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 translation is applied to an object by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Repositioning it along with straight line path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Repositioning it along with circular path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Only b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All of the mentioned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9" name="Google Shape;1399;p50"/>
          <p:cNvSpPr/>
          <p:nvPr/>
        </p:nvSpPr>
        <p:spPr>
          <a:xfrm>
            <a:off x="1447800" y="4038600"/>
            <a:ext cx="64770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We translate a two-dimensional point by adding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Translation distances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Translation difference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X and Y</a:t>
            </a:r>
            <a:b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Only a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5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Q &amp; A</a:t>
            </a:r>
            <a:endParaRPr/>
          </a:p>
        </p:txBody>
      </p:sp>
      <p:sp>
        <p:nvSpPr>
          <p:cNvPr id="1401" name="Google Shape;1401;p5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402" name="Google Shape;1402;p5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3" name="Google Shape;1403;p5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1"/>
          <p:cNvSpPr/>
          <p:nvPr/>
        </p:nvSpPr>
        <p:spPr>
          <a:xfrm>
            <a:off x="1066800" y="1850231"/>
            <a:ext cx="7086600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translation distances (dx, dy) is called as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Translation vector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Shift vector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Both a and b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Neither a nor b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9" name="Google Shape;1409;p51"/>
          <p:cNvSpPr/>
          <p:nvPr/>
        </p:nvSpPr>
        <p:spPr>
          <a:xfrm>
            <a:off x="1066800" y="4038600"/>
            <a:ext cx="7537648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In 2D-translation, a point (x, y) can move to the new position (x’, y’) by using the equation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x’=x+dx and y’=y+dx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x’=x+dx and y’=y+dy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X’=x+dy and Y’=y+dx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X’=x-dx and y’=y-dy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5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Q &amp; A</a:t>
            </a:r>
            <a:endParaRPr/>
          </a:p>
        </p:txBody>
      </p:sp>
      <p:sp>
        <p:nvSpPr>
          <p:cNvPr id="1411" name="Google Shape;1411;p5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412" name="Google Shape;1412;p5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p5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52"/>
          <p:cNvSpPr/>
          <p:nvPr/>
        </p:nvSpPr>
        <p:spPr>
          <a:xfrm>
            <a:off x="1181100" y="1730375"/>
            <a:ext cx="67056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5.The two-dimensional translation equation in the matrix form is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P’=P+T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P’=P-T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P’=P*T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P’=p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9" name="Google Shape;1419;p52"/>
          <p:cNvSpPr/>
          <p:nvPr/>
        </p:nvSpPr>
        <p:spPr>
          <a:xfrm>
            <a:off x="1181099" y="4038600"/>
            <a:ext cx="72282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 two dimensional rotation is applied to an object by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Repositioning it along with straight line path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Repositioning it along with circular path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Only b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Any of the mentioned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0" name="Google Shape;1420;p5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Q &amp; A</a:t>
            </a:r>
            <a:endParaRPr/>
          </a:p>
        </p:txBody>
      </p:sp>
      <p:sp>
        <p:nvSpPr>
          <p:cNvPr id="1421" name="Google Shape;1421;p5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1422" name="Google Shape;1422;p5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3" name="Google Shape;1423;p5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6477000" y="30480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096000" y="2743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858000" y="3505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Rotation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599282" y="1731963"/>
            <a:ext cx="3886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rotation repositions all points in an object along a circular path in the plane centered at the pivot point.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First, we’ll assume the pivot is at the origin.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189" name="Google Shape;189;p18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8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1" name="Google Shape;191;p18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8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8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8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8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8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8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8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8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8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8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8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8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8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8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8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8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" name="Google Shape;210;p18"/>
          <p:cNvSpPr/>
          <p:nvPr/>
        </p:nvSpPr>
        <p:spPr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707188" y="3062288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i="0" sz="18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5721350" y="2660650"/>
            <a:ext cx="1524000" cy="1547813"/>
          </a:xfrm>
          <a:custGeom>
            <a:rect b="b" l="l" r="r" t="t"/>
            <a:pathLst>
              <a:path extrusionOk="0" h="975" w="960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p18"/>
          <p:cNvCxnSpPr/>
          <p:nvPr/>
        </p:nvCxnSpPr>
        <p:spPr>
          <a:xfrm flipH="1" rot="10800000">
            <a:off x="4953000" y="4191000"/>
            <a:ext cx="2286000" cy="762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8"/>
          <p:cNvCxnSpPr/>
          <p:nvPr/>
        </p:nvCxnSpPr>
        <p:spPr>
          <a:xfrm flipH="1" rot="10800000">
            <a:off x="4953000" y="2667000"/>
            <a:ext cx="762000" cy="2286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8"/>
          <p:cNvSpPr txBox="1"/>
          <p:nvPr/>
        </p:nvSpPr>
        <p:spPr>
          <a:xfrm>
            <a:off x="7086600" y="3698875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5486400" y="2133600"/>
            <a:ext cx="471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</a:t>
            </a:r>
            <a:endParaRPr/>
          </a:p>
        </p:txBody>
      </p:sp>
      <p:sp>
        <p:nvSpPr>
          <p:cNvPr id="218" name="Google Shape;218;p1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457200" y="838200"/>
            <a:ext cx="441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Trigonometry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=&gt; cos</a:t>
            </a:r>
            <a: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 = x/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, 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φ, y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228" name="Google Shape;228;p19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229" name="Google Shape;229;p19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9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1" name="Google Shape;231;p19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9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9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9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9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9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9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9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9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9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9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9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9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9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9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9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9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9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9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" name="Google Shape;250;p19"/>
          <p:cNvSpPr/>
          <p:nvPr/>
        </p:nvSpPr>
        <p:spPr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1" name="Google Shape;251;p19"/>
          <p:cNvGrpSpPr/>
          <p:nvPr/>
        </p:nvGrpSpPr>
        <p:grpSpPr>
          <a:xfrm>
            <a:off x="5721350" y="2660650"/>
            <a:ext cx="1524000" cy="1547813"/>
            <a:chOff x="3604" y="1676"/>
            <a:chExt cx="960" cy="975"/>
          </a:xfrm>
        </p:grpSpPr>
        <p:sp>
          <p:nvSpPr>
            <p:cNvPr id="252" name="Google Shape;252;p19"/>
            <p:cNvSpPr txBox="1"/>
            <p:nvPr/>
          </p:nvSpPr>
          <p:spPr>
            <a:xfrm>
              <a:off x="4225" y="1929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 b="1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604" y="1676"/>
              <a:ext cx="960" cy="975"/>
            </a:xfrm>
            <a:custGeom>
              <a:rect b="b" l="l" r="r" t="t"/>
              <a:pathLst>
                <a:path extrusionOk="0" h="975" w="960">
                  <a:moveTo>
                    <a:pt x="960" y="975"/>
                  </a:moveTo>
                  <a:cubicBezTo>
                    <a:pt x="938" y="805"/>
                    <a:pt x="775" y="525"/>
                    <a:pt x="572" y="340"/>
                  </a:cubicBezTo>
                  <a:cubicBezTo>
                    <a:pt x="369" y="155"/>
                    <a:pt x="184" y="45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4953000" y="3733800"/>
            <a:ext cx="2959100" cy="1616075"/>
            <a:chOff x="3120" y="2352"/>
            <a:chExt cx="1864" cy="1018"/>
          </a:xfrm>
        </p:grpSpPr>
        <p:sp>
          <p:nvSpPr>
            <p:cNvPr id="255" name="Google Shape;255;p19"/>
            <p:cNvSpPr/>
            <p:nvPr/>
          </p:nvSpPr>
          <p:spPr>
            <a:xfrm>
              <a:off x="3600" y="2928"/>
              <a:ext cx="96" cy="192"/>
            </a:xfrm>
            <a:custGeom>
              <a:rect b="b" l="l" r="r" t="t"/>
              <a:pathLst>
                <a:path extrusionOk="0" fill="none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56" name="Google Shape;256;p19"/>
            <p:cNvGrpSpPr/>
            <p:nvPr/>
          </p:nvGrpSpPr>
          <p:grpSpPr>
            <a:xfrm>
              <a:off x="3120" y="2352"/>
              <a:ext cx="1864" cy="1018"/>
              <a:chOff x="3120" y="2352"/>
              <a:chExt cx="1864" cy="1018"/>
            </a:xfrm>
          </p:grpSpPr>
          <p:cxnSp>
            <p:nvCxnSpPr>
              <p:cNvPr id="257" name="Google Shape;257;p19"/>
              <p:cNvCxnSpPr/>
              <p:nvPr/>
            </p:nvCxnSpPr>
            <p:spPr>
              <a:xfrm>
                <a:off x="4560" y="2688"/>
                <a:ext cx="0" cy="384"/>
              </a:xfrm>
              <a:prstGeom prst="straightConnector1">
                <a:avLst/>
              </a:prstGeom>
              <a:noFill/>
              <a:ln cap="rnd" cmpd="sng" w="9525">
                <a:solidFill>
                  <a:schemeClr val="accent2"/>
                </a:solidFill>
                <a:prstDash val="dot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258" name="Google Shape;258;p19"/>
              <p:cNvSpPr txBox="1"/>
              <p:nvPr/>
            </p:nvSpPr>
            <p:spPr>
              <a:xfrm>
                <a:off x="3638" y="2854"/>
                <a:ext cx="26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φ</a:t>
                </a:r>
                <a:r>
                  <a:rPr b="1"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grpSp>
            <p:nvGrpSpPr>
              <p:cNvPr id="259" name="Google Shape;259;p19"/>
              <p:cNvGrpSpPr/>
              <p:nvPr/>
            </p:nvGrpSpPr>
            <p:grpSpPr>
              <a:xfrm>
                <a:off x="3120" y="2352"/>
                <a:ext cx="1864" cy="1018"/>
                <a:chOff x="3120" y="2352"/>
                <a:chExt cx="1864" cy="1018"/>
              </a:xfrm>
            </p:grpSpPr>
            <p:cxnSp>
              <p:nvCxnSpPr>
                <p:cNvPr id="260" name="Google Shape;260;p19"/>
                <p:cNvCxnSpPr/>
                <p:nvPr/>
              </p:nvCxnSpPr>
              <p:spPr>
                <a:xfrm flipH="1" rot="10800000">
                  <a:off x="3120" y="2640"/>
                  <a:ext cx="1440" cy="4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1" name="Google Shape;261;p19"/>
                <p:cNvSpPr txBox="1"/>
                <p:nvPr/>
              </p:nvSpPr>
              <p:spPr>
                <a:xfrm>
                  <a:off x="4464" y="2352"/>
                  <a:ext cx="520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P(x,y)</a:t>
                  </a:r>
                  <a:endParaRPr/>
                </a:p>
              </p:txBody>
            </p:sp>
            <p:cxnSp>
              <p:nvCxnSpPr>
                <p:cNvPr id="262" name="Google Shape;262;p19"/>
                <p:cNvCxnSpPr/>
                <p:nvPr/>
              </p:nvCxnSpPr>
              <p:spPr>
                <a:xfrm>
                  <a:off x="3120" y="3159"/>
                  <a:ext cx="1440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2"/>
                  </a:solidFill>
                  <a:prstDash val="dot"/>
                  <a:round/>
                  <a:headEnd len="med" w="med" type="triangle"/>
                  <a:tailEnd len="med" w="med" type="triangle"/>
                </a:ln>
              </p:spPr>
            </p:cxnSp>
            <p:sp>
              <p:nvSpPr>
                <p:cNvPr id="263" name="Google Shape;263;p19"/>
                <p:cNvSpPr txBox="1"/>
                <p:nvPr/>
              </p:nvSpPr>
              <p:spPr>
                <a:xfrm>
                  <a:off x="3744" y="312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x</a:t>
                  </a:r>
                  <a:endParaRPr/>
                </a:p>
              </p:txBody>
            </p:sp>
            <p:sp>
              <p:nvSpPr>
                <p:cNvPr id="264" name="Google Shape;264;p19"/>
                <p:cNvSpPr txBox="1"/>
                <p:nvPr/>
              </p:nvSpPr>
              <p:spPr>
                <a:xfrm>
                  <a:off x="4608" y="272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accent2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y</a:t>
                  </a:r>
                  <a:endParaRPr/>
                </a:p>
              </p:txBody>
            </p:sp>
            <p:sp>
              <p:nvSpPr>
                <p:cNvPr id="265" name="Google Shape;265;p19"/>
                <p:cNvSpPr txBox="1"/>
                <p:nvPr/>
              </p:nvSpPr>
              <p:spPr>
                <a:xfrm>
                  <a:off x="3879" y="2640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</a:t>
                  </a:r>
                  <a:endParaRPr/>
                </a:p>
              </p:txBody>
            </p:sp>
          </p:grpSp>
        </p:grpSp>
      </p:grpSp>
      <p:grpSp>
        <p:nvGrpSpPr>
          <p:cNvPr id="266" name="Google Shape;266;p19"/>
          <p:cNvGrpSpPr/>
          <p:nvPr/>
        </p:nvGrpSpPr>
        <p:grpSpPr>
          <a:xfrm>
            <a:off x="4953000" y="2209800"/>
            <a:ext cx="1581150" cy="3227388"/>
            <a:chOff x="3120" y="1390"/>
            <a:chExt cx="996" cy="2033"/>
          </a:xfrm>
        </p:grpSpPr>
        <p:sp>
          <p:nvSpPr>
            <p:cNvPr id="267" name="Google Shape;267;p19"/>
            <p:cNvSpPr/>
            <p:nvPr/>
          </p:nvSpPr>
          <p:spPr>
            <a:xfrm>
              <a:off x="3525" y="1605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8" name="Google Shape;268;p19"/>
            <p:cNvCxnSpPr/>
            <p:nvPr/>
          </p:nvCxnSpPr>
          <p:spPr>
            <a:xfrm flipH="1" rot="10800000">
              <a:off x="3120" y="1680"/>
              <a:ext cx="480" cy="144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19"/>
            <p:cNvCxnSpPr/>
            <p:nvPr/>
          </p:nvCxnSpPr>
          <p:spPr>
            <a:xfrm>
              <a:off x="3600" y="1680"/>
              <a:ext cx="0" cy="1392"/>
            </a:xfrm>
            <a:prstGeom prst="straightConnector1">
              <a:avLst/>
            </a:prstGeom>
            <a:noFill/>
            <a:ln cap="rnd" cmpd="sng" w="9525">
              <a:solidFill>
                <a:srgbClr val="FF3300"/>
              </a:solidFill>
              <a:prstDash val="dot"/>
              <a:round/>
              <a:headEnd len="med" w="med" type="triangle"/>
              <a:tailEnd len="med" w="med" type="triangle"/>
            </a:ln>
          </p:spPr>
        </p:cxnSp>
        <p:sp>
          <p:nvSpPr>
            <p:cNvPr id="270" name="Google Shape;270;p19"/>
            <p:cNvSpPr/>
            <p:nvPr/>
          </p:nvSpPr>
          <p:spPr>
            <a:xfrm>
              <a:off x="3216" y="2832"/>
              <a:ext cx="192" cy="192"/>
            </a:xfrm>
            <a:custGeom>
              <a:rect b="b" l="l" r="r" t="t"/>
              <a:pathLst>
                <a:path extrusionOk="0" h="192" w="192">
                  <a:moveTo>
                    <a:pt x="192" y="192"/>
                  </a:moveTo>
                  <a:cubicBezTo>
                    <a:pt x="184" y="136"/>
                    <a:pt x="176" y="80"/>
                    <a:pt x="144" y="48"/>
                  </a:cubicBezTo>
                  <a:cubicBezTo>
                    <a:pt x="112" y="16"/>
                    <a:pt x="56" y="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1" name="Google Shape;271;p19"/>
            <p:cNvCxnSpPr/>
            <p:nvPr/>
          </p:nvCxnSpPr>
          <p:spPr>
            <a:xfrm>
              <a:off x="3120" y="3216"/>
              <a:ext cx="480" cy="0"/>
            </a:xfrm>
            <a:prstGeom prst="straightConnector1">
              <a:avLst/>
            </a:prstGeom>
            <a:noFill/>
            <a:ln cap="rnd" cmpd="sng" w="9525">
              <a:solidFill>
                <a:srgbClr val="FF3300"/>
              </a:solidFill>
              <a:prstDash val="dot"/>
              <a:round/>
              <a:headEnd len="med" w="med" type="triangle"/>
              <a:tailEnd len="med" w="med" type="triangle"/>
            </a:ln>
          </p:spPr>
        </p:cxnSp>
        <p:sp>
          <p:nvSpPr>
            <p:cNvPr id="272" name="Google Shape;272;p19"/>
            <p:cNvSpPr txBox="1"/>
            <p:nvPr/>
          </p:nvSpPr>
          <p:spPr>
            <a:xfrm>
              <a:off x="3206" y="3192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x’</a:t>
              </a:r>
              <a:endParaRPr/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3614" y="2299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y’</a:t>
              </a:r>
              <a:endParaRPr/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3360" y="2688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 b="1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p19"/>
            <p:cNvSpPr txBox="1"/>
            <p:nvPr/>
          </p:nvSpPr>
          <p:spPr>
            <a:xfrm>
              <a:off x="3456" y="1390"/>
              <a:ext cx="6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P’(x’, y’)</a:t>
              </a:r>
              <a:endParaRPr/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3168" y="2112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/>
            </a:p>
          </p:txBody>
        </p:sp>
      </p:grpSp>
      <p:sp>
        <p:nvSpPr>
          <p:cNvPr id="277" name="Google Shape;277;p19"/>
          <p:cNvSpPr txBox="1"/>
          <p:nvPr/>
        </p:nvSpPr>
        <p:spPr>
          <a:xfrm>
            <a:off x="365125" y="2743200"/>
            <a:ext cx="4230688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cos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/r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.sin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=&gt;sin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/r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 (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φ+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 r.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152400" lvl="1" marL="457200" marR="0" rtl="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.sin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.cos </a:t>
            </a:r>
            <a:r>
              <a:rPr b="1" i="0" lang="en-US" sz="18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8" name="Google Shape;278;p19"/>
          <p:cNvGrpSpPr/>
          <p:nvPr/>
        </p:nvGrpSpPr>
        <p:grpSpPr>
          <a:xfrm>
            <a:off x="533400" y="2286000"/>
            <a:ext cx="3276600" cy="1828800"/>
            <a:chOff x="336" y="1440"/>
            <a:chExt cx="2064" cy="1152"/>
          </a:xfrm>
        </p:grpSpPr>
        <p:sp>
          <p:nvSpPr>
            <p:cNvPr id="279" name="Google Shape;279;p19"/>
            <p:cNvSpPr/>
            <p:nvPr/>
          </p:nvSpPr>
          <p:spPr>
            <a:xfrm>
              <a:off x="960" y="2352"/>
              <a:ext cx="576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920" y="2352"/>
              <a:ext cx="480" cy="19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36" y="1440"/>
              <a:ext cx="720" cy="912"/>
            </a:xfrm>
            <a:custGeom>
              <a:rect b="b" l="l" r="r" t="t"/>
              <a:pathLst>
                <a:path extrusionOk="0" h="960" w="72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160" y="1440"/>
              <a:ext cx="48" cy="912"/>
            </a:xfrm>
            <a:custGeom>
              <a:rect b="b" l="l" r="r" t="t"/>
              <a:pathLst>
                <a:path extrusionOk="0" h="912" w="48">
                  <a:moveTo>
                    <a:pt x="48" y="0"/>
                  </a:moveTo>
                  <a:cubicBezTo>
                    <a:pt x="28" y="380"/>
                    <a:pt x="8" y="760"/>
                    <a:pt x="0" y="912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685800" y="2286000"/>
            <a:ext cx="3352800" cy="3962400"/>
            <a:chOff x="432" y="1440"/>
            <a:chExt cx="2112" cy="2496"/>
          </a:xfrm>
        </p:grpSpPr>
        <p:sp>
          <p:nvSpPr>
            <p:cNvPr id="284" name="Google Shape;284;p19"/>
            <p:cNvSpPr/>
            <p:nvPr/>
          </p:nvSpPr>
          <p:spPr>
            <a:xfrm>
              <a:off x="960" y="3696"/>
              <a:ext cx="576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968" y="3696"/>
              <a:ext cx="576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6" name="Google Shape;286;p19"/>
            <p:cNvCxnSpPr/>
            <p:nvPr/>
          </p:nvCxnSpPr>
          <p:spPr>
            <a:xfrm>
              <a:off x="2256" y="1440"/>
              <a:ext cx="0" cy="22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19"/>
            <p:cNvSpPr/>
            <p:nvPr/>
          </p:nvSpPr>
          <p:spPr>
            <a:xfrm>
              <a:off x="432" y="1440"/>
              <a:ext cx="480" cy="2256"/>
            </a:xfrm>
            <a:custGeom>
              <a:rect b="b" l="l" r="r" t="t"/>
              <a:pathLst>
                <a:path extrusionOk="0" h="960" w="72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8" name="Google Shape;288;p19"/>
          <p:cNvGrpSpPr/>
          <p:nvPr/>
        </p:nvGrpSpPr>
        <p:grpSpPr>
          <a:xfrm>
            <a:off x="4267200" y="4038600"/>
            <a:ext cx="3349625" cy="2098675"/>
            <a:chOff x="2688" y="2544"/>
            <a:chExt cx="2110" cy="1322"/>
          </a:xfrm>
        </p:grpSpPr>
        <p:sp>
          <p:nvSpPr>
            <p:cNvPr id="289" name="Google Shape;289;p19"/>
            <p:cNvSpPr txBox="1"/>
            <p:nvPr/>
          </p:nvSpPr>
          <p:spPr>
            <a:xfrm>
              <a:off x="3350" y="3578"/>
              <a:ext cx="144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Identity of Trigonometry</a:t>
              </a: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cxnSp>
          <p:nvCxnSpPr>
            <p:cNvPr id="290" name="Google Shape;290;p19"/>
            <p:cNvCxnSpPr/>
            <p:nvPr/>
          </p:nvCxnSpPr>
          <p:spPr>
            <a:xfrm rot="10800000">
              <a:off x="2688" y="2544"/>
              <a:ext cx="72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19"/>
            <p:cNvCxnSpPr/>
            <p:nvPr/>
          </p:nvCxnSpPr>
          <p:spPr>
            <a:xfrm flipH="1">
              <a:off x="2880" y="3744"/>
              <a:ext cx="52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457200" y="838200"/>
            <a:ext cx="457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write the components: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baseline="-25000" i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b="1" i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1" baseline="-25000" i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i="1" lang="en-US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 </a:t>
            </a:r>
            <a:r>
              <a:rPr b="1" i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1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b="1" i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sz="20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matrix form:</a:t>
            </a:r>
            <a:endParaRPr/>
          </a:p>
          <a:p>
            <a:pPr indent="-342900" lvl="0" marL="34290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P'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lang="en-US" sz="20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 can be </a:t>
            </a: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clockwise (-ve)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counterclockwise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(+ve as our example).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 matrix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1" name="Google Shape;301;p20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302" name="Google Shape;302;p20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303" name="Google Shape;303;p20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0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05" name="Google Shape;305;p20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0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0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0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20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20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0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0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0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0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0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0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0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0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0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0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0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0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0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4" name="Google Shape;324;p20"/>
          <p:cNvSpPr/>
          <p:nvPr/>
        </p:nvSpPr>
        <p:spPr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6707188" y="3062288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sz="1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5721350" y="2660650"/>
            <a:ext cx="1524000" cy="1547813"/>
          </a:xfrm>
          <a:custGeom>
            <a:rect b="b" l="l" r="r" t="t"/>
            <a:pathLst>
              <a:path extrusionOk="0" h="975" w="960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8" name="Google Shape;328;p20"/>
          <p:cNvCxnSpPr/>
          <p:nvPr/>
        </p:nvCxnSpPr>
        <p:spPr>
          <a:xfrm flipH="1" rot="10800000">
            <a:off x="4953000" y="4191000"/>
            <a:ext cx="2286000" cy="762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0"/>
          <p:cNvCxnSpPr/>
          <p:nvPr/>
        </p:nvCxnSpPr>
        <p:spPr>
          <a:xfrm flipH="1" rot="10800000">
            <a:off x="4953000" y="2667000"/>
            <a:ext cx="762000" cy="2286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20"/>
          <p:cNvSpPr txBox="1"/>
          <p:nvPr/>
        </p:nvSpPr>
        <p:spPr>
          <a:xfrm>
            <a:off x="7086600" y="3748088"/>
            <a:ext cx="825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P(x,y)</a:t>
            </a:r>
            <a:endParaRPr/>
          </a:p>
        </p:txBody>
      </p:sp>
      <p:cxnSp>
        <p:nvCxnSpPr>
          <p:cNvPr id="331" name="Google Shape;331;p20"/>
          <p:cNvCxnSpPr/>
          <p:nvPr/>
        </p:nvCxnSpPr>
        <p:spPr>
          <a:xfrm>
            <a:off x="7239000" y="4267200"/>
            <a:ext cx="0" cy="60960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cxnSp>
        <p:nvCxnSpPr>
          <p:cNvPr id="332" name="Google Shape;332;p20"/>
          <p:cNvCxnSpPr/>
          <p:nvPr/>
        </p:nvCxnSpPr>
        <p:spPr>
          <a:xfrm>
            <a:off x="4953000" y="5029200"/>
            <a:ext cx="2286000" cy="0"/>
          </a:xfrm>
          <a:prstGeom prst="straightConnector1">
            <a:avLst/>
          </a:prstGeom>
          <a:noFill/>
          <a:ln cap="rnd" cmpd="sng" w="9525">
            <a:solidFill>
              <a:schemeClr val="accent2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333" name="Google Shape;333;p20"/>
          <p:cNvSpPr/>
          <p:nvPr/>
        </p:nvSpPr>
        <p:spPr>
          <a:xfrm>
            <a:off x="5715000" y="4648200"/>
            <a:ext cx="152400" cy="304800"/>
          </a:xfrm>
          <a:custGeom>
            <a:rect b="b" l="l" r="r" t="t"/>
            <a:pathLst>
              <a:path extrusionOk="0" fill="none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5775325" y="4530725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5943600" y="4953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36" name="Google Shape;336;p20"/>
          <p:cNvSpPr txBox="1"/>
          <p:nvPr/>
        </p:nvSpPr>
        <p:spPr>
          <a:xfrm>
            <a:off x="7315200" y="43434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6157913" y="41910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338" name="Google Shape;338;p20"/>
          <p:cNvCxnSpPr/>
          <p:nvPr/>
        </p:nvCxnSpPr>
        <p:spPr>
          <a:xfrm>
            <a:off x="5715000" y="2667000"/>
            <a:ext cx="0" cy="2209800"/>
          </a:xfrm>
          <a:prstGeom prst="straightConnector1">
            <a:avLst/>
          </a:prstGeom>
          <a:noFill/>
          <a:ln cap="rnd" cmpd="sng" w="9525">
            <a:solidFill>
              <a:srgbClr val="FF3300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339" name="Google Shape;339;p20"/>
          <p:cNvSpPr/>
          <p:nvPr/>
        </p:nvSpPr>
        <p:spPr>
          <a:xfrm>
            <a:off x="5105400" y="4495800"/>
            <a:ext cx="304800" cy="304800"/>
          </a:xfrm>
          <a:custGeom>
            <a:rect b="b" l="l" r="r" t="t"/>
            <a:pathLst>
              <a:path extrusionOk="0" h="192" w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0" name="Google Shape;340;p20"/>
          <p:cNvCxnSpPr/>
          <p:nvPr/>
        </p:nvCxnSpPr>
        <p:spPr>
          <a:xfrm>
            <a:off x="4953000" y="5105400"/>
            <a:ext cx="762000" cy="0"/>
          </a:xfrm>
          <a:prstGeom prst="straightConnector1">
            <a:avLst/>
          </a:prstGeom>
          <a:noFill/>
          <a:ln cap="rnd" cmpd="sng" w="9525">
            <a:solidFill>
              <a:srgbClr val="FF3300"/>
            </a:solidFill>
            <a:prstDash val="dot"/>
            <a:round/>
            <a:headEnd len="med" w="med" type="triangle"/>
            <a:tailEnd len="med" w="med" type="triangle"/>
          </a:ln>
        </p:spPr>
      </p:cxnSp>
      <p:sp>
        <p:nvSpPr>
          <p:cNvPr id="341" name="Google Shape;341;p20"/>
          <p:cNvSpPr txBox="1"/>
          <p:nvPr/>
        </p:nvSpPr>
        <p:spPr>
          <a:xfrm>
            <a:off x="5089525" y="5067300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5737225" y="3649663"/>
            <a:ext cx="511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5334000" y="4267200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endParaRPr b="1" sz="1800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5486400" y="2206625"/>
            <a:ext cx="1047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P’(x’, y’)</a:t>
            </a:r>
            <a:endParaRPr/>
          </a:p>
        </p:txBody>
      </p:sp>
      <p:pic>
        <p:nvPicPr>
          <p:cNvPr id="345" name="Google Shape;3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546600"/>
            <a:ext cx="2209800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347" name="Google Shape;347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Rotation</a:t>
            </a:r>
            <a:endParaRPr/>
          </a:p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710952" y="1856706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Example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Find the transformed point, P’, caused by rotating P= (5, 1) about the origin through an angle of 90°.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352800"/>
            <a:ext cx="3557588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4114800"/>
            <a:ext cx="1871663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4876800"/>
            <a:ext cx="107950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5562600"/>
            <a:ext cx="606425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360" name="Google Shape;360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2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0" y="762000"/>
            <a:ext cx="4495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changes the size of an object and involves two scale factors,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</a:t>
            </a:r>
            <a:r>
              <a:rPr b="1"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x- and y- coordinates respectively.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 are about the origin.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the components: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r>
              <a:rPr b="1" baseline="-25000" i="1"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i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in matrix form: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b="1" lang="en-US" sz="24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matrix as: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369" name="Google Shape;369;p22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370" name="Google Shape;370;p22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22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72" name="Google Shape;372;p22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2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2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2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2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2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2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22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22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2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22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2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22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22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2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22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1" name="Google Shape;391;p22"/>
          <p:cNvGrpSpPr/>
          <p:nvPr/>
        </p:nvGrpSpPr>
        <p:grpSpPr>
          <a:xfrm>
            <a:off x="5410200" y="2362200"/>
            <a:ext cx="2133600" cy="2133600"/>
            <a:chOff x="3408" y="1488"/>
            <a:chExt cx="1344" cy="1344"/>
          </a:xfrm>
        </p:grpSpPr>
        <p:cxnSp>
          <p:nvCxnSpPr>
            <p:cNvPr id="392" name="Google Shape;392;p22"/>
            <p:cNvCxnSpPr/>
            <p:nvPr/>
          </p:nvCxnSpPr>
          <p:spPr>
            <a:xfrm flipH="1" rot="10800000">
              <a:off x="3408" y="1488"/>
              <a:ext cx="576" cy="115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3" name="Google Shape;393;p22"/>
            <p:cNvCxnSpPr/>
            <p:nvPr/>
          </p:nvCxnSpPr>
          <p:spPr>
            <a:xfrm flipH="1" rot="10800000">
              <a:off x="3408" y="2256"/>
              <a:ext cx="576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4" name="Google Shape;394;p22"/>
            <p:cNvCxnSpPr/>
            <p:nvPr/>
          </p:nvCxnSpPr>
          <p:spPr>
            <a:xfrm flipH="1" rot="10800000">
              <a:off x="3600" y="2256"/>
              <a:ext cx="1152" cy="576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95" name="Google Shape;395;p22"/>
          <p:cNvSpPr/>
          <p:nvPr/>
        </p:nvSpPr>
        <p:spPr>
          <a:xfrm>
            <a:off x="5410200" y="4114800"/>
            <a:ext cx="304800" cy="3810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6324600" y="2362200"/>
            <a:ext cx="1219200" cy="12192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7" name="Google Shape;397;p22"/>
          <p:cNvGrpSpPr/>
          <p:nvPr/>
        </p:nvGrpSpPr>
        <p:grpSpPr>
          <a:xfrm>
            <a:off x="4953000" y="4191000"/>
            <a:ext cx="762000" cy="762000"/>
            <a:chOff x="3120" y="2640"/>
            <a:chExt cx="480" cy="480"/>
          </a:xfrm>
        </p:grpSpPr>
        <p:cxnSp>
          <p:nvCxnSpPr>
            <p:cNvPr id="398" name="Google Shape;398;p22"/>
            <p:cNvCxnSpPr/>
            <p:nvPr/>
          </p:nvCxnSpPr>
          <p:spPr>
            <a:xfrm flipH="1">
              <a:off x="3120" y="2640"/>
              <a:ext cx="288" cy="480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2"/>
            <p:cNvCxnSpPr/>
            <p:nvPr/>
          </p:nvCxnSpPr>
          <p:spPr>
            <a:xfrm flipH="1">
              <a:off x="3120" y="2832"/>
              <a:ext cx="288" cy="28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2"/>
            <p:cNvCxnSpPr/>
            <p:nvPr/>
          </p:nvCxnSpPr>
          <p:spPr>
            <a:xfrm flipH="1">
              <a:off x="3120" y="2832"/>
              <a:ext cx="480" cy="28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01" name="Google Shape;4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5562600"/>
            <a:ext cx="1422400" cy="83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22"/>
          <p:cNvGrpSpPr/>
          <p:nvPr/>
        </p:nvGrpSpPr>
        <p:grpSpPr>
          <a:xfrm>
            <a:off x="5241925" y="3748088"/>
            <a:ext cx="635000" cy="823912"/>
            <a:chOff x="3302" y="2361"/>
            <a:chExt cx="400" cy="519"/>
          </a:xfrm>
        </p:grpSpPr>
        <p:grpSp>
          <p:nvGrpSpPr>
            <p:cNvPr id="403" name="Google Shape;403;p22"/>
            <p:cNvGrpSpPr/>
            <p:nvPr/>
          </p:nvGrpSpPr>
          <p:grpSpPr>
            <a:xfrm>
              <a:off x="3360" y="2544"/>
              <a:ext cx="342" cy="336"/>
              <a:chOff x="3336" y="2568"/>
              <a:chExt cx="342" cy="336"/>
            </a:xfrm>
          </p:grpSpPr>
          <p:sp>
            <p:nvSpPr>
              <p:cNvPr id="404" name="Google Shape;404;p22"/>
              <p:cNvSpPr/>
              <p:nvPr/>
            </p:nvSpPr>
            <p:spPr>
              <a:xfrm>
                <a:off x="3336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3534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3336" y="256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07" name="Google Shape;407;p22"/>
            <p:cNvSpPr txBox="1"/>
            <p:nvPr/>
          </p:nvSpPr>
          <p:spPr>
            <a:xfrm>
              <a:off x="3302" y="2361"/>
              <a:ext cx="29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/>
            </a:p>
          </p:txBody>
        </p:sp>
      </p:grpSp>
      <p:grpSp>
        <p:nvGrpSpPr>
          <p:cNvPr id="408" name="Google Shape;408;p22"/>
          <p:cNvGrpSpPr/>
          <p:nvPr/>
        </p:nvGrpSpPr>
        <p:grpSpPr>
          <a:xfrm>
            <a:off x="6156325" y="1866900"/>
            <a:ext cx="1463675" cy="1828800"/>
            <a:chOff x="3878" y="1176"/>
            <a:chExt cx="922" cy="1152"/>
          </a:xfrm>
        </p:grpSpPr>
        <p:grpSp>
          <p:nvGrpSpPr>
            <p:cNvPr id="409" name="Google Shape;409;p22"/>
            <p:cNvGrpSpPr/>
            <p:nvPr/>
          </p:nvGrpSpPr>
          <p:grpSpPr>
            <a:xfrm>
              <a:off x="3888" y="1416"/>
              <a:ext cx="912" cy="912"/>
              <a:chOff x="3912" y="1416"/>
              <a:chExt cx="912" cy="912"/>
            </a:xfrm>
          </p:grpSpPr>
          <p:sp>
            <p:nvSpPr>
              <p:cNvPr id="410" name="Google Shape;410;p22"/>
              <p:cNvSpPr/>
              <p:nvPr/>
            </p:nvSpPr>
            <p:spPr>
              <a:xfrm>
                <a:off x="3912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4680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2" name="Google Shape;412;p22"/>
              <p:cNvSpPr/>
              <p:nvPr/>
            </p:nvSpPr>
            <p:spPr>
              <a:xfrm>
                <a:off x="3912" y="14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13" name="Google Shape;413;p22"/>
            <p:cNvSpPr txBox="1"/>
            <p:nvPr/>
          </p:nvSpPr>
          <p:spPr>
            <a:xfrm>
              <a:off x="3878" y="1176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</p:grpSp>
      <p:sp>
        <p:nvSpPr>
          <p:cNvPr id="414" name="Google Shape;414;p2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415" name="Google Shape;415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2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0" y="762000"/>
            <a:ext cx="510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scale factors are in between 0 and 1 🡺 the points will be moved closer to the origin 🡺 the object will be smaller.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3" name="Google Shape;423;p23"/>
          <p:cNvGrpSpPr/>
          <p:nvPr/>
        </p:nvGrpSpPr>
        <p:grpSpPr>
          <a:xfrm>
            <a:off x="5410200" y="1600200"/>
            <a:ext cx="3352800" cy="3352800"/>
            <a:chOff x="3120" y="1200"/>
            <a:chExt cx="2064" cy="1920"/>
          </a:xfrm>
        </p:grpSpPr>
        <p:cxnSp>
          <p:nvCxnSpPr>
            <p:cNvPr id="424" name="Google Shape;424;p23"/>
            <p:cNvCxnSpPr/>
            <p:nvPr/>
          </p:nvCxnSpPr>
          <p:spPr>
            <a:xfrm>
              <a:off x="3120" y="1200"/>
              <a:ext cx="0" cy="192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3"/>
            <p:cNvCxnSpPr/>
            <p:nvPr/>
          </p:nvCxnSpPr>
          <p:spPr>
            <a:xfrm>
              <a:off x="3120" y="3120"/>
              <a:ext cx="2064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26" name="Google Shape;426;p23"/>
          <p:cNvCxnSpPr/>
          <p:nvPr/>
        </p:nvCxnSpPr>
        <p:spPr>
          <a:xfrm>
            <a:off x="5715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3"/>
          <p:cNvCxnSpPr/>
          <p:nvPr/>
        </p:nvCxnSpPr>
        <p:spPr>
          <a:xfrm>
            <a:off x="6019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3"/>
          <p:cNvCxnSpPr/>
          <p:nvPr/>
        </p:nvCxnSpPr>
        <p:spPr>
          <a:xfrm>
            <a:off x="6324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3"/>
          <p:cNvCxnSpPr/>
          <p:nvPr/>
        </p:nvCxnSpPr>
        <p:spPr>
          <a:xfrm>
            <a:off x="6629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3"/>
          <p:cNvCxnSpPr/>
          <p:nvPr/>
        </p:nvCxnSpPr>
        <p:spPr>
          <a:xfrm>
            <a:off x="6934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3"/>
          <p:cNvCxnSpPr/>
          <p:nvPr/>
        </p:nvCxnSpPr>
        <p:spPr>
          <a:xfrm>
            <a:off x="7239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3"/>
          <p:cNvCxnSpPr/>
          <p:nvPr/>
        </p:nvCxnSpPr>
        <p:spPr>
          <a:xfrm>
            <a:off x="75438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3"/>
          <p:cNvCxnSpPr/>
          <p:nvPr/>
        </p:nvCxnSpPr>
        <p:spPr>
          <a:xfrm>
            <a:off x="78486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3"/>
          <p:cNvCxnSpPr/>
          <p:nvPr/>
        </p:nvCxnSpPr>
        <p:spPr>
          <a:xfrm>
            <a:off x="81534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3"/>
          <p:cNvCxnSpPr/>
          <p:nvPr/>
        </p:nvCxnSpPr>
        <p:spPr>
          <a:xfrm>
            <a:off x="84582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3"/>
          <p:cNvCxnSpPr/>
          <p:nvPr/>
        </p:nvCxnSpPr>
        <p:spPr>
          <a:xfrm>
            <a:off x="5410200" y="4648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3"/>
          <p:cNvCxnSpPr/>
          <p:nvPr/>
        </p:nvCxnSpPr>
        <p:spPr>
          <a:xfrm>
            <a:off x="5410200" y="4343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3"/>
          <p:cNvCxnSpPr/>
          <p:nvPr/>
        </p:nvCxnSpPr>
        <p:spPr>
          <a:xfrm>
            <a:off x="5410200" y="4038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3"/>
          <p:cNvCxnSpPr/>
          <p:nvPr/>
        </p:nvCxnSpPr>
        <p:spPr>
          <a:xfrm>
            <a:off x="5410200" y="3733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3"/>
          <p:cNvCxnSpPr/>
          <p:nvPr/>
        </p:nvCxnSpPr>
        <p:spPr>
          <a:xfrm>
            <a:off x="5410200" y="3429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3"/>
          <p:cNvCxnSpPr/>
          <p:nvPr/>
        </p:nvCxnSpPr>
        <p:spPr>
          <a:xfrm>
            <a:off x="5410200" y="3124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3"/>
          <p:cNvCxnSpPr/>
          <p:nvPr/>
        </p:nvCxnSpPr>
        <p:spPr>
          <a:xfrm>
            <a:off x="5410200" y="28194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3"/>
          <p:cNvCxnSpPr/>
          <p:nvPr/>
        </p:nvCxnSpPr>
        <p:spPr>
          <a:xfrm>
            <a:off x="5410200" y="25146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3"/>
          <p:cNvCxnSpPr/>
          <p:nvPr/>
        </p:nvCxnSpPr>
        <p:spPr>
          <a:xfrm>
            <a:off x="5410200" y="22098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5" name="Google Shape;445;p23"/>
          <p:cNvGrpSpPr/>
          <p:nvPr/>
        </p:nvGrpSpPr>
        <p:grpSpPr>
          <a:xfrm>
            <a:off x="5715000" y="3962400"/>
            <a:ext cx="762000" cy="685800"/>
            <a:chOff x="3600" y="2496"/>
            <a:chExt cx="480" cy="432"/>
          </a:xfrm>
        </p:grpSpPr>
        <p:sp>
          <p:nvSpPr>
            <p:cNvPr id="446" name="Google Shape;446;p23"/>
            <p:cNvSpPr/>
            <p:nvPr/>
          </p:nvSpPr>
          <p:spPr>
            <a:xfrm>
              <a:off x="3600" y="27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3936" y="27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600" y="2496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5791200" y="4038600"/>
            <a:ext cx="609600" cy="533400"/>
          </a:xfrm>
          <a:prstGeom prst="rtTriangl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0" name="Google Shape;450;p23"/>
          <p:cNvCxnSpPr/>
          <p:nvPr/>
        </p:nvCxnSpPr>
        <p:spPr>
          <a:xfrm>
            <a:off x="8763000" y="1600200"/>
            <a:ext cx="0" cy="335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3"/>
          <p:cNvCxnSpPr/>
          <p:nvPr/>
        </p:nvCxnSpPr>
        <p:spPr>
          <a:xfrm>
            <a:off x="5410200" y="19050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3"/>
          <p:cNvCxnSpPr/>
          <p:nvPr/>
        </p:nvCxnSpPr>
        <p:spPr>
          <a:xfrm>
            <a:off x="5410200" y="1600200"/>
            <a:ext cx="335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3" name="Google Shape;453;p23"/>
          <p:cNvGrpSpPr/>
          <p:nvPr/>
        </p:nvGrpSpPr>
        <p:grpSpPr>
          <a:xfrm>
            <a:off x="6019800" y="3124200"/>
            <a:ext cx="1219200" cy="1257300"/>
            <a:chOff x="3792" y="1968"/>
            <a:chExt cx="768" cy="792"/>
          </a:xfrm>
        </p:grpSpPr>
        <p:sp>
          <p:nvSpPr>
            <p:cNvPr id="454" name="Google Shape;454;p23"/>
            <p:cNvSpPr/>
            <p:nvPr/>
          </p:nvSpPr>
          <p:spPr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57" name="Google Shape;457;p23"/>
          <p:cNvSpPr/>
          <p:nvPr/>
        </p:nvSpPr>
        <p:spPr>
          <a:xfrm>
            <a:off x="6096000" y="3200400"/>
            <a:ext cx="1066800" cy="1066800"/>
          </a:xfrm>
          <a:prstGeom prst="rtTriangle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8" name="Google Shape;458;p23"/>
          <p:cNvGrpSpPr/>
          <p:nvPr/>
        </p:nvGrpSpPr>
        <p:grpSpPr>
          <a:xfrm>
            <a:off x="5791200" y="3200400"/>
            <a:ext cx="1371600" cy="1371600"/>
            <a:chOff x="3648" y="2016"/>
            <a:chExt cx="864" cy="864"/>
          </a:xfrm>
        </p:grpSpPr>
        <p:cxnSp>
          <p:nvCxnSpPr>
            <p:cNvPr id="459" name="Google Shape;459;p23"/>
            <p:cNvCxnSpPr/>
            <p:nvPr/>
          </p:nvCxnSpPr>
          <p:spPr>
            <a:xfrm flipH="1">
              <a:off x="3648" y="2688"/>
              <a:ext cx="192" cy="19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0" name="Google Shape;460;p23"/>
            <p:cNvCxnSpPr/>
            <p:nvPr/>
          </p:nvCxnSpPr>
          <p:spPr>
            <a:xfrm flipH="1">
              <a:off x="3648" y="2016"/>
              <a:ext cx="192" cy="528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1" name="Google Shape;461;p23"/>
            <p:cNvCxnSpPr/>
            <p:nvPr/>
          </p:nvCxnSpPr>
          <p:spPr>
            <a:xfrm flipH="1">
              <a:off x="3984" y="2688"/>
              <a:ext cx="528" cy="192"/>
            </a:xfrm>
            <a:prstGeom prst="straightConnector1">
              <a:avLst/>
            </a:prstGeom>
            <a:noFill/>
            <a:ln cap="flat" cmpd="sng" w="254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62" name="Google Shape;462;p23"/>
          <p:cNvGrpSpPr/>
          <p:nvPr/>
        </p:nvGrpSpPr>
        <p:grpSpPr>
          <a:xfrm>
            <a:off x="76200" y="2133600"/>
            <a:ext cx="6365875" cy="1928813"/>
            <a:chOff x="48" y="1344"/>
            <a:chExt cx="4010" cy="1215"/>
          </a:xfrm>
        </p:grpSpPr>
        <p:sp>
          <p:nvSpPr>
            <p:cNvPr id="463" name="Google Shape;463;p23"/>
            <p:cNvSpPr txBox="1"/>
            <p:nvPr/>
          </p:nvSpPr>
          <p:spPr>
            <a:xfrm>
              <a:off x="3542" y="1752"/>
              <a:ext cx="5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</a:t>
              </a:r>
              <a:endParaRPr/>
            </a:p>
          </p:txBody>
        </p:sp>
        <p:sp>
          <p:nvSpPr>
            <p:cNvPr id="464" name="Google Shape;464;p23"/>
            <p:cNvSpPr txBox="1"/>
            <p:nvPr/>
          </p:nvSpPr>
          <p:spPr>
            <a:xfrm>
              <a:off x="3408" y="2328"/>
              <a:ext cx="2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endParaRPr/>
            </a:p>
          </p:txBody>
        </p:sp>
        <p:sp>
          <p:nvSpPr>
            <p:cNvPr id="465" name="Google Shape;465;p23"/>
            <p:cNvSpPr txBox="1"/>
            <p:nvPr/>
          </p:nvSpPr>
          <p:spPr>
            <a:xfrm>
              <a:off x="48" y="1344"/>
              <a:ext cx="288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Example :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P(2, 5),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Sx = 0.5, Sy = 0.5</a:t>
              </a:r>
              <a:endParaRPr/>
            </a:p>
            <a:p>
              <a:pPr indent="-152400" lvl="1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Find </a:t>
              </a:r>
              <a:r>
                <a:rPr b="1" i="0" lang="en-US" sz="2400" u="none" cap="none" strike="noStrik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P’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?</a:t>
              </a:r>
              <a:endParaRPr/>
            </a:p>
          </p:txBody>
        </p:sp>
      </p:grpSp>
      <p:sp>
        <p:nvSpPr>
          <p:cNvPr id="466" name="Google Shape;466;p2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2D TRANSFORMATIONS</a:t>
            </a:r>
            <a:endParaRPr/>
          </a:p>
        </p:txBody>
      </p:sp>
      <p:sp>
        <p:nvSpPr>
          <p:cNvPr id="467" name="Google Shape;467;p2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