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0" y="58489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980902" y="838200"/>
            <a:ext cx="7387936" cy="229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Calibri"/>
              <a:buNone/>
            </a:pPr>
            <a:r>
              <a:rPr lang="en-US" sz="3300" b="1">
                <a:latin typeface="Calibri"/>
                <a:ea typeface="Calibri"/>
                <a:cs typeface="Calibri"/>
                <a:sym typeface="Calibri"/>
              </a:rPr>
              <a:t>Maharaja Agrasen Institute of Technology</a:t>
            </a:r>
            <a:br>
              <a:rPr lang="en-US" sz="33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 b="1">
                <a:latin typeface="Calibri"/>
                <a:ea typeface="Calibri"/>
                <a:cs typeface="Calibri"/>
                <a:sym typeface="Calibri"/>
              </a:rPr>
              <a:t>ETCS 211</a:t>
            </a:r>
            <a:br>
              <a:rPr lang="en-US" sz="3300" b="1">
                <a:latin typeface="Calibri"/>
                <a:ea typeface="Calibri"/>
                <a:cs typeface="Calibri"/>
                <a:sym typeface="Calibri"/>
              </a:rPr>
            </a:br>
            <a:br>
              <a:rPr lang="en-US" sz="33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 b="1">
                <a:latin typeface="Calibri"/>
                <a:ea typeface="Calibri"/>
                <a:cs typeface="Calibri"/>
                <a:sym typeface="Calibri"/>
              </a:rPr>
              <a:t>Computer Graphics &amp; Multimedia</a:t>
            </a:r>
            <a:br>
              <a:rPr lang="en-US" sz="30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/>
              <a:t>UNIT 1</a:t>
            </a:r>
            <a:endParaRPr sz="300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BRESENHAM’S AND MID-POINT CIRCLE DRAWING ALGORITHMS</a:t>
            </a:r>
            <a:endParaRPr sz="2100" b="1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"/>
          <p:cNvSpPr txBox="1">
            <a:spLocks noGrp="1"/>
          </p:cNvSpPr>
          <p:nvPr>
            <p:ph type="body" idx="1"/>
          </p:nvPr>
        </p:nvSpPr>
        <p:spPr>
          <a:xfrm>
            <a:off x="899592" y="1697037"/>
            <a:ext cx="7772400" cy="485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595959"/>
                </a:solidFill>
              </a:rPr>
              <a:t>This method defines a circle with second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order polynomial equation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                   </a:t>
            </a:r>
            <a:r>
              <a:rPr lang="en-US" sz="2400" b="1">
                <a:solidFill>
                  <a:srgbClr val="595959"/>
                </a:solidFill>
              </a:rPr>
              <a:t>y</a:t>
            </a:r>
            <a:r>
              <a:rPr lang="en-US" sz="2400" b="1" baseline="30000">
                <a:solidFill>
                  <a:srgbClr val="595959"/>
                </a:solidFill>
              </a:rPr>
              <a:t>2</a:t>
            </a:r>
            <a:r>
              <a:rPr lang="en-US" sz="2400" b="1">
                <a:solidFill>
                  <a:srgbClr val="595959"/>
                </a:solidFill>
              </a:rPr>
              <a:t> = r</a:t>
            </a:r>
            <a:r>
              <a:rPr lang="en-US" sz="2400" b="1" baseline="30000">
                <a:solidFill>
                  <a:srgbClr val="595959"/>
                </a:solidFill>
              </a:rPr>
              <a:t>2</a:t>
            </a:r>
            <a:r>
              <a:rPr lang="en-US" sz="2400" b="1">
                <a:solidFill>
                  <a:srgbClr val="595959"/>
                </a:solidFill>
              </a:rPr>
              <a:t> – x</a:t>
            </a:r>
            <a:r>
              <a:rPr lang="en-US" sz="2400" b="1" baseline="30000">
                <a:solidFill>
                  <a:srgbClr val="595959"/>
                </a:solidFill>
              </a:rPr>
              <a:t>2</a:t>
            </a:r>
            <a:endParaRPr/>
          </a:p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595959"/>
                </a:solidFill>
              </a:rPr>
              <a:t>where </a:t>
            </a:r>
            <a:r>
              <a:rPr lang="en-US" sz="2400" b="1">
                <a:solidFill>
                  <a:srgbClr val="595959"/>
                </a:solidFill>
              </a:rPr>
              <a:t>x, y</a:t>
            </a:r>
            <a:r>
              <a:rPr lang="en-US" sz="2400">
                <a:solidFill>
                  <a:srgbClr val="595959"/>
                </a:solidFill>
              </a:rPr>
              <a:t> = x &amp; y coordinates, </a:t>
            </a:r>
            <a:r>
              <a:rPr lang="en-US" sz="2400" b="1">
                <a:solidFill>
                  <a:srgbClr val="595959"/>
                </a:solidFill>
              </a:rPr>
              <a:t>r</a:t>
            </a:r>
            <a:r>
              <a:rPr lang="en-US" sz="2400">
                <a:solidFill>
                  <a:srgbClr val="595959"/>
                </a:solidFill>
              </a:rPr>
              <a:t> = radius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With this method, each x coordinate in the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sector, from 90º to 45º, is found by stepping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x from 0 to r /  2  , </a:t>
            </a:r>
            <a:endParaRPr/>
          </a:p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595959"/>
                </a:solidFill>
              </a:rPr>
              <a:t> Each y coordinate is found by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evaluating    </a:t>
            </a:r>
            <a:r>
              <a:rPr lang="en-US" sz="2400" b="1">
                <a:solidFill>
                  <a:srgbClr val="595959"/>
                </a:solidFill>
              </a:rPr>
              <a:t>r</a:t>
            </a:r>
            <a:r>
              <a:rPr lang="en-US" sz="2400" b="1" baseline="30000">
                <a:solidFill>
                  <a:srgbClr val="595959"/>
                </a:solidFill>
              </a:rPr>
              <a:t>2</a:t>
            </a:r>
            <a:r>
              <a:rPr lang="en-US" sz="2400" b="1">
                <a:solidFill>
                  <a:srgbClr val="595959"/>
                </a:solidFill>
              </a:rPr>
              <a:t> – x</a:t>
            </a:r>
            <a:r>
              <a:rPr lang="en-US" sz="2400" b="1" baseline="30000">
                <a:solidFill>
                  <a:srgbClr val="595959"/>
                </a:solidFill>
              </a:rPr>
              <a:t>2    </a:t>
            </a:r>
            <a:r>
              <a:rPr lang="en-US" sz="2400">
                <a:solidFill>
                  <a:srgbClr val="595959"/>
                </a:solidFill>
              </a:rPr>
              <a:t>for each step of x.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>
              <a:solidFill>
                <a:srgbClr val="595959"/>
              </a:solidFill>
            </a:endParaRPr>
          </a:p>
        </p:txBody>
      </p:sp>
      <p:cxnSp>
        <p:nvCxnSpPr>
          <p:cNvPr id="814" name="Google Shape;814;p24"/>
          <p:cNvCxnSpPr/>
          <p:nvPr/>
        </p:nvCxnSpPr>
        <p:spPr>
          <a:xfrm rot="10800000" flipH="1">
            <a:off x="2627784" y="4653136"/>
            <a:ext cx="152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5" name="Google Shape;815;p24"/>
          <p:cNvCxnSpPr/>
          <p:nvPr/>
        </p:nvCxnSpPr>
        <p:spPr>
          <a:xfrm>
            <a:off x="2773263" y="4649068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6" name="Google Shape;816;p24"/>
          <p:cNvCxnSpPr/>
          <p:nvPr/>
        </p:nvCxnSpPr>
        <p:spPr>
          <a:xfrm rot="10800000">
            <a:off x="2555776" y="4864968"/>
            <a:ext cx="76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7" name="Google Shape;817;p24"/>
          <p:cNvCxnSpPr/>
          <p:nvPr/>
        </p:nvCxnSpPr>
        <p:spPr>
          <a:xfrm>
            <a:off x="2488704" y="5517232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8" name="Google Shape;818;p24"/>
          <p:cNvCxnSpPr/>
          <p:nvPr/>
        </p:nvCxnSpPr>
        <p:spPr>
          <a:xfrm flipH="1">
            <a:off x="2339752" y="5517232"/>
            <a:ext cx="152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9" name="Google Shape;819;p24"/>
          <p:cNvCxnSpPr/>
          <p:nvPr/>
        </p:nvCxnSpPr>
        <p:spPr>
          <a:xfrm rot="10800000">
            <a:off x="2272804" y="5806157"/>
            <a:ext cx="76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0" name="Google Shape;820;p24"/>
          <p:cNvSpPr txBox="1"/>
          <p:nvPr/>
        </p:nvSpPr>
        <p:spPr>
          <a:xfrm>
            <a:off x="1181100" y="514408"/>
            <a:ext cx="63432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Circle using polynomial method:-</a:t>
            </a:r>
            <a:endParaRPr/>
          </a:p>
        </p:txBody>
      </p:sp>
      <p:sp>
        <p:nvSpPr>
          <p:cNvPr id="821" name="Google Shape;821;p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822" name="Google Shape;822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5"/>
          <p:cNvSpPr txBox="1">
            <a:spLocks noGrp="1"/>
          </p:cNvSpPr>
          <p:nvPr>
            <p:ph type="body" idx="1"/>
          </p:nvPr>
        </p:nvSpPr>
        <p:spPr>
          <a:xfrm>
            <a:off x="833437" y="6477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This is a very inefficient method, however, because for each point both x &amp; r must be squared and subtracted from each other.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Then the square root of the result must be found.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  <p:pic>
        <p:nvPicPr>
          <p:cNvPr id="828" name="Google Shape;8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453109"/>
            <a:ext cx="3495675" cy="2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9" name="Google Shape;829;p25"/>
          <p:cNvCxnSpPr/>
          <p:nvPr/>
        </p:nvCxnSpPr>
        <p:spPr>
          <a:xfrm>
            <a:off x="4495800" y="3062709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30" name="Google Shape;830;p25"/>
          <p:cNvCxnSpPr/>
          <p:nvPr/>
        </p:nvCxnSpPr>
        <p:spPr>
          <a:xfrm>
            <a:off x="4724400" y="3977109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31" name="Google Shape;831;p25"/>
          <p:cNvSpPr txBox="1"/>
          <p:nvPr/>
        </p:nvSpPr>
        <p:spPr>
          <a:xfrm>
            <a:off x="4175125" y="3027784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32" name="Google Shape;832;p25"/>
          <p:cNvSpPr txBox="1"/>
          <p:nvPr/>
        </p:nvSpPr>
        <p:spPr>
          <a:xfrm>
            <a:off x="5013325" y="3865984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33" name="Google Shape;833;p25"/>
          <p:cNvSpPr txBox="1"/>
          <p:nvPr/>
        </p:nvSpPr>
        <p:spPr>
          <a:xfrm>
            <a:off x="4860925" y="3103984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834" name="Google Shape;834;p25"/>
          <p:cNvSpPr txBox="1"/>
          <p:nvPr/>
        </p:nvSpPr>
        <p:spPr>
          <a:xfrm>
            <a:off x="4191000" y="3900909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35" name="Google Shape;835;p25"/>
          <p:cNvSpPr txBox="1"/>
          <p:nvPr/>
        </p:nvSpPr>
        <p:spPr>
          <a:xfrm>
            <a:off x="6308725" y="3637384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36" name="Google Shape;836;p25"/>
          <p:cNvSpPr txBox="1"/>
          <p:nvPr/>
        </p:nvSpPr>
        <p:spPr>
          <a:xfrm>
            <a:off x="4479925" y="2060848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37" name="Google Shape;837;p25"/>
          <p:cNvSpPr txBox="1"/>
          <p:nvPr/>
        </p:nvSpPr>
        <p:spPr>
          <a:xfrm>
            <a:off x="5622925" y="2570584"/>
            <a:ext cx="17002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 r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</p:txBody>
      </p:sp>
      <p:cxnSp>
        <p:nvCxnSpPr>
          <p:cNvPr id="838" name="Google Shape;838;p25"/>
          <p:cNvCxnSpPr/>
          <p:nvPr/>
        </p:nvCxnSpPr>
        <p:spPr>
          <a:xfrm>
            <a:off x="6248400" y="2605509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9" name="Google Shape;839;p25"/>
          <p:cNvCxnSpPr/>
          <p:nvPr/>
        </p:nvCxnSpPr>
        <p:spPr>
          <a:xfrm>
            <a:off x="6248400" y="2605509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0" name="Google Shape;840;p25"/>
          <p:cNvCxnSpPr/>
          <p:nvPr/>
        </p:nvCxnSpPr>
        <p:spPr>
          <a:xfrm rot="10800000">
            <a:off x="6172200" y="2834109"/>
            <a:ext cx="76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41" name="Google Shape;841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842" name="Google Shape;842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6"/>
          <p:cNvSpPr txBox="1">
            <a:spLocks noGrp="1"/>
          </p:cNvSpPr>
          <p:nvPr>
            <p:ph type="body" idx="1"/>
          </p:nvPr>
        </p:nvSpPr>
        <p:spPr>
          <a:xfrm>
            <a:off x="914400" y="5715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 u="sng"/>
              <a:t>Defining a Circle using trigonometric  method:-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This second method of defining a circle uses functions :   </a:t>
            </a:r>
            <a:r>
              <a:rPr lang="en-US" b="1"/>
              <a:t>x = r cos θ, y = r sin θ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/>
              <a:t> </a:t>
            </a:r>
            <a:endParaRPr/>
          </a:p>
        </p:txBody>
      </p:sp>
      <p:pic>
        <p:nvPicPr>
          <p:cNvPr id="848" name="Google Shape;8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012032"/>
            <a:ext cx="3886200" cy="350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9" name="Google Shape;849;p26"/>
          <p:cNvCxnSpPr/>
          <p:nvPr/>
        </p:nvCxnSpPr>
        <p:spPr>
          <a:xfrm>
            <a:off x="4800600" y="3459832"/>
            <a:ext cx="76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0" name="Google Shape;850;p26"/>
          <p:cNvSpPr txBox="1"/>
          <p:nvPr/>
        </p:nvSpPr>
        <p:spPr>
          <a:xfrm>
            <a:off x="4876800" y="3307432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</p:txBody>
      </p:sp>
      <p:cxnSp>
        <p:nvCxnSpPr>
          <p:cNvPr id="851" name="Google Shape;851;p26"/>
          <p:cNvCxnSpPr/>
          <p:nvPr/>
        </p:nvCxnSpPr>
        <p:spPr>
          <a:xfrm>
            <a:off x="5638800" y="2697832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2" name="Google Shape;852;p26"/>
          <p:cNvCxnSpPr/>
          <p:nvPr/>
        </p:nvCxnSpPr>
        <p:spPr>
          <a:xfrm>
            <a:off x="6248400" y="2697832"/>
            <a:ext cx="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53" name="Google Shape;853;p26"/>
          <p:cNvCxnSpPr/>
          <p:nvPr/>
        </p:nvCxnSpPr>
        <p:spPr>
          <a:xfrm>
            <a:off x="4572000" y="3840832"/>
            <a:ext cx="106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54" name="Google Shape;854;p26"/>
          <p:cNvSpPr txBox="1"/>
          <p:nvPr/>
        </p:nvSpPr>
        <p:spPr>
          <a:xfrm>
            <a:off x="6461125" y="2891507"/>
            <a:ext cx="93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sin θ</a:t>
            </a:r>
            <a:endParaRPr/>
          </a:p>
        </p:txBody>
      </p:sp>
      <p:sp>
        <p:nvSpPr>
          <p:cNvPr id="855" name="Google Shape;855;p26"/>
          <p:cNvSpPr txBox="1"/>
          <p:nvPr/>
        </p:nvSpPr>
        <p:spPr>
          <a:xfrm>
            <a:off x="5013325" y="3729707"/>
            <a:ext cx="990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cos 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6" name="Google Shape;856;p26"/>
          <p:cNvSpPr txBox="1"/>
          <p:nvPr/>
        </p:nvSpPr>
        <p:spPr>
          <a:xfrm>
            <a:off x="5638800" y="2164432"/>
            <a:ext cx="21955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P(r cos θ,r sin θ)</a:t>
            </a:r>
            <a:endParaRPr/>
          </a:p>
        </p:txBody>
      </p:sp>
      <p:sp>
        <p:nvSpPr>
          <p:cNvPr id="857" name="Google Shape;857;p26"/>
          <p:cNvSpPr txBox="1"/>
          <p:nvPr/>
        </p:nvSpPr>
        <p:spPr>
          <a:xfrm>
            <a:off x="6537325" y="350110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58" name="Google Shape;858;p26"/>
          <p:cNvSpPr txBox="1"/>
          <p:nvPr/>
        </p:nvSpPr>
        <p:spPr>
          <a:xfrm>
            <a:off x="4251325" y="174850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860" name="Google Shape;860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7"/>
          <p:cNvSpPr txBox="1">
            <a:spLocks noGrp="1"/>
          </p:cNvSpPr>
          <p:nvPr>
            <p:ph type="body" idx="1"/>
          </p:nvPr>
        </p:nvSpPr>
        <p:spPr>
          <a:xfrm>
            <a:off x="899592" y="198884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θ = current angle,  r = circle radius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By this method θ is stepped from θ to π /4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&amp; each value of x &amp; y is calculated.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Computation of values of sin θ &amp; cos θ are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very time consuming as compared to the first method.</a:t>
            </a:r>
            <a:endParaRPr sz="24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866" name="Google Shape;866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867" name="Google Shape;867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8"/>
          <p:cNvSpPr txBox="1">
            <a:spLocks noGrp="1"/>
          </p:cNvSpPr>
          <p:nvPr>
            <p:ph type="body" idx="1"/>
          </p:nvPr>
        </p:nvSpPr>
        <p:spPr>
          <a:xfrm>
            <a:off x="827584" y="1772816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 b="1"/>
              <a:t>Working</a:t>
            </a:r>
            <a:r>
              <a:rPr lang="en-US" sz="2400"/>
              <a:t>: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If the eight-way symmetry of a circle is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used to generate a circle, points will have to be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generated through 45º angle.</a:t>
            </a:r>
            <a:endParaRPr sz="2400"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If points are generated from 90º and 45º ,each new point closest to the true circle can be found by taking either of two actions: 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AutoNum type="arabicParenBoth"/>
            </a:pPr>
            <a:r>
              <a:rPr lang="en-US" sz="2400"/>
              <a:t>Move in the x direction one unit or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AutoNum type="arabicParenBoth"/>
            </a:pPr>
            <a:r>
              <a:rPr lang="en-US" sz="2400"/>
              <a:t>Move in the x direction 1 unit &amp; -ve y direction 1 unit.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873" name="Google Shape;873;p28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  <p:sp>
        <p:nvSpPr>
          <p:cNvPr id="874" name="Google Shape;874;p2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875" name="Google Shape;875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71563"/>
            <a:ext cx="5715000" cy="5405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1" name="Google Shape;881;p29"/>
          <p:cNvCxnSpPr/>
          <p:nvPr/>
        </p:nvCxnSpPr>
        <p:spPr>
          <a:xfrm>
            <a:off x="3962400" y="14478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2" name="Google Shape;882;p29"/>
          <p:cNvCxnSpPr/>
          <p:nvPr/>
        </p:nvCxnSpPr>
        <p:spPr>
          <a:xfrm>
            <a:off x="4495800" y="14478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3" name="Google Shape;883;p29"/>
          <p:cNvCxnSpPr/>
          <p:nvPr/>
        </p:nvCxnSpPr>
        <p:spPr>
          <a:xfrm>
            <a:off x="3962400" y="1447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4" name="Google Shape;884;p29"/>
          <p:cNvCxnSpPr/>
          <p:nvPr/>
        </p:nvCxnSpPr>
        <p:spPr>
          <a:xfrm>
            <a:off x="3962400" y="2057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5" name="Google Shape;885;p29"/>
          <p:cNvCxnSpPr/>
          <p:nvPr/>
        </p:nvCxnSpPr>
        <p:spPr>
          <a:xfrm rot="10800000">
            <a:off x="3429000" y="1447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6" name="Google Shape;886;p29"/>
          <p:cNvCxnSpPr/>
          <p:nvPr/>
        </p:nvCxnSpPr>
        <p:spPr>
          <a:xfrm>
            <a:off x="3429000" y="1447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7" name="Google Shape;887;p29"/>
          <p:cNvCxnSpPr/>
          <p:nvPr/>
        </p:nvCxnSpPr>
        <p:spPr>
          <a:xfrm>
            <a:off x="3429000" y="2057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8" name="Google Shape;888;p29"/>
          <p:cNvCxnSpPr/>
          <p:nvPr/>
        </p:nvCxnSpPr>
        <p:spPr>
          <a:xfrm>
            <a:off x="3962400" y="2667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9" name="Google Shape;889;p29"/>
          <p:cNvCxnSpPr/>
          <p:nvPr/>
        </p:nvCxnSpPr>
        <p:spPr>
          <a:xfrm rot="10800000" flipH="1">
            <a:off x="2590800" y="1828800"/>
            <a:ext cx="1600200" cy="381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90" name="Google Shape;890;p29"/>
          <p:cNvCxnSpPr/>
          <p:nvPr/>
        </p:nvCxnSpPr>
        <p:spPr>
          <a:xfrm rot="10800000" flipH="1">
            <a:off x="2667000" y="2438400"/>
            <a:ext cx="1524000" cy="320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91" name="Google Shape;891;p29"/>
          <p:cNvCxnSpPr/>
          <p:nvPr/>
        </p:nvCxnSpPr>
        <p:spPr>
          <a:xfrm rot="10800000" flipH="1">
            <a:off x="2667000" y="3048000"/>
            <a:ext cx="2514600" cy="251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92" name="Google Shape;892;p29"/>
          <p:cNvSpPr txBox="1"/>
          <p:nvPr/>
        </p:nvSpPr>
        <p:spPr>
          <a:xfrm>
            <a:off x="4495800" y="3733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893" name="Google Shape;893;p29"/>
          <p:cNvSpPr txBox="1"/>
          <p:nvPr/>
        </p:nvSpPr>
        <p:spPr>
          <a:xfrm>
            <a:off x="7070725" y="56800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94" name="Google Shape;894;p29"/>
          <p:cNvSpPr txBox="1"/>
          <p:nvPr/>
        </p:nvSpPr>
        <p:spPr>
          <a:xfrm>
            <a:off x="2041525" y="9556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895" name="Google Shape;895;p29"/>
          <p:cNvCxnSpPr/>
          <p:nvPr/>
        </p:nvCxnSpPr>
        <p:spPr>
          <a:xfrm>
            <a:off x="4191000" y="1828800"/>
            <a:ext cx="0" cy="3886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sp>
        <p:nvSpPr>
          <p:cNvPr id="896" name="Google Shape;896;p29"/>
          <p:cNvSpPr txBox="1"/>
          <p:nvPr/>
        </p:nvSpPr>
        <p:spPr>
          <a:xfrm>
            <a:off x="3886200" y="57912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 + 1</a:t>
            </a:r>
            <a:endParaRPr/>
          </a:p>
        </p:txBody>
      </p:sp>
      <p:cxnSp>
        <p:nvCxnSpPr>
          <p:cNvPr id="897" name="Google Shape;897;p29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cxnSp>
        <p:nvCxnSpPr>
          <p:cNvPr id="898" name="Google Shape;898;p29"/>
          <p:cNvCxnSpPr/>
          <p:nvPr/>
        </p:nvCxnSpPr>
        <p:spPr>
          <a:xfrm>
            <a:off x="3657600" y="1752600"/>
            <a:ext cx="0" cy="39624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sp>
        <p:nvSpPr>
          <p:cNvPr id="899" name="Google Shape;899;p29"/>
          <p:cNvSpPr txBox="1"/>
          <p:nvPr/>
        </p:nvSpPr>
        <p:spPr>
          <a:xfrm>
            <a:off x="1905000" y="14890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</a:t>
            </a:r>
            <a:endParaRPr/>
          </a:p>
        </p:txBody>
      </p:sp>
      <p:cxnSp>
        <p:nvCxnSpPr>
          <p:cNvPr id="900" name="Google Shape;900;p29"/>
          <p:cNvCxnSpPr/>
          <p:nvPr/>
        </p:nvCxnSpPr>
        <p:spPr>
          <a:xfrm rot="10800000">
            <a:off x="2590800" y="2362200"/>
            <a:ext cx="16002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ot"/>
            <a:miter lim="800000"/>
            <a:headEnd type="none" w="med" len="med"/>
            <a:tailEnd type="none" w="med" len="med"/>
          </a:ln>
        </p:spPr>
      </p:cxnSp>
      <p:sp>
        <p:nvSpPr>
          <p:cNvPr id="901" name="Google Shape;901;p29"/>
          <p:cNvSpPr txBox="1"/>
          <p:nvPr/>
        </p:nvSpPr>
        <p:spPr>
          <a:xfrm>
            <a:off x="1600200" y="22098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 -1</a:t>
            </a:r>
            <a:endParaRPr/>
          </a:p>
        </p:txBody>
      </p:sp>
      <p:sp>
        <p:nvSpPr>
          <p:cNvPr id="902" name="Google Shape;902;p29"/>
          <p:cNvSpPr txBox="1"/>
          <p:nvPr/>
        </p:nvSpPr>
        <p:spPr>
          <a:xfrm>
            <a:off x="3429000" y="5791200"/>
            <a:ext cx="4206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</a:t>
            </a:r>
            <a:endParaRPr/>
          </a:p>
        </p:txBody>
      </p:sp>
      <p:sp>
        <p:nvSpPr>
          <p:cNvPr id="903" name="Google Shape;903;p29"/>
          <p:cNvSpPr txBox="1"/>
          <p:nvPr/>
        </p:nvSpPr>
        <p:spPr>
          <a:xfrm>
            <a:off x="4022725" y="1412875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904" name="Google Shape;904;p29"/>
          <p:cNvSpPr txBox="1"/>
          <p:nvPr/>
        </p:nvSpPr>
        <p:spPr>
          <a:xfrm>
            <a:off x="4175125" y="247967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905" name="Google Shape;905;p29"/>
          <p:cNvSpPr txBox="1"/>
          <p:nvPr/>
        </p:nvSpPr>
        <p:spPr>
          <a:xfrm>
            <a:off x="4556125" y="1336675"/>
            <a:ext cx="1260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(xi+1,yi)</a:t>
            </a:r>
            <a:endParaRPr/>
          </a:p>
        </p:txBody>
      </p:sp>
      <p:sp>
        <p:nvSpPr>
          <p:cNvPr id="906" name="Google Shape;906;p29"/>
          <p:cNvSpPr txBox="1"/>
          <p:nvPr/>
        </p:nvSpPr>
        <p:spPr>
          <a:xfrm>
            <a:off x="4556125" y="2022475"/>
            <a:ext cx="1514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(xi+1,yi-1)</a:t>
            </a:r>
            <a:endParaRPr/>
          </a:p>
        </p:txBody>
      </p:sp>
      <p:sp>
        <p:nvSpPr>
          <p:cNvPr id="907" name="Google Shape;907;p2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08" name="Google Shape;908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09" name="Google Shape;909;p29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body" idx="1"/>
          </p:nvPr>
        </p:nvSpPr>
        <p:spPr>
          <a:xfrm>
            <a:off x="827584" y="1772816"/>
            <a:ext cx="77724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Assume that (xi, yi) are the coordinates of the last scan-converted pixel upon entering step i.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 the distance from the origin to pixel T squared minus the distance to the true circle squared = D(T) = t</a:t>
            </a:r>
            <a:r>
              <a:rPr lang="en-US" baseline="30000"/>
              <a:t>2</a:t>
            </a:r>
            <a:r>
              <a:rPr lang="en-US"/>
              <a:t> – r</a:t>
            </a:r>
            <a:r>
              <a:rPr lang="en-US" baseline="30000"/>
              <a:t>2</a:t>
            </a:r>
            <a:r>
              <a:rPr lang="en-US"/>
              <a:t>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And let the distance from the origin to pixel S squared minus the distance to the true circle squared = D(S) = s</a:t>
            </a:r>
            <a:r>
              <a:rPr lang="en-US" baseline="30000"/>
              <a:t>2</a:t>
            </a:r>
            <a:r>
              <a:rPr lang="en-US"/>
              <a:t> – r</a:t>
            </a:r>
            <a:r>
              <a:rPr lang="en-US" baseline="30000"/>
              <a:t>2</a:t>
            </a:r>
            <a:r>
              <a:rPr lang="en-US"/>
              <a:t>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Coordinates of T are (xi +1, yi)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                  S are (xi +1, yi – 1) </a:t>
            </a:r>
            <a:endParaRPr/>
          </a:p>
        </p:txBody>
      </p:sp>
      <p:sp>
        <p:nvSpPr>
          <p:cNvPr id="915" name="Google Shape;915;p3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16" name="Google Shape;916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17" name="Google Shape;917;p30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1"/>
          <p:cNvSpPr txBox="1">
            <a:spLocks noGrp="1"/>
          </p:cNvSpPr>
          <p:nvPr>
            <p:ph type="body" idx="1"/>
          </p:nvPr>
        </p:nvSpPr>
        <p:spPr>
          <a:xfrm>
            <a:off x="827584" y="1772816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595959"/>
                </a:solidFill>
              </a:rPr>
              <a:t>Following expressions can be developed: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595959"/>
                </a:solidFill>
              </a:rPr>
              <a:t>D(T) = (xi + 1)</a:t>
            </a:r>
            <a:r>
              <a:rPr lang="en-US" sz="2400" baseline="30000">
                <a:solidFill>
                  <a:srgbClr val="595959"/>
                </a:solidFill>
              </a:rPr>
              <a:t>2</a:t>
            </a:r>
            <a:r>
              <a:rPr lang="en-US" sz="2400">
                <a:solidFill>
                  <a:srgbClr val="595959"/>
                </a:solidFill>
              </a:rPr>
              <a:t> + yi</a:t>
            </a:r>
            <a:r>
              <a:rPr lang="en-US" sz="2400" baseline="30000">
                <a:solidFill>
                  <a:srgbClr val="595959"/>
                </a:solidFill>
              </a:rPr>
              <a:t>2</a:t>
            </a:r>
            <a:r>
              <a:rPr lang="en-US" sz="2400">
                <a:solidFill>
                  <a:srgbClr val="595959"/>
                </a:solidFill>
              </a:rPr>
              <a:t> – r</a:t>
            </a:r>
            <a:r>
              <a:rPr lang="en-US" sz="2400" baseline="30000">
                <a:solidFill>
                  <a:srgbClr val="595959"/>
                </a:solidFill>
              </a:rPr>
              <a:t>2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595959"/>
                </a:solidFill>
              </a:rPr>
              <a:t>D(S) = (xi + 1)</a:t>
            </a:r>
            <a:r>
              <a:rPr lang="en-US" sz="2400" baseline="30000">
                <a:solidFill>
                  <a:srgbClr val="595959"/>
                </a:solidFill>
              </a:rPr>
              <a:t>2</a:t>
            </a:r>
            <a:r>
              <a:rPr lang="en-US" sz="2400">
                <a:solidFill>
                  <a:srgbClr val="595959"/>
                </a:solidFill>
              </a:rPr>
              <a:t> + (yi – 1)</a:t>
            </a:r>
            <a:r>
              <a:rPr lang="en-US" sz="2400" baseline="30000">
                <a:solidFill>
                  <a:srgbClr val="595959"/>
                </a:solidFill>
              </a:rPr>
              <a:t>2</a:t>
            </a:r>
            <a:r>
              <a:rPr lang="en-US" sz="2400">
                <a:solidFill>
                  <a:srgbClr val="595959"/>
                </a:solidFill>
              </a:rPr>
              <a:t> – r</a:t>
            </a:r>
            <a:r>
              <a:rPr lang="en-US" sz="2400" baseline="30000">
                <a:solidFill>
                  <a:srgbClr val="595959"/>
                </a:solidFill>
              </a:rPr>
              <a:t>2</a:t>
            </a:r>
            <a:endParaRPr/>
          </a:p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595959"/>
                </a:solidFill>
              </a:rPr>
              <a:t>This function D provides a relative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measurement of the distance from the center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of a pixel to the true circle.</a:t>
            </a:r>
            <a:endParaRPr/>
          </a:p>
          <a:p>
            <a:pPr marL="91440" lvl="0" indent="-152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595959"/>
                </a:solidFill>
              </a:rPr>
              <a:t>Since D(T) is always +ve (T is outside the circle) &amp; D(S) will always be –ve (S is inside the true circle),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a decision variable di can be defined as: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                      </a:t>
            </a:r>
            <a:r>
              <a:rPr lang="en-US" sz="2400" b="1">
                <a:solidFill>
                  <a:srgbClr val="4D412B"/>
                </a:solidFill>
              </a:rPr>
              <a:t>di = D(T) + D(S)</a:t>
            </a:r>
            <a:endParaRPr/>
          </a:p>
        </p:txBody>
      </p:sp>
      <p:sp>
        <p:nvSpPr>
          <p:cNvPr id="923" name="Google Shape;923;p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24" name="Google Shape;924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25" name="Google Shape;925;p31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2"/>
          <p:cNvSpPr txBox="1">
            <a:spLocks noGrp="1"/>
          </p:cNvSpPr>
          <p:nvPr>
            <p:ph type="body" idx="1"/>
          </p:nvPr>
        </p:nvSpPr>
        <p:spPr>
          <a:xfrm>
            <a:off x="899592" y="1772816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Therefore,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>
                <a:solidFill>
                  <a:srgbClr val="4D412B"/>
                </a:solidFill>
              </a:rPr>
              <a:t>di = 2(xi + 1)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r>
              <a:rPr lang="en-US" b="1">
                <a:solidFill>
                  <a:srgbClr val="4D412B"/>
                </a:solidFill>
              </a:rPr>
              <a:t> + yi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r>
              <a:rPr lang="en-US" b="1">
                <a:solidFill>
                  <a:srgbClr val="4D412B"/>
                </a:solidFill>
              </a:rPr>
              <a:t> + (yi – 1)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r>
              <a:rPr lang="en-US" b="1">
                <a:solidFill>
                  <a:srgbClr val="4D412B"/>
                </a:solidFill>
              </a:rPr>
              <a:t> – 2r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When di&lt;0, we have |D(T)|&lt;|D(S)| and pixel T is chosen.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When di&gt;=0, we have |D(T)|&gt;|D(S)| and pixel S is selected. Decision variable for next step: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>
                <a:solidFill>
                  <a:srgbClr val="4D412B"/>
                </a:solidFill>
              </a:rPr>
              <a:t>d</a:t>
            </a:r>
            <a:r>
              <a:rPr lang="en-US" b="1" baseline="-25000">
                <a:solidFill>
                  <a:srgbClr val="4D412B"/>
                </a:solidFill>
              </a:rPr>
              <a:t>i+1</a:t>
            </a:r>
            <a:r>
              <a:rPr lang="en-US" b="1">
                <a:solidFill>
                  <a:srgbClr val="4D412B"/>
                </a:solidFill>
              </a:rPr>
              <a:t> = 2(x</a:t>
            </a:r>
            <a:r>
              <a:rPr lang="en-US" b="1" baseline="-25000">
                <a:solidFill>
                  <a:srgbClr val="4D412B"/>
                </a:solidFill>
              </a:rPr>
              <a:t>i+1</a:t>
            </a:r>
            <a:r>
              <a:rPr lang="en-US" b="1">
                <a:solidFill>
                  <a:srgbClr val="4D412B"/>
                </a:solidFill>
              </a:rPr>
              <a:t> + 1)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r>
              <a:rPr lang="en-US" b="1">
                <a:solidFill>
                  <a:srgbClr val="4D412B"/>
                </a:solidFill>
              </a:rPr>
              <a:t> + y</a:t>
            </a:r>
            <a:r>
              <a:rPr lang="en-US" b="1" baseline="-25000">
                <a:solidFill>
                  <a:srgbClr val="4D412B"/>
                </a:solidFill>
              </a:rPr>
              <a:t>i+1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r>
              <a:rPr lang="en-US" b="1">
                <a:solidFill>
                  <a:srgbClr val="4D412B"/>
                </a:solidFill>
              </a:rPr>
              <a:t> + (y </a:t>
            </a:r>
            <a:r>
              <a:rPr lang="en-US" b="1" baseline="-25000">
                <a:solidFill>
                  <a:srgbClr val="4D412B"/>
                </a:solidFill>
              </a:rPr>
              <a:t>i+1</a:t>
            </a:r>
            <a:r>
              <a:rPr lang="en-US" b="1">
                <a:solidFill>
                  <a:srgbClr val="4D412B"/>
                </a:solidFill>
              </a:rPr>
              <a:t> – 1)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r>
              <a:rPr lang="en-US" b="1">
                <a:solidFill>
                  <a:srgbClr val="4D412B"/>
                </a:solidFill>
              </a:rPr>
              <a:t> – 2r</a:t>
            </a:r>
            <a:r>
              <a:rPr lang="en-US" b="1" baseline="30000">
                <a:solidFill>
                  <a:srgbClr val="4D412B"/>
                </a:solidFill>
              </a:rPr>
              <a:t>2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>
                <a:solidFill>
                  <a:srgbClr val="4D412B"/>
                </a:solidFill>
              </a:rPr>
              <a:t> </a:t>
            </a:r>
            <a:endParaRPr/>
          </a:p>
        </p:txBody>
      </p:sp>
      <p:sp>
        <p:nvSpPr>
          <p:cNvPr id="931" name="Google Shape;931;p3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32" name="Google Shape;932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33" name="Google Shape;933;p32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>
            <a:spLocks noGrp="1"/>
          </p:cNvSpPr>
          <p:nvPr>
            <p:ph type="body" idx="1"/>
          </p:nvPr>
        </p:nvSpPr>
        <p:spPr>
          <a:xfrm>
            <a:off x="899592" y="1772816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	Hence,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d</a:t>
            </a:r>
            <a:r>
              <a:rPr lang="en-US" baseline="-25000">
                <a:solidFill>
                  <a:srgbClr val="595959"/>
                </a:solidFill>
              </a:rPr>
              <a:t>i+1 </a:t>
            </a:r>
            <a:r>
              <a:rPr lang="en-US">
                <a:solidFill>
                  <a:srgbClr val="595959"/>
                </a:solidFill>
              </a:rPr>
              <a:t>– di = 2(x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>
                <a:solidFill>
                  <a:srgbClr val="595959"/>
                </a:solidFill>
              </a:rPr>
              <a:t> + 1)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+ y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+ (y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>
                <a:solidFill>
                  <a:srgbClr val="595959"/>
                </a:solidFill>
              </a:rPr>
              <a:t> – 1)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-   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                2(xi + 1)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- yi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- (yi – 1)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Since x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>
                <a:solidFill>
                  <a:srgbClr val="595959"/>
                </a:solidFill>
              </a:rPr>
              <a:t> = xi + 1, we have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d</a:t>
            </a:r>
            <a:r>
              <a:rPr lang="en-US" baseline="-25000">
                <a:solidFill>
                  <a:srgbClr val="595959"/>
                </a:solidFill>
              </a:rPr>
              <a:t>i+1 </a:t>
            </a:r>
            <a:r>
              <a:rPr lang="en-US">
                <a:solidFill>
                  <a:srgbClr val="595959"/>
                </a:solidFill>
              </a:rPr>
              <a:t>= di + 4xi + 2(y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 - yi</a:t>
            </a:r>
            <a:r>
              <a:rPr lang="en-US" baseline="30000">
                <a:solidFill>
                  <a:srgbClr val="595959"/>
                </a:solidFill>
              </a:rPr>
              <a:t>2</a:t>
            </a:r>
            <a:r>
              <a:rPr lang="en-US">
                <a:solidFill>
                  <a:srgbClr val="595959"/>
                </a:solidFill>
              </a:rPr>
              <a:t>) – 2(y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>
                <a:solidFill>
                  <a:srgbClr val="595959"/>
                </a:solidFill>
              </a:rPr>
              <a:t> – yi) + 6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🡺If T is chosen pixel (meaning that </a:t>
            </a:r>
            <a:r>
              <a:rPr lang="en-US" b="1">
                <a:solidFill>
                  <a:srgbClr val="4D412B"/>
                </a:solidFill>
              </a:rPr>
              <a:t>di &lt; 0</a:t>
            </a:r>
            <a:r>
              <a:rPr lang="en-US">
                <a:solidFill>
                  <a:srgbClr val="595959"/>
                </a:solidFill>
              </a:rPr>
              <a:t>) then y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>
                <a:solidFill>
                  <a:srgbClr val="595959"/>
                </a:solidFill>
              </a:rPr>
              <a:t> = yi  and so </a:t>
            </a:r>
            <a:r>
              <a:rPr lang="en-US" b="1">
                <a:solidFill>
                  <a:srgbClr val="4D412B"/>
                </a:solidFill>
              </a:rPr>
              <a:t>d</a:t>
            </a:r>
            <a:r>
              <a:rPr lang="en-US" b="1" baseline="-25000">
                <a:solidFill>
                  <a:srgbClr val="4D412B"/>
                </a:solidFill>
              </a:rPr>
              <a:t>i+1 </a:t>
            </a:r>
            <a:r>
              <a:rPr lang="en-US" b="1">
                <a:solidFill>
                  <a:srgbClr val="4D412B"/>
                </a:solidFill>
              </a:rPr>
              <a:t>= di + 4xi + 6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🡺If S is chosen (meaning that </a:t>
            </a:r>
            <a:r>
              <a:rPr lang="en-US" b="1">
                <a:solidFill>
                  <a:srgbClr val="4D412B"/>
                </a:solidFill>
              </a:rPr>
              <a:t>di &gt; 0</a:t>
            </a:r>
            <a:r>
              <a:rPr lang="en-US">
                <a:solidFill>
                  <a:srgbClr val="595959"/>
                </a:solidFill>
              </a:rPr>
              <a:t>) then y</a:t>
            </a:r>
            <a:r>
              <a:rPr lang="en-US" baseline="-25000">
                <a:solidFill>
                  <a:srgbClr val="595959"/>
                </a:solidFill>
              </a:rPr>
              <a:t>i+1</a:t>
            </a:r>
            <a:r>
              <a:rPr lang="en-US">
                <a:solidFill>
                  <a:srgbClr val="595959"/>
                </a:solidFill>
              </a:rPr>
              <a:t> = yi –1 and so </a:t>
            </a:r>
            <a:r>
              <a:rPr lang="en-US" b="1">
                <a:solidFill>
                  <a:srgbClr val="4D412B"/>
                </a:solidFill>
              </a:rPr>
              <a:t>d</a:t>
            </a:r>
            <a:r>
              <a:rPr lang="en-US" b="1" baseline="-25000">
                <a:solidFill>
                  <a:srgbClr val="4D412B"/>
                </a:solidFill>
              </a:rPr>
              <a:t>i+1 </a:t>
            </a:r>
            <a:r>
              <a:rPr lang="en-US" b="1">
                <a:solidFill>
                  <a:srgbClr val="4D412B"/>
                </a:solidFill>
              </a:rPr>
              <a:t>= di + 4(xi-yi) + 10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>
              <a:solidFill>
                <a:srgbClr val="595959"/>
              </a:solidFill>
            </a:endParaRPr>
          </a:p>
        </p:txBody>
      </p:sp>
      <p:cxnSp>
        <p:nvCxnSpPr>
          <p:cNvPr id="939" name="Google Shape;939;p33"/>
          <p:cNvCxnSpPr/>
          <p:nvPr/>
        </p:nvCxnSpPr>
        <p:spPr>
          <a:xfrm rot="10800000" flipH="1">
            <a:off x="6629400" y="5562600"/>
            <a:ext cx="3048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40" name="Google Shape;940;p3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41" name="Google Shape;941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42" name="Google Shape;942;p33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lang="en-US" sz="4320">
                <a:solidFill>
                  <a:schemeClr val="dk1"/>
                </a:solidFill>
              </a:rPr>
              <a:t>Scan Conversion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800099" y="1916832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It is the responsibility of the graphics system or the application program to convert each primitive from its geometric definition into a set of pixels that make up the primitive in the image space. 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</a:endParaRPr>
          </a:p>
          <a:p>
            <a:pPr marL="9144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This conversion task is generally referred to as scan conversion or rasterisation.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4"/>
          <p:cNvSpPr txBox="1">
            <a:spLocks noGrp="1"/>
          </p:cNvSpPr>
          <p:nvPr>
            <p:ph type="body" idx="1"/>
          </p:nvPr>
        </p:nvSpPr>
        <p:spPr>
          <a:xfrm>
            <a:off x="899592" y="1844824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Hence we have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d</a:t>
            </a:r>
            <a:r>
              <a:rPr lang="en-US" baseline="-25000">
                <a:solidFill>
                  <a:srgbClr val="595959"/>
                </a:solidFill>
              </a:rPr>
              <a:t>i+1 </a:t>
            </a:r>
            <a:r>
              <a:rPr lang="en-US">
                <a:solidFill>
                  <a:srgbClr val="595959"/>
                </a:solidFill>
              </a:rPr>
              <a:t>=</a:t>
            </a:r>
            <a:r>
              <a:rPr lang="en-US" baseline="-25000">
                <a:solidFill>
                  <a:srgbClr val="595959"/>
                </a:solidFill>
              </a:rPr>
              <a:t>   </a:t>
            </a:r>
            <a:r>
              <a:rPr lang="en-US">
                <a:solidFill>
                  <a:srgbClr val="595959"/>
                </a:solidFill>
              </a:rPr>
              <a:t>di + 4xi + 6                if di &lt; 0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595959"/>
                </a:solidFill>
              </a:rPr>
              <a:t>          di + 4(xi-yi) + 10       if di &gt; 0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Finally, we set(0,r) to the starting pixel coordinates and compute d1 from the original definition of di: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x = 0, y = r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>
                <a:solidFill>
                  <a:srgbClr val="595959"/>
                </a:solidFill>
              </a:rPr>
              <a:t>d1= 2(0 + 1)</a:t>
            </a:r>
            <a:r>
              <a:rPr lang="en-US" b="1" baseline="30000">
                <a:solidFill>
                  <a:srgbClr val="595959"/>
                </a:solidFill>
              </a:rPr>
              <a:t>2</a:t>
            </a:r>
            <a:r>
              <a:rPr lang="en-US" b="1">
                <a:solidFill>
                  <a:srgbClr val="595959"/>
                </a:solidFill>
              </a:rPr>
              <a:t> + r</a:t>
            </a:r>
            <a:r>
              <a:rPr lang="en-US" b="1" baseline="30000">
                <a:solidFill>
                  <a:srgbClr val="595959"/>
                </a:solidFill>
              </a:rPr>
              <a:t>2</a:t>
            </a:r>
            <a:r>
              <a:rPr lang="en-US" b="1">
                <a:solidFill>
                  <a:srgbClr val="595959"/>
                </a:solidFill>
              </a:rPr>
              <a:t> + (r-1)</a:t>
            </a:r>
            <a:r>
              <a:rPr lang="en-US" b="1" baseline="30000">
                <a:solidFill>
                  <a:srgbClr val="595959"/>
                </a:solidFill>
              </a:rPr>
              <a:t>2</a:t>
            </a:r>
            <a:r>
              <a:rPr lang="en-US" b="1">
                <a:solidFill>
                  <a:srgbClr val="595959"/>
                </a:solidFill>
              </a:rPr>
              <a:t> – 2r</a:t>
            </a:r>
            <a:r>
              <a:rPr lang="en-US" b="1" baseline="30000">
                <a:solidFill>
                  <a:srgbClr val="595959"/>
                </a:solidFill>
              </a:rPr>
              <a:t>2</a:t>
            </a:r>
            <a:r>
              <a:rPr lang="en-US" b="1">
                <a:solidFill>
                  <a:srgbClr val="595959"/>
                </a:solidFill>
              </a:rPr>
              <a:t>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>
                <a:solidFill>
                  <a:srgbClr val="595959"/>
                </a:solidFill>
              </a:rPr>
              <a:t>    = </a:t>
            </a:r>
            <a:r>
              <a:rPr lang="en-US" b="1">
                <a:solidFill>
                  <a:srgbClr val="4D412B"/>
                </a:solidFill>
              </a:rPr>
              <a:t>3 – 2r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>
              <a:solidFill>
                <a:srgbClr val="595959"/>
              </a:solidFill>
            </a:endParaRPr>
          </a:p>
        </p:txBody>
      </p:sp>
      <p:cxnSp>
        <p:nvCxnSpPr>
          <p:cNvPr id="948" name="Google Shape;948;p34"/>
          <p:cNvCxnSpPr/>
          <p:nvPr/>
        </p:nvCxnSpPr>
        <p:spPr>
          <a:xfrm rot="10800000" flipH="1">
            <a:off x="6553200" y="2590800"/>
            <a:ext cx="1524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49" name="Google Shape;949;p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50" name="Google Shape;950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51" name="Google Shape;951;p34"/>
          <p:cNvSpPr txBox="1"/>
          <p:nvPr/>
        </p:nvSpPr>
        <p:spPr>
          <a:xfrm>
            <a:off x="1835696" y="3048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Circle Algorithm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5"/>
          <p:cNvSpPr txBox="1">
            <a:spLocks noGrp="1"/>
          </p:cNvSpPr>
          <p:nvPr>
            <p:ph type="body" idx="1"/>
          </p:nvPr>
        </p:nvSpPr>
        <p:spPr>
          <a:xfrm>
            <a:off x="899592" y="1844824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60400" lvl="0" indent="-6604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For generating all the pixel coordinates in the</a:t>
            </a:r>
            <a:endParaRPr sz="2590" b="1">
              <a:solidFill>
                <a:srgbClr val="595959"/>
              </a:solidFill>
            </a:endParaRPr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90º to 45º octant that are needed when scan-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converting a circle of radius r.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AutoNum type="romanLcParenBoth"/>
            </a:pPr>
            <a:r>
              <a:rPr lang="en-US" sz="2590">
                <a:solidFill>
                  <a:srgbClr val="595959"/>
                </a:solidFill>
              </a:rPr>
              <a:t>int x = 0, y = r, d = 3-2r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AutoNum type="romanLcParenBoth"/>
            </a:pPr>
            <a:r>
              <a:rPr lang="en-US" sz="2590">
                <a:solidFill>
                  <a:srgbClr val="595959"/>
                </a:solidFill>
              </a:rPr>
              <a:t>while (x &lt;= y)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       {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       setpixel(x,y)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        if (d &lt; 0)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        d = d + 4x + 6</a:t>
            </a:r>
            <a:endParaRPr/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        </a:t>
            </a:r>
            <a:endParaRPr/>
          </a:p>
          <a:p>
            <a:pPr marL="660400" lvl="0" indent="-51943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endParaRPr sz="2220">
              <a:solidFill>
                <a:srgbClr val="595959"/>
              </a:solidFill>
            </a:endParaRPr>
          </a:p>
          <a:p>
            <a:pPr marL="660400" lvl="0" indent="-6604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       </a:t>
            </a:r>
            <a:endParaRPr/>
          </a:p>
        </p:txBody>
      </p:sp>
      <p:sp>
        <p:nvSpPr>
          <p:cNvPr id="957" name="Google Shape;957;p35"/>
          <p:cNvSpPr txBox="1"/>
          <p:nvPr/>
        </p:nvSpPr>
        <p:spPr>
          <a:xfrm>
            <a:off x="899592" y="381000"/>
            <a:ext cx="4572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marR="0" lvl="0" indent="-66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r>
              <a:rPr lang="en-US" sz="2400" b="1" i="0" u="sng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</p:txBody>
      </p:sp>
      <p:sp>
        <p:nvSpPr>
          <p:cNvPr id="958" name="Google Shape;958;p3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59" name="Google Shape;959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6"/>
          <p:cNvSpPr txBox="1">
            <a:spLocks noGrp="1"/>
          </p:cNvSpPr>
          <p:nvPr>
            <p:ph type="body" idx="1"/>
          </p:nvPr>
        </p:nvSpPr>
        <p:spPr>
          <a:xfrm>
            <a:off x="971600" y="1772816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60400" lvl="0" indent="-660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 else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{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 d = d + 4(x - y) + 10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 y--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 }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  x++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    }</a:t>
            </a:r>
            <a:endParaRPr/>
          </a:p>
          <a:p>
            <a:pPr marL="660400" lvl="0" indent="-660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  <p:sp>
        <p:nvSpPr>
          <p:cNvPr id="965" name="Google Shape;965;p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66" name="Google Shape;966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7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Midpoint Circle Algorithm</a:t>
            </a:r>
            <a:endParaRPr/>
          </a:p>
        </p:txBody>
      </p:sp>
      <p:sp>
        <p:nvSpPr>
          <p:cNvPr id="972" name="Google Shape;972;p37"/>
          <p:cNvSpPr txBox="1">
            <a:spLocks noGrp="1"/>
          </p:cNvSpPr>
          <p:nvPr>
            <p:ph type="body" idx="1"/>
          </p:nvPr>
        </p:nvSpPr>
        <p:spPr>
          <a:xfrm>
            <a:off x="800099" y="184482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595959"/>
                </a:solidFill>
              </a:rPr>
              <a:t>  Circle equation : f(</a:t>
            </a:r>
            <a:r>
              <a:rPr lang="en-US" sz="2800" dirty="0" err="1">
                <a:solidFill>
                  <a:srgbClr val="595959"/>
                </a:solidFill>
              </a:rPr>
              <a:t>x,y</a:t>
            </a:r>
            <a:r>
              <a:rPr lang="en-US" sz="2800" dirty="0">
                <a:solidFill>
                  <a:srgbClr val="595959"/>
                </a:solidFill>
              </a:rPr>
              <a:t>) = x</a:t>
            </a:r>
            <a:r>
              <a:rPr lang="en-US" sz="2800" baseline="30000" dirty="0">
                <a:solidFill>
                  <a:srgbClr val="595959"/>
                </a:solidFill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 + y</a:t>
            </a:r>
            <a:r>
              <a:rPr lang="en-US" sz="2800" baseline="30000" dirty="0">
                <a:solidFill>
                  <a:srgbClr val="595959"/>
                </a:solidFill>
              </a:rPr>
              <a:t>2</a:t>
            </a:r>
            <a:r>
              <a:rPr lang="en-US" sz="2800" dirty="0">
                <a:solidFill>
                  <a:srgbClr val="595959"/>
                </a:solidFill>
              </a:rPr>
              <a:t> – r</a:t>
            </a:r>
            <a:r>
              <a:rPr lang="en-US" sz="2800" baseline="30000" dirty="0">
                <a:solidFill>
                  <a:srgbClr val="595959"/>
                </a:solidFill>
              </a:rPr>
              <a:t>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dirty="0">
                <a:solidFill>
                  <a:srgbClr val="595959"/>
                </a:solidFill>
              </a:rPr>
              <a:t>Any point on the circumference of the circle will satisfy the above equation.</a:t>
            </a:r>
            <a:endParaRPr dirty="0"/>
          </a:p>
          <a:p>
            <a:pPr marL="0" lvl="0" indent="-177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595959"/>
                </a:solidFill>
              </a:rPr>
              <a:t>Hence 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dirty="0">
                <a:solidFill>
                  <a:srgbClr val="595959"/>
                </a:solidFill>
              </a:rPr>
              <a:t>	</a:t>
            </a:r>
            <a:r>
              <a:rPr lang="en-US" sz="2400" dirty="0">
                <a:solidFill>
                  <a:srgbClr val="595959"/>
                </a:solidFill>
              </a:rPr>
              <a:t>&gt;0 🡺 Point is outside the boundary of the circle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>
                <a:solidFill>
                  <a:srgbClr val="595959"/>
                </a:solidFill>
              </a:rPr>
              <a:t>f(</a:t>
            </a:r>
            <a:r>
              <a:rPr lang="en-US" sz="2400" dirty="0" err="1">
                <a:solidFill>
                  <a:srgbClr val="595959"/>
                </a:solidFill>
              </a:rPr>
              <a:t>x,y</a:t>
            </a:r>
            <a:r>
              <a:rPr lang="en-US" sz="2400" dirty="0">
                <a:solidFill>
                  <a:srgbClr val="595959"/>
                </a:solidFill>
              </a:rPr>
              <a:t>)    =0 🡺 Point is on the boundary of the circle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>
                <a:solidFill>
                  <a:srgbClr val="595959"/>
                </a:solidFill>
              </a:rPr>
              <a:t>	 &lt; 🡺 Point is inside the boundary of the circle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800" dirty="0">
              <a:solidFill>
                <a:srgbClr val="595959"/>
              </a:solidFill>
            </a:endParaRPr>
          </a:p>
        </p:txBody>
      </p:sp>
      <p:sp>
        <p:nvSpPr>
          <p:cNvPr id="973" name="Google Shape;973;p3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74" name="Google Shape;974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8"/>
          <p:cNvSpPr txBox="1">
            <a:spLocks noGrp="1"/>
          </p:cNvSpPr>
          <p:nvPr>
            <p:ph type="body" idx="1"/>
          </p:nvPr>
        </p:nvSpPr>
        <p:spPr>
          <a:xfrm>
            <a:off x="827584" y="1772816"/>
            <a:ext cx="7916863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solidFill>
                  <a:srgbClr val="595959"/>
                </a:solidFill>
              </a:rPr>
              <a:t>Now consider the coordinates of the point halfway between pixel T &amp; S (xi + 1, </a:t>
            </a:r>
            <a:r>
              <a:rPr lang="en-US" dirty="0" err="1">
                <a:solidFill>
                  <a:srgbClr val="595959"/>
                </a:solidFill>
              </a:rPr>
              <a:t>yi</a:t>
            </a:r>
            <a:r>
              <a:rPr lang="en-US" dirty="0">
                <a:solidFill>
                  <a:srgbClr val="595959"/>
                </a:solidFill>
              </a:rPr>
              <a:t> – ½) This is called the midpoint and we use it to define a decision parameter: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sz="2800" b="1" dirty="0">
                <a:solidFill>
                  <a:srgbClr val="4D412B"/>
                </a:solidFill>
              </a:rPr>
              <a:t>pi = f( xi +1, </a:t>
            </a:r>
            <a:r>
              <a:rPr lang="en-US" sz="2800" b="1" dirty="0" err="1">
                <a:solidFill>
                  <a:srgbClr val="4D412B"/>
                </a:solidFill>
              </a:rPr>
              <a:t>yi</a:t>
            </a:r>
            <a:r>
              <a:rPr lang="en-US" sz="2800" b="1" dirty="0">
                <a:solidFill>
                  <a:srgbClr val="4D412B"/>
                </a:solidFill>
              </a:rPr>
              <a:t> – ½) = (xi + 1)2 + (</a:t>
            </a:r>
            <a:r>
              <a:rPr lang="en-US" sz="2800" b="1" dirty="0" err="1">
                <a:solidFill>
                  <a:srgbClr val="4D412B"/>
                </a:solidFill>
              </a:rPr>
              <a:t>yi</a:t>
            </a:r>
            <a:r>
              <a:rPr lang="en-US" sz="2800" b="1" dirty="0">
                <a:solidFill>
                  <a:srgbClr val="4D412B"/>
                </a:solidFill>
              </a:rPr>
              <a:t> – ½)2 –r2</a:t>
            </a:r>
            <a:r>
              <a:rPr lang="en-US" sz="2800" dirty="0">
                <a:solidFill>
                  <a:srgbClr val="595959"/>
                </a:solidFill>
              </a:rPr>
              <a:t> </a:t>
            </a:r>
            <a:endParaRPr dirty="0">
              <a:solidFill>
                <a:srgbClr val="595959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solidFill>
                  <a:srgbClr val="595959"/>
                </a:solidFill>
              </a:rPr>
              <a:t>If pi is –</a:t>
            </a:r>
            <a:r>
              <a:rPr lang="en-US" dirty="0" err="1">
                <a:solidFill>
                  <a:srgbClr val="595959"/>
                </a:solidFill>
              </a:rPr>
              <a:t>ve</a:t>
            </a:r>
            <a:r>
              <a:rPr lang="en-US" dirty="0">
                <a:solidFill>
                  <a:srgbClr val="595959"/>
                </a:solidFill>
              </a:rPr>
              <a:t> , the midpoint is inside the circle, then we choose pixel T.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solidFill>
                  <a:srgbClr val="595959"/>
                </a:solidFill>
              </a:rPr>
              <a:t>If pi is +</a:t>
            </a:r>
            <a:r>
              <a:rPr lang="en-US" dirty="0" err="1">
                <a:solidFill>
                  <a:srgbClr val="595959"/>
                </a:solidFill>
              </a:rPr>
              <a:t>ve</a:t>
            </a:r>
            <a:r>
              <a:rPr lang="en-US" dirty="0">
                <a:solidFill>
                  <a:srgbClr val="595959"/>
                </a:solidFill>
              </a:rPr>
              <a:t>, the midpoint is outside the circle, &amp; we choose 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solidFill>
                  <a:srgbClr val="595959"/>
                </a:solidFill>
              </a:rPr>
              <a:t>Similarly,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 dirty="0">
                <a:solidFill>
                  <a:srgbClr val="4D412B"/>
                </a:solidFill>
              </a:rPr>
              <a:t>pi+1 = (xi+1 + 1)2 + (yi+1 – ½)2 – r2</a:t>
            </a:r>
            <a:endParaRPr b="1" dirty="0">
              <a:solidFill>
                <a:srgbClr val="4D412B"/>
              </a:solidFill>
            </a:endParaRPr>
          </a:p>
        </p:txBody>
      </p:sp>
      <p:sp>
        <p:nvSpPr>
          <p:cNvPr id="980" name="Google Shape;980;p3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Midpoint Circle Algorithm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"/>
          <p:cNvSpPr txBox="1">
            <a:spLocks noGrp="1"/>
          </p:cNvSpPr>
          <p:nvPr>
            <p:ph type="body" idx="1"/>
          </p:nvPr>
        </p:nvSpPr>
        <p:spPr>
          <a:xfrm>
            <a:off x="817960" y="1772816"/>
            <a:ext cx="8012112" cy="53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pi+1 = pi + 2(xi+ 1) + 1 + (y i+1 2 – yi2) – (y i+1 – yi)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pixel T is chosen (meaning pi &lt; 0), we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have yi+1 = yi.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pixel S is chosen (meaning pi &gt; 0), we have yi+1 = yi – 1. Thus,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 terms of (xi, yi), we have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pi+1= pi + 2xi + 3 if pi&lt;0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  pi + 2(xi - yi ) + 5 if pi&gt;=0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  <p:sp>
        <p:nvSpPr>
          <p:cNvPr id="988" name="Google Shape;988;p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89" name="Google Shape;989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990" name="Google Shape;990;p39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Midpoint Circle Algorithm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0"/>
          <p:cNvSpPr txBox="1">
            <a:spLocks noGrp="1"/>
          </p:cNvSpPr>
          <p:nvPr>
            <p:ph type="body" idx="1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Finally, we compute the initial value for the decision parameter using the original definition of pi and (0,r):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b="1">
                <a:solidFill>
                  <a:srgbClr val="4D412B"/>
                </a:solidFill>
              </a:rPr>
              <a:t>pi = (0 + 1)2 + (r – ½)2 – r2 = 5/4 – r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595959"/>
                </a:solidFill>
              </a:rPr>
              <a:t>One can see that this is not really integer computation. However, when r is an integer we can simply set </a:t>
            </a:r>
            <a:r>
              <a:rPr lang="en-US" b="1">
                <a:solidFill>
                  <a:srgbClr val="7030A0"/>
                </a:solidFill>
              </a:rPr>
              <a:t>p1= 1 – r</a:t>
            </a:r>
            <a:endParaRPr/>
          </a:p>
        </p:txBody>
      </p:sp>
      <p:sp>
        <p:nvSpPr>
          <p:cNvPr id="996" name="Google Shape;996;p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997" name="Google Shape;997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998" name="Google Shape;998;p40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Midpoint Circle Algorithm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1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The Mid-Point Circle Algorithm</a:t>
            </a:r>
            <a:endParaRPr sz="4320"/>
          </a:p>
        </p:txBody>
      </p:sp>
      <p:sp>
        <p:nvSpPr>
          <p:cNvPr id="1004" name="Google Shape;1004;p41"/>
          <p:cNvSpPr txBox="1">
            <a:spLocks noGrp="1"/>
          </p:cNvSpPr>
          <p:nvPr>
            <p:ph type="body" idx="1"/>
          </p:nvPr>
        </p:nvSpPr>
        <p:spPr>
          <a:xfrm>
            <a:off x="435769" y="1224880"/>
            <a:ext cx="8229600" cy="50434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09600" lvl="0" indent="-609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MID-POINT CIRCLE ALGORITHM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Input radius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/>
              <a:t> and circle centre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/>
              <a:t>, then set the coordinates for the first point on the circumference of a circle centred on the origin as:</a:t>
            </a:r>
            <a:endParaRPr/>
          </a:p>
          <a:p>
            <a:pPr marL="609600" lvl="0" indent="-482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Calculate the initial value of the decision parameter as:</a:t>
            </a:r>
            <a:endParaRPr/>
          </a:p>
          <a:p>
            <a:pPr marL="60960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endParaRPr sz="4000"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Starting with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k = 0</a:t>
            </a:r>
            <a:r>
              <a:rPr lang="en-US" sz="2400"/>
              <a:t> at each position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/>
              <a:t>, perform the following test. If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&lt; 0</a:t>
            </a:r>
            <a:r>
              <a:rPr lang="en-US" sz="2400"/>
              <a:t>, the next point along the circle centred on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(0, 0)</a:t>
            </a:r>
            <a:r>
              <a:rPr lang="en-US" sz="2400"/>
              <a:t> is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/>
              <a:t> and:</a:t>
            </a:r>
            <a:endParaRPr sz="2400"/>
          </a:p>
        </p:txBody>
      </p:sp>
      <p:pic>
        <p:nvPicPr>
          <p:cNvPr id="1005" name="Google Shape;100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2969" y="2737114"/>
            <a:ext cx="22352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188" y="3746623"/>
            <a:ext cx="178276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6100" y="5633120"/>
            <a:ext cx="2928938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2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/>
              <a:t>The Mid-Point Circle Algorithm (cont…)</a:t>
            </a:r>
            <a:endParaRPr sz="3600"/>
          </a:p>
        </p:txBody>
      </p:sp>
      <p:sp>
        <p:nvSpPr>
          <p:cNvPr id="1013" name="Google Shape;1013;p42"/>
          <p:cNvSpPr txBox="1">
            <a:spLocks noGrp="1"/>
          </p:cNvSpPr>
          <p:nvPr>
            <p:ph type="body" idx="1"/>
          </p:nvPr>
        </p:nvSpPr>
        <p:spPr>
          <a:xfrm>
            <a:off x="457200" y="1430338"/>
            <a:ext cx="8229600" cy="49509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	Otherwise the next point along the circle is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+1, y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r>
              <a:rPr lang="en-US" sz="2400"/>
              <a:t> and: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Calibri"/>
              <a:buNone/>
            </a:pPr>
            <a:endParaRPr sz="4000"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 startAt="4"/>
            </a:pPr>
            <a:r>
              <a:rPr lang="en-US" sz="2400"/>
              <a:t>Determine symmetry points in the other seven octants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 startAt="4"/>
            </a:pPr>
            <a:r>
              <a:rPr lang="en-US" sz="2400"/>
              <a:t>Move each calculated pixel position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(x, y)</a:t>
            </a:r>
            <a:r>
              <a:rPr lang="en-US" sz="2400"/>
              <a:t> onto the circular path centred at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/>
              <a:t> to plot the coordinate values:</a:t>
            </a:r>
            <a:endParaRPr/>
          </a:p>
          <a:p>
            <a:pPr marL="60960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Calibri"/>
              <a:buNone/>
            </a:pPr>
            <a:endParaRPr sz="4000"/>
          </a:p>
          <a:p>
            <a:pPr marL="609600" lvl="0" indent="-609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 startAt="4"/>
            </a:pPr>
            <a:r>
              <a:rPr lang="en-US" sz="2400"/>
              <a:t>Repeat steps 3 to 5 until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x &gt;= y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4" name="Google Shape;10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38" y="2298700"/>
            <a:ext cx="3956050" cy="54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5" name="Google Shape;1015;p42"/>
          <p:cNvGrpSpPr/>
          <p:nvPr/>
        </p:nvGrpSpPr>
        <p:grpSpPr>
          <a:xfrm>
            <a:off x="2831307" y="5301208"/>
            <a:ext cx="3440112" cy="542925"/>
            <a:chOff x="1803" y="2945"/>
            <a:chExt cx="2167" cy="342"/>
          </a:xfrm>
        </p:grpSpPr>
        <p:pic>
          <p:nvPicPr>
            <p:cNvPr id="1016" name="Google Shape;1016;p4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03" y="2945"/>
              <a:ext cx="913" cy="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7" name="Google Shape;1017;p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19" y="2945"/>
              <a:ext cx="951" cy="3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3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               Algorithm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body" idx="1"/>
          </p:nvPr>
        </p:nvSpPr>
        <p:spPr>
          <a:xfrm>
            <a:off x="683568" y="1916832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1. Input radius r and centre of the circle (x</a:t>
            </a:r>
            <a:r>
              <a:rPr lang="en-US" sz="2590" baseline="-25000">
                <a:solidFill>
                  <a:srgbClr val="595959"/>
                </a:solidFill>
              </a:rPr>
              <a:t>c</a:t>
            </a:r>
            <a:r>
              <a:rPr lang="en-US" sz="2590">
                <a:solidFill>
                  <a:srgbClr val="595959"/>
                </a:solidFill>
              </a:rPr>
              <a:t>, y</a:t>
            </a:r>
            <a:r>
              <a:rPr lang="en-US" sz="2590" baseline="-25000">
                <a:solidFill>
                  <a:srgbClr val="595959"/>
                </a:solidFill>
              </a:rPr>
              <a:t>c</a:t>
            </a:r>
            <a:r>
              <a:rPr lang="en-US" sz="2590">
                <a:solidFill>
                  <a:srgbClr val="595959"/>
                </a:solidFill>
              </a:rPr>
              <a:t>), and obtain the first point on the circumference of a circle centred on the origin as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 b="1">
                <a:solidFill>
                  <a:srgbClr val="595959"/>
                </a:solidFill>
              </a:rPr>
              <a:t>(x</a:t>
            </a:r>
            <a:r>
              <a:rPr lang="en-US" sz="2590" b="1" baseline="-25000">
                <a:solidFill>
                  <a:srgbClr val="595959"/>
                </a:solidFill>
              </a:rPr>
              <a:t>0</a:t>
            </a:r>
            <a:r>
              <a:rPr lang="en-US" sz="2590" b="1">
                <a:solidFill>
                  <a:srgbClr val="595959"/>
                </a:solidFill>
              </a:rPr>
              <a:t>, y</a:t>
            </a:r>
            <a:r>
              <a:rPr lang="en-US" sz="2590" b="1" baseline="-25000">
                <a:solidFill>
                  <a:srgbClr val="595959"/>
                </a:solidFill>
              </a:rPr>
              <a:t>0</a:t>
            </a:r>
            <a:r>
              <a:rPr lang="en-US" sz="2590" b="1">
                <a:solidFill>
                  <a:srgbClr val="595959"/>
                </a:solidFill>
              </a:rPr>
              <a:t>) = (0, r)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endParaRPr sz="259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2. Calculate the initial value of the decision parameter as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 b="1">
                <a:solidFill>
                  <a:srgbClr val="595959"/>
                </a:solidFill>
              </a:rPr>
              <a:t>P</a:t>
            </a:r>
            <a:r>
              <a:rPr lang="en-US" sz="2590" b="1" baseline="-25000">
                <a:solidFill>
                  <a:srgbClr val="595959"/>
                </a:solidFill>
              </a:rPr>
              <a:t>0</a:t>
            </a:r>
            <a:r>
              <a:rPr lang="en-US" sz="2590" b="1">
                <a:solidFill>
                  <a:srgbClr val="595959"/>
                </a:solidFill>
              </a:rPr>
              <a:t> = 1 – r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590"/>
              <a:buFont typeface="Noto Sans Symbols"/>
              <a:buNone/>
            </a:pPr>
            <a:r>
              <a:rPr lang="en-US" sz="2590">
                <a:solidFill>
                  <a:srgbClr val="595959"/>
                </a:solidFill>
              </a:rPr>
              <a:t>where r is the radius of the circle</a:t>
            </a:r>
            <a:endParaRPr sz="1850">
              <a:solidFill>
                <a:srgbClr val="595959"/>
              </a:solidFill>
            </a:endParaRPr>
          </a:p>
          <a:p>
            <a:pPr marL="9144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50"/>
              <a:buNone/>
            </a:pPr>
            <a:endParaRPr sz="1850">
              <a:solidFill>
                <a:srgbClr val="595959"/>
              </a:solidFill>
            </a:endParaRPr>
          </a:p>
        </p:txBody>
      </p:sp>
      <p:sp>
        <p:nvSpPr>
          <p:cNvPr id="1024" name="Google Shape;1024;p4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025" name="Google Shape;1025;p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683568" y="1844824"/>
            <a:ext cx="8001000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b="1" u="sng"/>
          </a:p>
          <a:p>
            <a:pPr marL="9144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circle is a symmetric figure. Any circle generating algorithm can take advantage of the circle’s symmetry to plot eight points for each value that the algorithm calculates.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Eight way symmetry is used by reflecting each calculated point around each 45 º axis.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128" name="Google Shape;128;p17"/>
          <p:cNvSpPr txBox="1"/>
          <p:nvPr/>
        </p:nvSpPr>
        <p:spPr>
          <a:xfrm>
            <a:off x="1691680" y="620688"/>
            <a:ext cx="5760640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Noto Sans Symbols"/>
              <a:buNone/>
            </a:pPr>
            <a:r>
              <a:rPr lang="en-US"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Converting a Circle 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4"/>
          <p:cNvSpPr txBox="1">
            <a:spLocks noGrp="1"/>
          </p:cNvSpPr>
          <p:nvPr>
            <p:ph type="body" idx="1"/>
          </p:nvPr>
        </p:nvSpPr>
        <p:spPr>
          <a:xfrm>
            <a:off x="1066800" y="1844675"/>
            <a:ext cx="7772400" cy="437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3. At each x</a:t>
            </a:r>
            <a:r>
              <a:rPr lang="en-US" sz="2220" baseline="-25000">
                <a:solidFill>
                  <a:srgbClr val="595959"/>
                </a:solidFill>
              </a:rPr>
              <a:t>k</a:t>
            </a:r>
            <a:r>
              <a:rPr lang="en-US" sz="2220">
                <a:solidFill>
                  <a:srgbClr val="595959"/>
                </a:solidFill>
              </a:rPr>
              <a:t> position, starting at k= 0, perform the following test: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32"/>
              <a:buFont typeface="Noto Sans Symbols"/>
              <a:buNone/>
            </a:pPr>
            <a:endParaRPr sz="832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If </a:t>
            </a:r>
            <a:r>
              <a:rPr lang="en-US" sz="2220" b="1">
                <a:solidFill>
                  <a:srgbClr val="595959"/>
                </a:solidFill>
              </a:rPr>
              <a:t>(P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&lt; 0)</a:t>
            </a:r>
            <a:r>
              <a:rPr lang="en-US" sz="2220">
                <a:solidFill>
                  <a:srgbClr val="595959"/>
                </a:solidFill>
              </a:rPr>
              <a:t>, then the </a:t>
            </a:r>
            <a:r>
              <a:rPr lang="en-US" sz="2220" b="1">
                <a:solidFill>
                  <a:srgbClr val="595959"/>
                </a:solidFill>
              </a:rPr>
              <a:t>NEXT POINT </a:t>
            </a:r>
            <a:r>
              <a:rPr lang="en-US" sz="2220">
                <a:solidFill>
                  <a:srgbClr val="595959"/>
                </a:solidFill>
              </a:rPr>
              <a:t>along the circle centred on (0, 0) is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(</a:t>
            </a:r>
            <a:r>
              <a:rPr lang="en-US" sz="2220" b="1">
                <a:solidFill>
                  <a:srgbClr val="595959"/>
                </a:solidFill>
              </a:rPr>
              <a:t>x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r>
              <a:rPr lang="en-US" sz="2220" b="1">
                <a:solidFill>
                  <a:srgbClr val="595959"/>
                </a:solidFill>
              </a:rPr>
              <a:t>, y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>
                <a:solidFill>
                  <a:srgbClr val="595959"/>
                </a:solidFill>
              </a:rPr>
              <a:t>) and </a:t>
            </a:r>
            <a:r>
              <a:rPr lang="en-US" sz="2220" b="1">
                <a:solidFill>
                  <a:srgbClr val="595959"/>
                </a:solidFill>
              </a:rPr>
              <a:t>P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r>
              <a:rPr lang="en-US" sz="2220" b="1">
                <a:solidFill>
                  <a:srgbClr val="595959"/>
                </a:solidFill>
              </a:rPr>
              <a:t> = P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+ 2x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r>
              <a:rPr lang="en-US" sz="2220" b="1">
                <a:solidFill>
                  <a:srgbClr val="595959"/>
                </a:solidFill>
              </a:rPr>
              <a:t> +1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 b="1">
                <a:solidFill>
                  <a:srgbClr val="595959"/>
                </a:solidFill>
              </a:rPr>
              <a:t>🡺 P</a:t>
            </a:r>
            <a:r>
              <a:rPr lang="en-US" sz="2220" b="1" baseline="-25000">
                <a:solidFill>
                  <a:srgbClr val="595959"/>
                </a:solidFill>
              </a:rPr>
              <a:t>k+1 </a:t>
            </a:r>
            <a:r>
              <a:rPr lang="en-US" sz="2220" b="1">
                <a:solidFill>
                  <a:srgbClr val="595959"/>
                </a:solidFill>
              </a:rPr>
              <a:t>= P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+ 2x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+ 3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32"/>
              <a:buFont typeface="Noto Sans Symbols"/>
              <a:buNone/>
            </a:pPr>
            <a:endParaRPr sz="832" b="1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32"/>
              <a:buFont typeface="Noto Sans Symbols"/>
              <a:buNone/>
            </a:pPr>
            <a:endParaRPr sz="832" b="1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32"/>
              <a:buFont typeface="Noto Sans Symbols"/>
              <a:buNone/>
            </a:pPr>
            <a:endParaRPr sz="832" b="1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Otherwise, the </a:t>
            </a:r>
            <a:r>
              <a:rPr lang="en-US" sz="2220" b="1">
                <a:solidFill>
                  <a:srgbClr val="595959"/>
                </a:solidFill>
              </a:rPr>
              <a:t>NEXT POINT </a:t>
            </a:r>
            <a:r>
              <a:rPr lang="en-US" sz="2220">
                <a:solidFill>
                  <a:srgbClr val="595959"/>
                </a:solidFill>
              </a:rPr>
              <a:t>along the circle is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>
                <a:solidFill>
                  <a:srgbClr val="595959"/>
                </a:solidFill>
              </a:rPr>
              <a:t>(</a:t>
            </a:r>
            <a:r>
              <a:rPr lang="en-US" sz="2220" b="1">
                <a:solidFill>
                  <a:srgbClr val="595959"/>
                </a:solidFill>
              </a:rPr>
              <a:t>x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r>
              <a:rPr lang="en-US" sz="2220" b="1">
                <a:solidFill>
                  <a:srgbClr val="595959"/>
                </a:solidFill>
              </a:rPr>
              <a:t>, y</a:t>
            </a:r>
            <a:r>
              <a:rPr lang="en-US" sz="2220" b="1" baseline="-25000">
                <a:solidFill>
                  <a:srgbClr val="595959"/>
                </a:solidFill>
              </a:rPr>
              <a:t>k–1</a:t>
            </a:r>
            <a:r>
              <a:rPr lang="en-US" sz="2220">
                <a:solidFill>
                  <a:srgbClr val="595959"/>
                </a:solidFill>
              </a:rPr>
              <a:t>) and </a:t>
            </a:r>
            <a:r>
              <a:rPr lang="en-US" sz="2220" b="1">
                <a:solidFill>
                  <a:srgbClr val="595959"/>
                </a:solidFill>
              </a:rPr>
              <a:t>P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r>
              <a:rPr lang="en-US" sz="2220" b="1">
                <a:solidFill>
                  <a:srgbClr val="595959"/>
                </a:solidFill>
              </a:rPr>
              <a:t> = P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+ 2x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r>
              <a:rPr lang="en-US" sz="2220" b="1">
                <a:solidFill>
                  <a:srgbClr val="595959"/>
                </a:solidFill>
              </a:rPr>
              <a:t> + 1 – 2y</a:t>
            </a:r>
            <a:r>
              <a:rPr lang="en-US" sz="2220" b="1" baseline="-25000">
                <a:solidFill>
                  <a:srgbClr val="595959"/>
                </a:solidFill>
              </a:rPr>
              <a:t>k+1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20"/>
              <a:buFont typeface="Noto Sans Symbols"/>
              <a:buNone/>
            </a:pPr>
            <a:r>
              <a:rPr lang="en-US" sz="2220" b="1">
                <a:solidFill>
                  <a:srgbClr val="595959"/>
                </a:solidFill>
              </a:rPr>
              <a:t>🡺 P</a:t>
            </a:r>
            <a:r>
              <a:rPr lang="en-US" sz="2220" b="1" baseline="-25000">
                <a:solidFill>
                  <a:srgbClr val="595959"/>
                </a:solidFill>
              </a:rPr>
              <a:t>k+1 </a:t>
            </a:r>
            <a:r>
              <a:rPr lang="en-US" sz="2220" b="1">
                <a:solidFill>
                  <a:srgbClr val="595959"/>
                </a:solidFill>
              </a:rPr>
              <a:t>= P</a:t>
            </a:r>
            <a:r>
              <a:rPr lang="en-US" sz="2220" b="1" baseline="-25000">
                <a:solidFill>
                  <a:srgbClr val="595959"/>
                </a:solidFill>
              </a:rPr>
              <a:t>k </a:t>
            </a:r>
            <a:r>
              <a:rPr lang="en-US" sz="2220" b="1">
                <a:solidFill>
                  <a:srgbClr val="595959"/>
                </a:solidFill>
              </a:rPr>
              <a:t>+ 2x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– 2y</a:t>
            </a:r>
            <a:r>
              <a:rPr lang="en-US" sz="2220" b="1" baseline="-25000">
                <a:solidFill>
                  <a:srgbClr val="595959"/>
                </a:solidFill>
              </a:rPr>
              <a:t>k</a:t>
            </a:r>
            <a:r>
              <a:rPr lang="en-US" sz="2220" b="1">
                <a:solidFill>
                  <a:srgbClr val="595959"/>
                </a:solidFill>
              </a:rPr>
              <a:t> + 5</a:t>
            </a:r>
            <a:endParaRPr sz="2220" b="1">
              <a:solidFill>
                <a:srgbClr val="595959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50"/>
              <a:buNone/>
            </a:pPr>
            <a:endParaRPr sz="1850">
              <a:solidFill>
                <a:srgbClr val="595959"/>
              </a:solidFill>
            </a:endParaRPr>
          </a:p>
        </p:txBody>
      </p:sp>
      <p:sp>
        <p:nvSpPr>
          <p:cNvPr id="1031" name="Google Shape;1031;p4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033" name="Google Shape;1033;p44"/>
          <p:cNvSpPr txBox="1"/>
          <p:nvPr/>
        </p:nvSpPr>
        <p:spPr>
          <a:xfrm>
            <a:off x="685800" y="2844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80"/>
              <a:buFont typeface="Calibri"/>
              <a:buNone/>
            </a:pPr>
            <a:r>
              <a:rPr lang="en-US" sz="468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Midpoint Circle Algorithm</a:t>
            </a:r>
            <a:endParaRPr sz="468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5"/>
          <p:cNvSpPr txBox="1">
            <a:spLocks noGrp="1"/>
          </p:cNvSpPr>
          <p:nvPr>
            <p:ph type="body" idx="1"/>
          </p:nvPr>
        </p:nvSpPr>
        <p:spPr>
          <a:xfrm>
            <a:off x="1066800" y="1916113"/>
            <a:ext cx="7772400" cy="43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4. Determine the Symmetry Points on the other 7 Octants</a:t>
            </a:r>
            <a:endParaRPr/>
          </a:p>
          <a:p>
            <a:pPr marL="0" lvl="0" indent="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5. Move each calculated pixel position (x,y) onto the circular path centered at (x</a:t>
            </a:r>
            <a:r>
              <a:rPr lang="en-US" sz="2400" baseline="-25000">
                <a:solidFill>
                  <a:srgbClr val="595959"/>
                </a:solidFill>
              </a:rPr>
              <a:t>c</a:t>
            </a:r>
            <a:r>
              <a:rPr lang="en-US" sz="2400">
                <a:solidFill>
                  <a:srgbClr val="595959"/>
                </a:solidFill>
              </a:rPr>
              <a:t>,y</a:t>
            </a:r>
            <a:r>
              <a:rPr lang="en-US" sz="2400" baseline="-25000">
                <a:solidFill>
                  <a:srgbClr val="595959"/>
                </a:solidFill>
              </a:rPr>
              <a:t>c</a:t>
            </a:r>
            <a:r>
              <a:rPr lang="en-US" sz="2400">
                <a:solidFill>
                  <a:srgbClr val="595959"/>
                </a:solidFill>
              </a:rPr>
              <a:t>) and plot the coordinate values as</a:t>
            </a:r>
            <a:endParaRPr/>
          </a:p>
          <a:p>
            <a:pPr marL="0" lvl="0" indent="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 b="1">
                <a:solidFill>
                  <a:srgbClr val="595959"/>
                </a:solidFill>
              </a:rPr>
              <a:t>x = x + x</a:t>
            </a:r>
            <a:r>
              <a:rPr lang="en-US" sz="2400" b="1" baseline="-25000">
                <a:solidFill>
                  <a:srgbClr val="595959"/>
                </a:solidFill>
              </a:rPr>
              <a:t>c</a:t>
            </a:r>
            <a:r>
              <a:rPr lang="en-US" sz="2400" b="1">
                <a:solidFill>
                  <a:srgbClr val="595959"/>
                </a:solidFill>
              </a:rPr>
              <a:t> and y = y + y</a:t>
            </a:r>
            <a:r>
              <a:rPr lang="en-US" sz="2400" b="1" baseline="-25000">
                <a:solidFill>
                  <a:srgbClr val="595959"/>
                </a:solidFill>
              </a:rPr>
              <a:t>c</a:t>
            </a:r>
            <a:endParaRPr sz="2400" b="1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</a:rPr>
              <a:t>6. Repeat steps 3 to 5 until x &gt;= 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595959"/>
              </a:solidFill>
            </a:endParaRPr>
          </a:p>
        </p:txBody>
      </p:sp>
      <p:sp>
        <p:nvSpPr>
          <p:cNvPr id="1039" name="Google Shape;1039;p4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040" name="Google Shape;1040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041" name="Google Shape;1041;p45"/>
          <p:cNvSpPr txBox="1"/>
          <p:nvPr/>
        </p:nvSpPr>
        <p:spPr>
          <a:xfrm>
            <a:off x="685800" y="2844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80"/>
              <a:buFont typeface="Calibri"/>
              <a:buNone/>
            </a:pPr>
            <a:r>
              <a:rPr lang="en-US" sz="468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Midpoint Circle Algorithm</a:t>
            </a:r>
            <a:endParaRPr sz="468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6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Arbitrarily Centered Circles</a:t>
            </a:r>
            <a:endParaRPr/>
          </a:p>
        </p:txBody>
      </p:sp>
      <p:sp>
        <p:nvSpPr>
          <p:cNvPr id="1047" name="Google Shape;1047;p46"/>
          <p:cNvSpPr txBox="1">
            <a:spLocks noGrp="1"/>
          </p:cNvSpPr>
          <p:nvPr>
            <p:ph type="body" idx="1"/>
          </p:nvPr>
        </p:nvSpPr>
        <p:spPr>
          <a:xfrm>
            <a:off x="800099" y="1988840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To scan-convert a circle centered at (x1,y1), we can simply replace the setPixel(x,y) statement in the algorithm description with setPixel(x+x1,y+y1). This is because a circle centered at(x1,y1) can be viewed as a circle centered at origin that is moved by x1 and y1 in the x and the y direction.</a:t>
            </a:r>
            <a:endParaRPr/>
          </a:p>
        </p:txBody>
      </p:sp>
      <p:sp>
        <p:nvSpPr>
          <p:cNvPr id="1048" name="Google Shape;1048;p4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049" name="Google Shape;1049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7"/>
          <p:cNvSpPr/>
          <p:nvPr/>
        </p:nvSpPr>
        <p:spPr>
          <a:xfrm>
            <a:off x="1064740" y="1772816"/>
            <a:ext cx="775573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1.The midpoint circle drawing algorithm also uses the __of the circle to generate?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symmetry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four-way symmetry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eight-way symmetry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 &amp; b</a:t>
            </a:r>
            <a:endParaRPr/>
          </a:p>
        </p:txBody>
      </p:sp>
      <p:sp>
        <p:nvSpPr>
          <p:cNvPr id="1055" name="Google Shape;1055;p47"/>
          <p:cNvSpPr/>
          <p:nvPr/>
        </p:nvSpPr>
        <p:spPr>
          <a:xfrm>
            <a:off x="1064740" y="4221088"/>
            <a:ext cx="75397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 circle, if scaled only in one direction becomes a ?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parabola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hyperbola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 a circle</a:t>
            </a:r>
            <a:endParaRPr/>
          </a:p>
        </p:txBody>
      </p:sp>
      <p:sp>
        <p:nvSpPr>
          <p:cNvPr id="1056" name="Google Shape;1056;p47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Q &amp; A</a:t>
            </a:r>
            <a:endParaRPr/>
          </a:p>
        </p:txBody>
      </p:sp>
      <p:sp>
        <p:nvSpPr>
          <p:cNvPr id="1057" name="Google Shape;1057;p4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058" name="Google Shape;1058;p4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8"/>
          <p:cNvSpPr/>
          <p:nvPr/>
        </p:nvSpPr>
        <p:spPr>
          <a:xfrm>
            <a:off x="1000125" y="857250"/>
            <a:ext cx="757237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3.Let R be the radius of a circle. The angle subtended by an arc of length R at the center of the circle is ?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degree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radian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degree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impossible to determine</a:t>
            </a:r>
            <a:endParaRPr/>
          </a:p>
        </p:txBody>
      </p:sp>
      <p:sp>
        <p:nvSpPr>
          <p:cNvPr id="1064" name="Google Shape;1064;p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065" name="Google Shape;1065;p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33400" y="111973"/>
            <a:ext cx="7543800" cy="157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 dirty="0"/>
              <a:t>A Simple Circle Drawing Algorithm</a:t>
            </a:r>
            <a:endParaRPr sz="4320"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The equation for a circle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Font typeface="Calibri"/>
              <a:buNone/>
            </a:pP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where </a:t>
            </a:r>
            <a:r>
              <a:rPr lang="en-US" sz="3600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/>
              <a:t> is the radius of the circle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So, we can write a simple circle drawing algorithm by solving the equation for </a:t>
            </a:r>
            <a:r>
              <a:rPr lang="en-US" sz="3600"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/>
              <a:t> at unit </a:t>
            </a:r>
            <a:r>
              <a:rPr lang="en-US" sz="36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/>
              <a:t> intervals using: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800"/>
              <a:buFont typeface="Calibri"/>
              <a:buNone/>
            </a:pPr>
            <a:endParaRPr sz="4800"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3254" y="2924019"/>
            <a:ext cx="1981200" cy="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5025" y="5102225"/>
            <a:ext cx="237807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en-US" sz="3240"/>
              <a:t>A Simple Circle Drawing Algorithm (cont…)</a:t>
            </a:r>
            <a:endParaRPr sz="324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-796852" y="1790701"/>
            <a:ext cx="5647740" cy="3942556"/>
            <a:chOff x="-558" y="1553"/>
            <a:chExt cx="4751" cy="4731"/>
          </a:xfrm>
        </p:grpSpPr>
        <p:grpSp>
          <p:nvGrpSpPr>
            <p:cNvPr id="147" name="Google Shape;147;p19"/>
            <p:cNvGrpSpPr/>
            <p:nvPr/>
          </p:nvGrpSpPr>
          <p:grpSpPr>
            <a:xfrm>
              <a:off x="1482" y="1690"/>
              <a:ext cx="2711" cy="2392"/>
              <a:chOff x="1001" y="1700"/>
              <a:chExt cx="1499" cy="1927"/>
            </a:xfrm>
          </p:grpSpPr>
          <p:cxnSp>
            <p:nvCxnSpPr>
              <p:cNvPr id="148" name="Google Shape;148;p19"/>
              <p:cNvCxnSpPr/>
              <p:nvPr/>
            </p:nvCxnSpPr>
            <p:spPr>
              <a:xfrm>
                <a:off x="1751" y="2527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9"/>
              <p:cNvCxnSpPr/>
              <p:nvPr/>
            </p:nvCxnSpPr>
            <p:spPr>
              <a:xfrm>
                <a:off x="1750" y="2703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9"/>
              <p:cNvCxnSpPr/>
              <p:nvPr/>
            </p:nvCxnSpPr>
            <p:spPr>
              <a:xfrm>
                <a:off x="1751" y="2877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1751" y="2351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19"/>
              <p:cNvCxnSpPr/>
              <p:nvPr/>
            </p:nvCxnSpPr>
            <p:spPr>
              <a:xfrm>
                <a:off x="1750" y="2178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19"/>
              <p:cNvCxnSpPr/>
              <p:nvPr/>
            </p:nvCxnSpPr>
            <p:spPr>
              <a:xfrm>
                <a:off x="1751" y="2003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9"/>
              <p:cNvCxnSpPr/>
              <p:nvPr/>
            </p:nvCxnSpPr>
            <p:spPr>
              <a:xfrm>
                <a:off x="1751" y="1475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9"/>
              <p:cNvCxnSpPr/>
              <p:nvPr/>
            </p:nvCxnSpPr>
            <p:spPr>
              <a:xfrm>
                <a:off x="1750" y="1650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9"/>
              <p:cNvCxnSpPr/>
              <p:nvPr/>
            </p:nvCxnSpPr>
            <p:spPr>
              <a:xfrm>
                <a:off x="1751" y="1825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9"/>
              <p:cNvCxnSpPr/>
              <p:nvPr/>
            </p:nvCxnSpPr>
            <p:spPr>
              <a:xfrm>
                <a:off x="1751" y="1299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19"/>
              <p:cNvCxnSpPr/>
              <p:nvPr/>
            </p:nvCxnSpPr>
            <p:spPr>
              <a:xfrm>
                <a:off x="1750" y="1126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19"/>
              <p:cNvCxnSpPr/>
              <p:nvPr/>
            </p:nvCxnSpPr>
            <p:spPr>
              <a:xfrm>
                <a:off x="1751" y="950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9"/>
              <p:cNvCxnSpPr/>
              <p:nvPr/>
            </p:nvCxnSpPr>
            <p:spPr>
              <a:xfrm>
                <a:off x="1751" y="2615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1750" y="2791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19"/>
              <p:cNvCxnSpPr/>
              <p:nvPr/>
            </p:nvCxnSpPr>
            <p:spPr>
              <a:xfrm>
                <a:off x="1751" y="2439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9"/>
              <p:cNvCxnSpPr/>
              <p:nvPr/>
            </p:nvCxnSpPr>
            <p:spPr>
              <a:xfrm>
                <a:off x="1750" y="2266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19"/>
              <p:cNvCxnSpPr/>
              <p:nvPr/>
            </p:nvCxnSpPr>
            <p:spPr>
              <a:xfrm>
                <a:off x="1751" y="2091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19"/>
              <p:cNvCxnSpPr/>
              <p:nvPr/>
            </p:nvCxnSpPr>
            <p:spPr>
              <a:xfrm>
                <a:off x="1751" y="1563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19"/>
              <p:cNvCxnSpPr/>
              <p:nvPr/>
            </p:nvCxnSpPr>
            <p:spPr>
              <a:xfrm>
                <a:off x="1750" y="1738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9"/>
              <p:cNvCxnSpPr/>
              <p:nvPr/>
            </p:nvCxnSpPr>
            <p:spPr>
              <a:xfrm>
                <a:off x="1751" y="1913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9"/>
              <p:cNvCxnSpPr/>
              <p:nvPr/>
            </p:nvCxnSpPr>
            <p:spPr>
              <a:xfrm>
                <a:off x="1751" y="1387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9"/>
              <p:cNvCxnSpPr/>
              <p:nvPr/>
            </p:nvCxnSpPr>
            <p:spPr>
              <a:xfrm>
                <a:off x="1750" y="1214"/>
                <a:ext cx="0" cy="1498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9"/>
              <p:cNvCxnSpPr/>
              <p:nvPr/>
            </p:nvCxnSpPr>
            <p:spPr>
              <a:xfrm>
                <a:off x="1751" y="1039"/>
                <a:ext cx="0" cy="149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1" name="Google Shape;171;p19"/>
            <p:cNvCxnSpPr/>
            <p:nvPr/>
          </p:nvCxnSpPr>
          <p:spPr>
            <a:xfrm>
              <a:off x="1638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1855" y="1553"/>
              <a:ext cx="1" cy="26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2074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2290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2521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2734" y="1553"/>
              <a:ext cx="1" cy="26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2953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9"/>
            <p:cNvCxnSpPr/>
            <p:nvPr/>
          </p:nvCxnSpPr>
          <p:spPr>
            <a:xfrm>
              <a:off x="3170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3404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9"/>
            <p:cNvCxnSpPr/>
            <p:nvPr/>
          </p:nvCxnSpPr>
          <p:spPr>
            <a:xfrm>
              <a:off x="3621" y="1553"/>
              <a:ext cx="1" cy="26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9"/>
            <p:cNvCxnSpPr/>
            <p:nvPr/>
          </p:nvCxnSpPr>
          <p:spPr>
            <a:xfrm>
              <a:off x="3839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9"/>
            <p:cNvCxnSpPr/>
            <p:nvPr/>
          </p:nvCxnSpPr>
          <p:spPr>
            <a:xfrm>
              <a:off x="4055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9"/>
            <p:cNvCxnSpPr/>
            <p:nvPr/>
          </p:nvCxnSpPr>
          <p:spPr>
            <a:xfrm>
              <a:off x="1747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9"/>
            <p:cNvCxnSpPr/>
            <p:nvPr/>
          </p:nvCxnSpPr>
          <p:spPr>
            <a:xfrm>
              <a:off x="1965" y="1553"/>
              <a:ext cx="1" cy="26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9"/>
            <p:cNvCxnSpPr/>
            <p:nvPr/>
          </p:nvCxnSpPr>
          <p:spPr>
            <a:xfrm>
              <a:off x="2183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9"/>
            <p:cNvCxnSpPr/>
            <p:nvPr/>
          </p:nvCxnSpPr>
          <p:spPr>
            <a:xfrm>
              <a:off x="2399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9"/>
            <p:cNvCxnSpPr/>
            <p:nvPr/>
          </p:nvCxnSpPr>
          <p:spPr>
            <a:xfrm>
              <a:off x="2630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9"/>
            <p:cNvCxnSpPr/>
            <p:nvPr/>
          </p:nvCxnSpPr>
          <p:spPr>
            <a:xfrm>
              <a:off x="2844" y="1553"/>
              <a:ext cx="1" cy="26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9"/>
            <p:cNvCxnSpPr/>
            <p:nvPr/>
          </p:nvCxnSpPr>
          <p:spPr>
            <a:xfrm>
              <a:off x="3062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>
              <a:off x="3279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>
              <a:off x="3513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>
              <a:off x="3730" y="1553"/>
              <a:ext cx="1" cy="265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9"/>
            <p:cNvCxnSpPr/>
            <p:nvPr/>
          </p:nvCxnSpPr>
          <p:spPr>
            <a:xfrm>
              <a:off x="3949" y="1553"/>
              <a:ext cx="1" cy="266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p19"/>
            <p:cNvSpPr/>
            <p:nvPr/>
          </p:nvSpPr>
          <p:spPr>
            <a:xfrm>
              <a:off x="1602" y="361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259" y="361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821" y="361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039" y="361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603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259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822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040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602" y="405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259" y="405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821" y="4051"/>
              <a:ext cx="72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040" y="405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1603" y="339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260" y="339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823" y="339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042" y="3396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485" y="361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138" y="361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700" y="3616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918" y="361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485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138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701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919" y="383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485" y="405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138" y="405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700" y="4051"/>
              <a:ext cx="72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919" y="405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485" y="3398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139" y="3398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702" y="3398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2921" y="3398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602" y="3182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258" y="3182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821" y="3182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039" y="3182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603" y="296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260" y="296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823" y="296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042" y="296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485" y="3182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137" y="3182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700" y="3182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918" y="3182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485" y="296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139" y="296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702" y="296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921" y="296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368" y="3614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024" y="361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586" y="361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805" y="3614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369" y="382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024" y="382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587" y="382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806" y="382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368" y="4049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024" y="404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586" y="4049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806" y="4049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369" y="339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026" y="339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589" y="339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807" y="339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368" y="3180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023" y="318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586" y="3180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805" y="3180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369" y="296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026" y="296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589" y="296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07" y="296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602" y="230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258" y="230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819" y="230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038" y="230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602" y="25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258" y="25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21" y="252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039" y="25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602" y="274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258" y="274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819" y="2745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039" y="274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603" y="209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259" y="209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822" y="209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040" y="2091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486" y="231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137" y="2310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698" y="231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917" y="2310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486" y="25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137" y="2524"/>
              <a:ext cx="70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700" y="252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918" y="25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486" y="274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137" y="274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698" y="2745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918" y="274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486" y="2092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138" y="209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701" y="209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919" y="209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602" y="1876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256" y="187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819" y="1876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38" y="1876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602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259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822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40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486" y="187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35" y="187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698" y="187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917" y="187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486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138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701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919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368" y="230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023" y="230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3585" y="230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3803" y="230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3368" y="2523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023" y="2523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3586" y="2523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805" y="2523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368" y="2744"/>
              <a:ext cx="70" cy="7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4023" y="274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585" y="2744"/>
              <a:ext cx="72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805" y="2744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369" y="208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4024" y="208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3587" y="208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3806" y="208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368" y="1875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4022" y="1875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3585" y="1875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3803" y="1875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3368" y="1656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024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587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806" y="165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1600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2256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1818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037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601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56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1819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038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1601" y="3506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258" y="3506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1821" y="3506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2039" y="3506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482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135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697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2916" y="372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2482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135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2698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2917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2482" y="350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3137" y="350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700" y="350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918" y="350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600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255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818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037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601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258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821" y="307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039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482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134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697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916" y="3291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482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3137" y="307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700" y="307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918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365" y="372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022" y="372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584" y="372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02" y="372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366" y="393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022" y="393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585" y="393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803" y="393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366" y="350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4023" y="350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586" y="350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805" y="350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365" y="329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021" y="3290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584" y="3290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802" y="329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366" y="307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023" y="307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586" y="307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805" y="3071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1600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255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817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36" y="241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600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2255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1818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037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600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255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1817" y="2854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037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1601" y="220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256" y="220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1819" y="220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038" y="220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484" y="2420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3134" y="242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696" y="242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914" y="242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484" y="263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134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697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916" y="263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2484" y="285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3134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2696" y="2854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2916" y="285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2484" y="2201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135" y="220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2698" y="2201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917" y="220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600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2254" y="1985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817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2036" y="198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600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2256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819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2038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2484" y="198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3133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696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914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484" y="1767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135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2698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2917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3365" y="241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4021" y="241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582" y="241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3801" y="241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3365" y="263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4021" y="263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3584" y="263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3802" y="263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3365" y="285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021" y="285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3582" y="2853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3802" y="285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3366" y="2199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022" y="2199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585" y="2199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3803" y="2199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3365" y="198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019" y="198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582" y="198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801" y="198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365" y="176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4022" y="176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585" y="176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03" y="176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711" y="361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368" y="361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930" y="361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148" y="361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713" y="382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2368" y="382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931" y="382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150" y="382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1711" y="404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2368" y="404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1930" y="4048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150" y="404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1713" y="339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2369" y="339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1932" y="339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151" y="339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594" y="361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3247" y="361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809" y="361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3027" y="3614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594" y="382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3247" y="382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810" y="382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3029" y="382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2594" y="404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3247" y="404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2809" y="4048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3029" y="404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2594" y="339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3248" y="339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811" y="339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3030" y="339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1711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2367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1930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2148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713" y="2961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369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932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2151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2594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3246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809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3027" y="317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594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3248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2811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3030" y="296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3477" y="361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3695" y="361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914" y="361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3478" y="382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697" y="3826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915" y="3826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477" y="404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695" y="4047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3915" y="404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3478" y="339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3698" y="339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3916" y="339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477" y="317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695" y="317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3914" y="317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3478" y="2960"/>
              <a:ext cx="71" cy="7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3698" y="296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3916" y="296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1711" y="230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2367" y="230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1929" y="230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2147" y="230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711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2367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930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2148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1711" y="274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2367" y="274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1929" y="2742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2148" y="274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1713" y="208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2368" y="208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1931" y="208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2150" y="208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595" y="230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246" y="230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2808" y="230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026" y="230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595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3246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2809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027" y="252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595" y="274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246" y="274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808" y="2742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3027" y="274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2595" y="2089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3247" y="208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2810" y="208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3029" y="2089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711" y="187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2366" y="187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929" y="187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2147" y="187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1711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2368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931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2150" y="165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2595" y="187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245" y="187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2808" y="1873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026" y="187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2595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247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810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029" y="165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477" y="230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694" y="230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913" y="230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477" y="252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695" y="252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914" y="252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477" y="274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694" y="2741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914" y="274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478" y="208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697" y="208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915" y="208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477" y="18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694" y="18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913" y="187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477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697" y="165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915" y="165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711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2368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930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2148" y="372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713" y="3939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368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931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150" y="3939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713" y="3506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369" y="3506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932" y="3506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151" y="3506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594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247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809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027" y="372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594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247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810" y="3939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029" y="3939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594" y="350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248" y="350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811" y="350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030" y="350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1711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2367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930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148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1713" y="3072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2369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1932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2151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2594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3246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2809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3027" y="329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2594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3248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811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030" y="307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3477" y="372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3695" y="372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3914" y="372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3478" y="393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3697" y="3938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915" y="393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478" y="350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698" y="350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916" y="350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477" y="329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695" y="329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914" y="329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478" y="307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698" y="307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3916" y="307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711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367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929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2147" y="2418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711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367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1930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148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711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2367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929" y="2854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2148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713" y="2200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2368" y="220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1931" y="2200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2150" y="2200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2595" y="242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3246" y="2420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2808" y="2420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026" y="2420"/>
              <a:ext cx="71" cy="7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595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3246" y="2633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809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027" y="263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595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246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808" y="2854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3027" y="285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595" y="220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3247" y="2201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810" y="2201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3029" y="2201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1711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366" y="1985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929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147" y="1985"/>
              <a:ext cx="71" cy="7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711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368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931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2150" y="1767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2595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3245" y="198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808" y="198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026" y="198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2595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247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2810" y="1767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029" y="1767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477" y="241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694" y="2417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913" y="2417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477" y="263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695" y="263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914" y="2632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477" y="285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3694" y="2853"/>
              <a:ext cx="72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914" y="2853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3478" y="2199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3697" y="2199"/>
              <a:ext cx="70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915" y="2199"/>
              <a:ext cx="71" cy="7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477" y="198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694" y="1984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3913" y="1984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3477" y="176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3697" y="1765"/>
              <a:ext cx="70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3915" y="1765"/>
              <a:ext cx="71" cy="71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-558" y="1904"/>
              <a:ext cx="4380" cy="4380"/>
            </a:xfrm>
            <a:prstGeom prst="ellipse">
              <a:avLst/>
            </a:pr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787" y="1852"/>
              <a:ext cx="797" cy="10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19"/>
            <p:cNvCxnSpPr/>
            <p:nvPr/>
          </p:nvCxnSpPr>
          <p:spPr>
            <a:xfrm rot="5400000">
              <a:off x="1539" y="1861"/>
              <a:ext cx="1" cy="10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6" name="Google Shape;726;p19"/>
            <p:cNvSpPr/>
            <p:nvPr/>
          </p:nvSpPr>
          <p:spPr>
            <a:xfrm>
              <a:off x="3786" y="4133"/>
              <a:ext cx="101" cy="41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7" name="Google Shape;727;p19"/>
            <p:cNvCxnSpPr/>
            <p:nvPr/>
          </p:nvCxnSpPr>
          <p:spPr>
            <a:xfrm rot="10800000">
              <a:off x="3837" y="4123"/>
              <a:ext cx="1" cy="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28" name="Google Shape;7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4313" y="1798638"/>
            <a:ext cx="2849562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3525" y="2522538"/>
            <a:ext cx="2763838" cy="60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363" y="3217863"/>
            <a:ext cx="2879725" cy="60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1613" y="4637088"/>
            <a:ext cx="2908300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54625" y="5335588"/>
            <a:ext cx="2967038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19"/>
          <p:cNvGrpSpPr/>
          <p:nvPr/>
        </p:nvGrpSpPr>
        <p:grpSpPr>
          <a:xfrm>
            <a:off x="6721475" y="3902075"/>
            <a:ext cx="130175" cy="561975"/>
            <a:chOff x="4342" y="2798"/>
            <a:chExt cx="82" cy="354"/>
          </a:xfrm>
        </p:grpSpPr>
        <p:sp>
          <p:nvSpPr>
            <p:cNvPr id="734" name="Google Shape;734;p19"/>
            <p:cNvSpPr/>
            <p:nvPr/>
          </p:nvSpPr>
          <p:spPr>
            <a:xfrm>
              <a:off x="4342" y="2798"/>
              <a:ext cx="82" cy="8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342" y="2934"/>
              <a:ext cx="82" cy="8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342" y="3070"/>
              <a:ext cx="82" cy="8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738" name="Google Shape;738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0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en-US" sz="3240"/>
              <a:t>A Simple Circle Drawing Algorithm (cont…)</a:t>
            </a:r>
            <a:endParaRPr sz="3240"/>
          </a:p>
        </p:txBody>
      </p:sp>
      <p:sp>
        <p:nvSpPr>
          <p:cNvPr id="744" name="Google Shape;744;p20"/>
          <p:cNvSpPr txBox="1">
            <a:spLocks noGrp="1"/>
          </p:cNvSpPr>
          <p:nvPr>
            <p:ph type="body" idx="1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However, unsurprisingly this is not a brilliant solution!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Firstly, the resulting circle has large gaps where the slope approaches the vertical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Secondly, the calculations are not very efficient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The square (multiply) operations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The square root operation – try really hard to avoid these!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We need a more efficient, more accurate solution</a:t>
            </a:r>
            <a:endParaRPr/>
          </a:p>
        </p:txBody>
      </p:sp>
      <p:sp>
        <p:nvSpPr>
          <p:cNvPr id="745" name="Google Shape;745;p20"/>
          <p:cNvSpPr/>
          <p:nvPr/>
        </p:nvSpPr>
        <p:spPr>
          <a:xfrm>
            <a:off x="4133850" y="2406650"/>
            <a:ext cx="4552950" cy="445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747" name="Google Shape;747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1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Polar coordinates</a:t>
            </a:r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body" idx="1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X=r*cosθ+x</a:t>
            </a:r>
            <a:r>
              <a:rPr lang="en-US" baseline="-25000"/>
              <a:t>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Y=r*sinθ+y</a:t>
            </a:r>
            <a:r>
              <a:rPr lang="en-US" baseline="-25000"/>
              <a:t>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0º≤θ≤360º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0 ≤ θ ≤6.28(2*π)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Problem: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Deciding the increment in θ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Cos, sin calculations</a:t>
            </a:r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2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Eight-Way Symmetry</a:t>
            </a:r>
            <a:endParaRPr sz="4320"/>
          </a:p>
        </p:txBody>
      </p:sp>
      <p:sp>
        <p:nvSpPr>
          <p:cNvPr id="761" name="Google Shape;761;p22"/>
          <p:cNvSpPr txBox="1">
            <a:spLocks noGrp="1"/>
          </p:cNvSpPr>
          <p:nvPr>
            <p:ph type="body" idx="1"/>
          </p:nvPr>
        </p:nvSpPr>
        <p:spPr>
          <a:xfrm>
            <a:off x="457200" y="1760538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rPr lang="en-US"/>
              <a:t>The first thing we can notice to make our circle drawing algorithm more efficient is that circles centred at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0, 0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/>
              <a:t> have </a:t>
            </a:r>
            <a:r>
              <a:rPr lang="en-US" i="1"/>
              <a:t>eight-way symmetry</a:t>
            </a:r>
            <a:endParaRPr i="1"/>
          </a:p>
        </p:txBody>
      </p:sp>
      <p:grpSp>
        <p:nvGrpSpPr>
          <p:cNvPr id="762" name="Google Shape;762;p22"/>
          <p:cNvGrpSpPr/>
          <p:nvPr/>
        </p:nvGrpSpPr>
        <p:grpSpPr>
          <a:xfrm>
            <a:off x="2195736" y="2428258"/>
            <a:ext cx="4414837" cy="3571875"/>
            <a:chOff x="1449" y="1930"/>
            <a:chExt cx="2781" cy="2250"/>
          </a:xfrm>
        </p:grpSpPr>
        <p:grpSp>
          <p:nvGrpSpPr>
            <p:cNvPr id="763" name="Google Shape;763;p22"/>
            <p:cNvGrpSpPr/>
            <p:nvPr/>
          </p:nvGrpSpPr>
          <p:grpSpPr>
            <a:xfrm>
              <a:off x="1449" y="1930"/>
              <a:ext cx="2781" cy="2250"/>
              <a:chOff x="1178" y="1494"/>
              <a:chExt cx="2781" cy="2250"/>
            </a:xfrm>
          </p:grpSpPr>
          <p:grpSp>
            <p:nvGrpSpPr>
              <p:cNvPr id="764" name="Google Shape;764;p22"/>
              <p:cNvGrpSpPr/>
              <p:nvPr/>
            </p:nvGrpSpPr>
            <p:grpSpPr>
              <a:xfrm>
                <a:off x="1477" y="1494"/>
                <a:ext cx="2250" cy="2250"/>
                <a:chOff x="1477" y="1494"/>
                <a:chExt cx="2250" cy="2250"/>
              </a:xfrm>
            </p:grpSpPr>
            <p:cxnSp>
              <p:nvCxnSpPr>
                <p:cNvPr id="765" name="Google Shape;765;p22"/>
                <p:cNvCxnSpPr/>
                <p:nvPr/>
              </p:nvCxnSpPr>
              <p:spPr>
                <a:xfrm rot="10800000">
                  <a:off x="2602" y="1494"/>
                  <a:ext cx="0" cy="225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  <p:cxnSp>
              <p:nvCxnSpPr>
                <p:cNvPr id="766" name="Google Shape;766;p22"/>
                <p:cNvCxnSpPr/>
                <p:nvPr/>
              </p:nvCxnSpPr>
              <p:spPr>
                <a:xfrm rot="10800000">
                  <a:off x="2602" y="1494"/>
                  <a:ext cx="0" cy="225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cxnSp>
          </p:grpSp>
          <p:sp>
            <p:nvSpPr>
              <p:cNvPr id="767" name="Google Shape;767;p22"/>
              <p:cNvSpPr/>
              <p:nvPr/>
            </p:nvSpPr>
            <p:spPr>
              <a:xfrm>
                <a:off x="1728" y="1737"/>
                <a:ext cx="1746" cy="1746"/>
              </a:xfrm>
              <a:prstGeom prst="ellipse">
                <a:avLst/>
              </a:prstGeom>
              <a:noFill/>
              <a:ln w="25400" cap="flat" cmpd="sng">
                <a:solidFill>
                  <a:srgbClr val="000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2816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2321" y="1739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2816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2321" y="3407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 rot="5400000">
                <a:off x="1724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 rot="5400000">
                <a:off x="1724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 rot="5400000">
                <a:off x="3396" y="2831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 rot="5400000">
                <a:off x="3396" y="2336"/>
                <a:ext cx="77" cy="77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 txBox="1"/>
              <p:nvPr/>
            </p:nvSpPr>
            <p:spPr>
              <a:xfrm>
                <a:off x="2847" y="1529"/>
                <a:ext cx="48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(x, y)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7" name="Google Shape;777;p22"/>
              <p:cNvSpPr txBox="1"/>
              <p:nvPr/>
            </p:nvSpPr>
            <p:spPr>
              <a:xfrm>
                <a:off x="3440" y="2165"/>
                <a:ext cx="48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(y, x)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8" name="Google Shape;778;p22"/>
              <p:cNvSpPr txBox="1"/>
              <p:nvPr/>
            </p:nvSpPr>
            <p:spPr>
              <a:xfrm>
                <a:off x="3412" y="2807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(y, -x)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9" name="Google Shape;779;p22"/>
              <p:cNvSpPr txBox="1"/>
              <p:nvPr/>
            </p:nvSpPr>
            <p:spPr>
              <a:xfrm>
                <a:off x="2847" y="3393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(x, -y)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0" name="Google Shape;780;p22"/>
              <p:cNvSpPr txBox="1"/>
              <p:nvPr/>
            </p:nvSpPr>
            <p:spPr>
              <a:xfrm>
                <a:off x="1794" y="3393"/>
                <a:ext cx="60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(-x, -y)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1" name="Google Shape;781;p22"/>
              <p:cNvSpPr txBox="1"/>
              <p:nvPr/>
            </p:nvSpPr>
            <p:spPr>
              <a:xfrm>
                <a:off x="1178" y="2807"/>
                <a:ext cx="60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(-y, -x)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22"/>
              <p:cNvSpPr txBox="1"/>
              <p:nvPr/>
            </p:nvSpPr>
            <p:spPr>
              <a:xfrm>
                <a:off x="1232" y="2165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(-y, x)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3" name="Google Shape;783;p22"/>
              <p:cNvSpPr txBox="1"/>
              <p:nvPr/>
            </p:nvSpPr>
            <p:spPr>
              <a:xfrm>
                <a:off x="1853" y="1529"/>
                <a:ext cx="547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6600"/>
                  </a:buClr>
                  <a:buSzPts val="2200"/>
                  <a:buFont typeface="Times New Roman"/>
                  <a:buNone/>
                </a:pPr>
                <a:r>
                  <a:rPr lang="en-US" sz="2200" b="1" i="1" u="none" strike="noStrike" cap="none">
                    <a:solidFill>
                      <a:srgbClr val="FF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(-x, y)</a:t>
                </a:r>
                <a:endParaRPr sz="2200" b="1" i="1" u="none" strike="noStrike" cap="none"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84" name="Google Shape;784;p22"/>
            <p:cNvCxnSpPr/>
            <p:nvPr/>
          </p:nvCxnSpPr>
          <p:spPr>
            <a:xfrm rot="10800000" flipH="1">
              <a:off x="2201" y="2392"/>
              <a:ext cx="1335" cy="1335"/>
            </a:xfrm>
            <a:prstGeom prst="straightConnector1">
              <a:avLst/>
            </a:prstGeom>
            <a:noFill/>
            <a:ln w="25400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2"/>
            <p:cNvCxnSpPr/>
            <p:nvPr/>
          </p:nvCxnSpPr>
          <p:spPr>
            <a:xfrm>
              <a:off x="3491" y="3028"/>
              <a:ext cx="0" cy="60"/>
            </a:xfrm>
            <a:prstGeom prst="straightConnector1">
              <a:avLst/>
            </a:prstGeom>
            <a:noFill/>
            <a:ln w="25400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6" name="Google Shape;786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03" y="3088"/>
              <a:ext cx="165" cy="2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7" name="Google Shape;787;p22"/>
            <p:cNvCxnSpPr/>
            <p:nvPr/>
          </p:nvCxnSpPr>
          <p:spPr>
            <a:xfrm rot="10800000">
              <a:off x="2201" y="2392"/>
              <a:ext cx="1335" cy="1335"/>
            </a:xfrm>
            <a:prstGeom prst="straightConnector1">
              <a:avLst/>
            </a:prstGeom>
            <a:noFill/>
            <a:ln w="25400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22"/>
            <p:cNvCxnSpPr/>
            <p:nvPr/>
          </p:nvCxnSpPr>
          <p:spPr>
            <a:xfrm rot="10800000">
              <a:off x="2871" y="2107"/>
              <a:ext cx="0" cy="1874"/>
            </a:xfrm>
            <a:prstGeom prst="straightConnector1">
              <a:avLst/>
            </a:prstGeom>
            <a:noFill/>
            <a:ln w="25400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22"/>
            <p:cNvCxnSpPr/>
            <p:nvPr/>
          </p:nvCxnSpPr>
          <p:spPr>
            <a:xfrm rot="10800000">
              <a:off x="2871" y="2124"/>
              <a:ext cx="0" cy="1874"/>
            </a:xfrm>
            <a:prstGeom prst="straightConnector1">
              <a:avLst/>
            </a:prstGeom>
            <a:noFill/>
            <a:ln w="25400" cap="flat" cmpd="sng">
              <a:solidFill>
                <a:srgbClr val="99CC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0" name="Google Shape;790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791" name="Google Shape;791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56" y="1222375"/>
            <a:ext cx="5062537" cy="50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3"/>
          <p:cNvSpPr txBox="1"/>
          <p:nvPr/>
        </p:nvSpPr>
        <p:spPr>
          <a:xfrm>
            <a:off x="5013325" y="11080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98" name="Google Shape;798;p23"/>
          <p:cNvSpPr txBox="1"/>
          <p:nvPr/>
        </p:nvSpPr>
        <p:spPr>
          <a:xfrm>
            <a:off x="7680325" y="33178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99" name="Google Shape;799;p23"/>
          <p:cNvSpPr txBox="1"/>
          <p:nvPr/>
        </p:nvSpPr>
        <p:spPr>
          <a:xfrm>
            <a:off x="2574925" y="2403475"/>
            <a:ext cx="666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-x,y</a:t>
            </a:r>
            <a:endParaRPr/>
          </a:p>
        </p:txBody>
      </p:sp>
      <p:sp>
        <p:nvSpPr>
          <p:cNvPr id="800" name="Google Shape;800;p23"/>
          <p:cNvSpPr txBox="1"/>
          <p:nvPr/>
        </p:nvSpPr>
        <p:spPr>
          <a:xfrm>
            <a:off x="2651125" y="4156075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-x,-y</a:t>
            </a:r>
            <a:endParaRPr/>
          </a:p>
        </p:txBody>
      </p:sp>
      <p:sp>
        <p:nvSpPr>
          <p:cNvPr id="801" name="Google Shape;801;p23"/>
          <p:cNvSpPr txBox="1"/>
          <p:nvPr/>
        </p:nvSpPr>
        <p:spPr>
          <a:xfrm>
            <a:off x="3794125" y="5299075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-y,-x</a:t>
            </a:r>
            <a:endParaRPr/>
          </a:p>
        </p:txBody>
      </p:sp>
      <p:sp>
        <p:nvSpPr>
          <p:cNvPr id="802" name="Google Shape;802;p23"/>
          <p:cNvSpPr txBox="1"/>
          <p:nvPr/>
        </p:nvSpPr>
        <p:spPr>
          <a:xfrm>
            <a:off x="5470525" y="5146675"/>
            <a:ext cx="666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y,-x</a:t>
            </a:r>
            <a:endParaRPr/>
          </a:p>
        </p:txBody>
      </p:sp>
      <p:sp>
        <p:nvSpPr>
          <p:cNvPr id="803" name="Google Shape;803;p23"/>
          <p:cNvSpPr txBox="1"/>
          <p:nvPr/>
        </p:nvSpPr>
        <p:spPr>
          <a:xfrm>
            <a:off x="6918325" y="4079875"/>
            <a:ext cx="666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x,-y</a:t>
            </a:r>
            <a:endParaRPr/>
          </a:p>
        </p:txBody>
      </p:sp>
      <p:sp>
        <p:nvSpPr>
          <p:cNvPr id="804" name="Google Shape;804;p23"/>
          <p:cNvSpPr txBox="1"/>
          <p:nvPr/>
        </p:nvSpPr>
        <p:spPr>
          <a:xfrm>
            <a:off x="6613525" y="2403475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endParaRPr/>
          </a:p>
        </p:txBody>
      </p:sp>
      <p:sp>
        <p:nvSpPr>
          <p:cNvPr id="805" name="Google Shape;805;p23"/>
          <p:cNvSpPr txBox="1"/>
          <p:nvPr/>
        </p:nvSpPr>
        <p:spPr>
          <a:xfrm>
            <a:off x="5241925" y="1565275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y,x</a:t>
            </a:r>
            <a:endParaRPr/>
          </a:p>
        </p:txBody>
      </p:sp>
      <p:sp>
        <p:nvSpPr>
          <p:cNvPr id="806" name="Google Shape;806;p23"/>
          <p:cNvSpPr txBox="1"/>
          <p:nvPr/>
        </p:nvSpPr>
        <p:spPr>
          <a:xfrm>
            <a:off x="3946525" y="1565275"/>
            <a:ext cx="666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-y,x</a:t>
            </a:r>
            <a:endParaRPr/>
          </a:p>
        </p:txBody>
      </p:sp>
      <p:sp>
        <p:nvSpPr>
          <p:cNvPr id="807" name="Google Shape;807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AND MID-POINT CIRCLE DRAWING ALGORITHMS</a:t>
            </a:r>
            <a:endParaRPr/>
          </a:p>
        </p:txBody>
      </p:sp>
      <p:sp>
        <p:nvSpPr>
          <p:cNvPr id="808" name="Google Shape;808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2808</Words>
  <Application>Microsoft Office PowerPoint</Application>
  <PresentationFormat>On-screen Show (4:3)</PresentationFormat>
  <Paragraphs>312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Noto Sans Symbols</vt:lpstr>
      <vt:lpstr>Times New Roman</vt:lpstr>
      <vt:lpstr>Retrospect</vt:lpstr>
      <vt:lpstr>Maharaja Agrasen Institute of Technology ETCS 211  Computer Graphics &amp; Multimedia UNIT 1</vt:lpstr>
      <vt:lpstr>Scan Conversion</vt:lpstr>
      <vt:lpstr>PowerPoint Presentation</vt:lpstr>
      <vt:lpstr>A Simple Circle Drawing Algorithm</vt:lpstr>
      <vt:lpstr>A Simple Circle Drawing Algorithm (cont…)</vt:lpstr>
      <vt:lpstr>A Simple Circle Drawing Algorithm (cont…)</vt:lpstr>
      <vt:lpstr>Polar coordinates</vt:lpstr>
      <vt:lpstr>Eight-Way Symmetry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Midpoint Circle Algorithm</vt:lpstr>
      <vt:lpstr>Midpoint Circle Algorithm</vt:lpstr>
      <vt:lpstr>Midpoint Circle Algorithm</vt:lpstr>
      <vt:lpstr>Midpoint Circle Algorithm</vt:lpstr>
      <vt:lpstr>The Mid-Point Circle Algorithm</vt:lpstr>
      <vt:lpstr>The Mid-Point Circle Algorithm (cont…)</vt:lpstr>
      <vt:lpstr>               Algorithm</vt:lpstr>
      <vt:lpstr>PowerPoint Presentation</vt:lpstr>
      <vt:lpstr>PowerPoint Presentation</vt:lpstr>
      <vt:lpstr>Arbitrarily Centered Circles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Maharaja Agrasen Institute of Technology ETCS 211  Computer Graphics &amp; Multimedia UNIT 1</dc:title>
  <cp:lastModifiedBy>Nitish Pathak</cp:lastModifiedBy>
  <cp:revision>3</cp:revision>
  <dcterms:modified xsi:type="dcterms:W3CDTF">2020-09-03T04:21:24Z</dcterms:modified>
</cp:coreProperties>
</file>