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22" name="Google Shape;12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10" name="Google Shape;21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18" name="Google Shape;218;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26" name="Google Shape;226;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35" name="Google Shape;23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68" name="Google Shape;268;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76" name="Google Shape;276;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84" name="Google Shape;284;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01" name="Google Shape;301;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09" name="Google Shape;309;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9" name="Google Shape;319;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0" name="Google Shape;130;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31" name="Google Shape;331;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39" name="Google Shape;339;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44" name="Google Shape;344;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51" name="Google Shape;351;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57" name="Google Shape;357;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63" name="Google Shape;363;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69" name="Google Shape;369;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75" name="Google Shape;375;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81" name="Google Shape;381;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87" name="Google Shape;387;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8" name="Google Shape;13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93" name="Google Shape;393;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99" name="Google Shape;399;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05" name="Google Shape;405;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11" name="Google Shape;411;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20" name="Google Shape;420;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26" name="Google Shape;426;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32" name="Google Shape;432;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38" name="Google Shape;438;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54" name="Google Shape;154;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3" name="Google Shape;16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72" name="Google Shape;17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79" name="Google Shape;179;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02" name="Google Shape;202;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1"/>
        <p:cNvGrpSpPr/>
        <p:nvPr/>
      </p:nvGrpSpPr>
      <p:grpSpPr>
        <a:xfrm>
          <a:off x="0" y="0"/>
          <a:ext cx="0" cy="0"/>
          <a:chOff x="0" y="0"/>
          <a:chExt cx="0" cy="0"/>
        </a:xfrm>
      </p:grpSpPr>
      <p:sp>
        <p:nvSpPr>
          <p:cNvPr id="82" name="Google Shape;82;p11"/>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a:spLocks noGrp="1"/>
          </p:cNvSpPr>
          <p:nvPr>
            <p:ph type="pic" idx="2"/>
          </p:nvPr>
        </p:nvSpPr>
        <p:spPr>
          <a:xfrm>
            <a:off x="12" y="0"/>
            <a:ext cx="9143989" cy="4915076"/>
          </a:xfrm>
          <a:prstGeom prst="rect">
            <a:avLst/>
          </a:prstGeom>
          <a:blipFill rotWithShape="1">
            <a:blip r:embed="rId2">
              <a:alphaModFix/>
            </a:blip>
            <a:stretch>
              <a:fillRect/>
            </a:stretch>
          </a:blip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6" name="Google Shape;86;p11"/>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7" name="Google Shape;87;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2583180" y="85514"/>
            <a:ext cx="4023360" cy="7543801"/>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3" name="Google Shape;93;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3"/>
          <p:cNvSpPr txBox="1">
            <a:spLocks noGrp="1"/>
          </p:cNvSpPr>
          <p:nvPr>
            <p:ph type="body" idx="1"/>
          </p:nvPr>
        </p:nvSpPr>
        <p:spPr>
          <a:xfrm rot="5400000">
            <a:off x="650302" y="393126"/>
            <a:ext cx="5757420"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1" name="Google Shape;101;p1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04"/>
        <p:cNvGrpSpPr/>
        <p:nvPr/>
      </p:nvGrpSpPr>
      <p:grpSpPr>
        <a:xfrm>
          <a:off x="0" y="0"/>
          <a:ext cx="0" cy="0"/>
          <a:chOff x="0" y="0"/>
          <a:chExt cx="0" cy="0"/>
        </a:xfrm>
      </p:grpSpPr>
      <p:sp>
        <p:nvSpPr>
          <p:cNvPr id="105" name="Google Shape;105;p14"/>
          <p:cNvSpPr txBox="1">
            <a:spLocks noGrp="1"/>
          </p:cNvSpPr>
          <p:nvPr>
            <p:ph type="body" idx="1"/>
          </p:nvPr>
        </p:nvSpPr>
        <p:spPr>
          <a:xfrm rot="5400000">
            <a:off x="2583180" y="85514"/>
            <a:ext cx="4023360" cy="7543801"/>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6" name="Google Shape;106;p1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rgbClr val="FFFFFF"/>
                </a:solidFill>
                <a:latin typeface="Calibri"/>
                <a:ea typeface="Calibri"/>
                <a:cs typeface="Calibri"/>
                <a:sym typeface="Calibri"/>
              </a:defRPr>
            </a:lvl1pPr>
            <a:lvl2pPr marL="0" lvl="1" indent="0" algn="r">
              <a:spcBef>
                <a:spcPts val="0"/>
              </a:spcBef>
              <a:buNone/>
              <a:defRPr sz="1050" b="0" i="0" u="none" strike="noStrike" cap="none">
                <a:solidFill>
                  <a:srgbClr val="FFFFFF"/>
                </a:solidFill>
                <a:latin typeface="Calibri"/>
                <a:ea typeface="Calibri"/>
                <a:cs typeface="Calibri"/>
                <a:sym typeface="Calibri"/>
              </a:defRPr>
            </a:lvl2pPr>
            <a:lvl3pPr marL="0" lvl="2" indent="0" algn="r">
              <a:spcBef>
                <a:spcPts val="0"/>
              </a:spcBef>
              <a:buNone/>
              <a:defRPr sz="1050" b="0" i="0" u="none" strike="noStrike" cap="none">
                <a:solidFill>
                  <a:srgbClr val="FFFFFF"/>
                </a:solidFill>
                <a:latin typeface="Calibri"/>
                <a:ea typeface="Calibri"/>
                <a:cs typeface="Calibri"/>
                <a:sym typeface="Calibri"/>
              </a:defRPr>
            </a:lvl3pPr>
            <a:lvl4pPr marL="0" lvl="3" indent="0" algn="r">
              <a:spcBef>
                <a:spcPts val="0"/>
              </a:spcBef>
              <a:buNone/>
              <a:defRPr sz="1050" b="0" i="0" u="none" strike="noStrike" cap="none">
                <a:solidFill>
                  <a:srgbClr val="FFFFFF"/>
                </a:solidFill>
                <a:latin typeface="Calibri"/>
                <a:ea typeface="Calibri"/>
                <a:cs typeface="Calibri"/>
                <a:sym typeface="Calibri"/>
              </a:defRPr>
            </a:lvl4pPr>
            <a:lvl5pPr marL="0" lvl="4" indent="0" algn="r">
              <a:spcBef>
                <a:spcPts val="0"/>
              </a:spcBef>
              <a:buNone/>
              <a:defRPr sz="1050" b="0" i="0" u="none" strike="noStrike" cap="none">
                <a:solidFill>
                  <a:srgbClr val="FFFFFF"/>
                </a:solidFill>
                <a:latin typeface="Calibri"/>
                <a:ea typeface="Calibri"/>
                <a:cs typeface="Calibri"/>
                <a:sym typeface="Calibri"/>
              </a:defRPr>
            </a:lvl5pPr>
            <a:lvl6pPr marL="0" lvl="5" indent="0" algn="r">
              <a:spcBef>
                <a:spcPts val="0"/>
              </a:spcBef>
              <a:buNone/>
              <a:defRPr sz="1050" b="0" i="0" u="none" strike="noStrike" cap="none">
                <a:solidFill>
                  <a:srgbClr val="FFFFFF"/>
                </a:solidFill>
                <a:latin typeface="Calibri"/>
                <a:ea typeface="Calibri"/>
                <a:cs typeface="Calibri"/>
                <a:sym typeface="Calibri"/>
              </a:defRPr>
            </a:lvl6pPr>
            <a:lvl7pPr marL="0" lvl="6" indent="0" algn="r">
              <a:spcBef>
                <a:spcPts val="0"/>
              </a:spcBef>
              <a:buNone/>
              <a:defRPr sz="1050" b="0" i="0" u="none" strike="noStrike" cap="none">
                <a:solidFill>
                  <a:srgbClr val="FFFFFF"/>
                </a:solidFill>
                <a:latin typeface="Calibri"/>
                <a:ea typeface="Calibri"/>
                <a:cs typeface="Calibri"/>
                <a:sym typeface="Calibri"/>
              </a:defRPr>
            </a:lvl7pPr>
            <a:lvl8pPr marL="0" lvl="7" indent="0" algn="r">
              <a:spcBef>
                <a:spcPts val="0"/>
              </a:spcBef>
              <a:buNone/>
              <a:defRPr sz="1050" b="0" i="0" u="none" strike="noStrike" cap="none">
                <a:solidFill>
                  <a:srgbClr val="FFFFFF"/>
                </a:solidFill>
                <a:latin typeface="Calibri"/>
                <a:ea typeface="Calibri"/>
                <a:cs typeface="Calibri"/>
                <a:sym typeface="Calibri"/>
              </a:defRPr>
            </a:lvl8pPr>
            <a:lvl9pPr marL="0" lvl="8" indent="0" algn="r">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0" y="58489"/>
            <a:ext cx="9144000" cy="13716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rgbClr val="FFFFFF"/>
                </a:solidFill>
                <a:latin typeface="Calibri"/>
                <a:ea typeface="Calibri"/>
                <a:cs typeface="Calibri"/>
                <a:sym typeface="Calibri"/>
              </a:defRPr>
            </a:lvl1pPr>
            <a:lvl2pPr marL="0" lvl="1" indent="0" algn="r">
              <a:spcBef>
                <a:spcPts val="0"/>
              </a:spcBef>
              <a:buNone/>
              <a:defRPr sz="1050" b="0" i="0" u="none" strike="noStrike" cap="none">
                <a:solidFill>
                  <a:srgbClr val="FFFFFF"/>
                </a:solidFill>
                <a:latin typeface="Calibri"/>
                <a:ea typeface="Calibri"/>
                <a:cs typeface="Calibri"/>
                <a:sym typeface="Calibri"/>
              </a:defRPr>
            </a:lvl2pPr>
            <a:lvl3pPr marL="0" lvl="2" indent="0" algn="r">
              <a:spcBef>
                <a:spcPts val="0"/>
              </a:spcBef>
              <a:buNone/>
              <a:defRPr sz="1050" b="0" i="0" u="none" strike="noStrike" cap="none">
                <a:solidFill>
                  <a:srgbClr val="FFFFFF"/>
                </a:solidFill>
                <a:latin typeface="Calibri"/>
                <a:ea typeface="Calibri"/>
                <a:cs typeface="Calibri"/>
                <a:sym typeface="Calibri"/>
              </a:defRPr>
            </a:lvl3pPr>
            <a:lvl4pPr marL="0" lvl="3" indent="0" algn="r">
              <a:spcBef>
                <a:spcPts val="0"/>
              </a:spcBef>
              <a:buNone/>
              <a:defRPr sz="1050" b="0" i="0" u="none" strike="noStrike" cap="none">
                <a:solidFill>
                  <a:srgbClr val="FFFFFF"/>
                </a:solidFill>
                <a:latin typeface="Calibri"/>
                <a:ea typeface="Calibri"/>
                <a:cs typeface="Calibri"/>
                <a:sym typeface="Calibri"/>
              </a:defRPr>
            </a:lvl4pPr>
            <a:lvl5pPr marL="0" lvl="4" indent="0" algn="r">
              <a:spcBef>
                <a:spcPts val="0"/>
              </a:spcBef>
              <a:buNone/>
              <a:defRPr sz="1050" b="0" i="0" u="none" strike="noStrike" cap="none">
                <a:solidFill>
                  <a:srgbClr val="FFFFFF"/>
                </a:solidFill>
                <a:latin typeface="Calibri"/>
                <a:ea typeface="Calibri"/>
                <a:cs typeface="Calibri"/>
                <a:sym typeface="Calibri"/>
              </a:defRPr>
            </a:lvl5pPr>
            <a:lvl6pPr marL="0" lvl="5" indent="0" algn="r">
              <a:spcBef>
                <a:spcPts val="0"/>
              </a:spcBef>
              <a:buNone/>
              <a:defRPr sz="1050" b="0" i="0" u="none" strike="noStrike" cap="none">
                <a:solidFill>
                  <a:srgbClr val="FFFFFF"/>
                </a:solidFill>
                <a:latin typeface="Calibri"/>
                <a:ea typeface="Calibri"/>
                <a:cs typeface="Calibri"/>
                <a:sym typeface="Calibri"/>
              </a:defRPr>
            </a:lvl6pPr>
            <a:lvl7pPr marL="0" lvl="6" indent="0" algn="r">
              <a:spcBef>
                <a:spcPts val="0"/>
              </a:spcBef>
              <a:buNone/>
              <a:defRPr sz="1050" b="0" i="0" u="none" strike="noStrike" cap="none">
                <a:solidFill>
                  <a:srgbClr val="FFFFFF"/>
                </a:solidFill>
                <a:latin typeface="Calibri"/>
                <a:ea typeface="Calibri"/>
                <a:cs typeface="Calibri"/>
                <a:sym typeface="Calibri"/>
              </a:defRPr>
            </a:lvl7pPr>
            <a:lvl8pPr marL="0" lvl="7" indent="0" algn="r">
              <a:spcBef>
                <a:spcPts val="0"/>
              </a:spcBef>
              <a:buNone/>
              <a:defRPr sz="1050" b="0" i="0" u="none" strike="noStrike" cap="none">
                <a:solidFill>
                  <a:srgbClr val="FFFFFF"/>
                </a:solidFill>
                <a:latin typeface="Calibri"/>
                <a:ea typeface="Calibri"/>
                <a:cs typeface="Calibri"/>
                <a:sym typeface="Calibri"/>
              </a:defRPr>
            </a:lvl8pPr>
            <a:lvl9pPr marL="0" lvl="8" indent="0" algn="r">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and Vertical Text">
  <p:cSld name="2_Title and Vertical Text">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rot="5400000">
            <a:off x="2583180" y="85514"/>
            <a:ext cx="4023360" cy="7543801"/>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4" name="Google Shape;114;p1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rgbClr val="FFFFFF"/>
                </a:solidFill>
                <a:latin typeface="Calibri"/>
                <a:ea typeface="Calibri"/>
                <a:cs typeface="Calibri"/>
                <a:sym typeface="Calibri"/>
              </a:defRPr>
            </a:lvl1pPr>
            <a:lvl2pPr marL="0" lvl="1" indent="0" algn="r">
              <a:spcBef>
                <a:spcPts val="0"/>
              </a:spcBef>
              <a:buNone/>
              <a:defRPr sz="1050" b="0" i="0" u="none" strike="noStrike" cap="none">
                <a:solidFill>
                  <a:srgbClr val="FFFFFF"/>
                </a:solidFill>
                <a:latin typeface="Calibri"/>
                <a:ea typeface="Calibri"/>
                <a:cs typeface="Calibri"/>
                <a:sym typeface="Calibri"/>
              </a:defRPr>
            </a:lvl2pPr>
            <a:lvl3pPr marL="0" lvl="2" indent="0" algn="r">
              <a:spcBef>
                <a:spcPts val="0"/>
              </a:spcBef>
              <a:buNone/>
              <a:defRPr sz="1050" b="0" i="0" u="none" strike="noStrike" cap="none">
                <a:solidFill>
                  <a:srgbClr val="FFFFFF"/>
                </a:solidFill>
                <a:latin typeface="Calibri"/>
                <a:ea typeface="Calibri"/>
                <a:cs typeface="Calibri"/>
                <a:sym typeface="Calibri"/>
              </a:defRPr>
            </a:lvl3pPr>
            <a:lvl4pPr marL="0" lvl="3" indent="0" algn="r">
              <a:spcBef>
                <a:spcPts val="0"/>
              </a:spcBef>
              <a:buNone/>
              <a:defRPr sz="1050" b="0" i="0" u="none" strike="noStrike" cap="none">
                <a:solidFill>
                  <a:srgbClr val="FFFFFF"/>
                </a:solidFill>
                <a:latin typeface="Calibri"/>
                <a:ea typeface="Calibri"/>
                <a:cs typeface="Calibri"/>
                <a:sym typeface="Calibri"/>
              </a:defRPr>
            </a:lvl4pPr>
            <a:lvl5pPr marL="0" lvl="4" indent="0" algn="r">
              <a:spcBef>
                <a:spcPts val="0"/>
              </a:spcBef>
              <a:buNone/>
              <a:defRPr sz="1050" b="0" i="0" u="none" strike="noStrike" cap="none">
                <a:solidFill>
                  <a:srgbClr val="FFFFFF"/>
                </a:solidFill>
                <a:latin typeface="Calibri"/>
                <a:ea typeface="Calibri"/>
                <a:cs typeface="Calibri"/>
                <a:sym typeface="Calibri"/>
              </a:defRPr>
            </a:lvl5pPr>
            <a:lvl6pPr marL="0" lvl="5" indent="0" algn="r">
              <a:spcBef>
                <a:spcPts val="0"/>
              </a:spcBef>
              <a:buNone/>
              <a:defRPr sz="1050" b="0" i="0" u="none" strike="noStrike" cap="none">
                <a:solidFill>
                  <a:srgbClr val="FFFFFF"/>
                </a:solidFill>
                <a:latin typeface="Calibri"/>
                <a:ea typeface="Calibri"/>
                <a:cs typeface="Calibri"/>
                <a:sym typeface="Calibri"/>
              </a:defRPr>
            </a:lvl6pPr>
            <a:lvl7pPr marL="0" lvl="6" indent="0" algn="r">
              <a:spcBef>
                <a:spcPts val="0"/>
              </a:spcBef>
              <a:buNone/>
              <a:defRPr sz="1050" b="0" i="0" u="none" strike="noStrike" cap="none">
                <a:solidFill>
                  <a:srgbClr val="FFFFFF"/>
                </a:solidFill>
                <a:latin typeface="Calibri"/>
                <a:ea typeface="Calibri"/>
                <a:cs typeface="Calibri"/>
                <a:sym typeface="Calibri"/>
              </a:defRPr>
            </a:lvl7pPr>
            <a:lvl8pPr marL="0" lvl="7" indent="0" algn="r">
              <a:spcBef>
                <a:spcPts val="0"/>
              </a:spcBef>
              <a:buNone/>
              <a:defRPr sz="1050" b="0" i="0" u="none" strike="noStrike" cap="none">
                <a:solidFill>
                  <a:srgbClr val="FFFFFF"/>
                </a:solidFill>
                <a:latin typeface="Calibri"/>
                <a:ea typeface="Calibri"/>
                <a:cs typeface="Calibri"/>
                <a:sym typeface="Calibri"/>
              </a:defRPr>
            </a:lvl8pPr>
            <a:lvl9pPr marL="0" lvl="8" indent="0" algn="r">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5" name="Google Shape;115;p1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0" y="0"/>
            <a:ext cx="9144000" cy="13716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rgbClr val="FFFFFF"/>
                </a:solidFill>
                <a:latin typeface="Calibri"/>
                <a:ea typeface="Calibri"/>
                <a:cs typeface="Calibri"/>
                <a:sym typeface="Calibri"/>
              </a:defRPr>
            </a:lvl1pPr>
            <a:lvl2pPr marL="0" lvl="1" indent="0" algn="r">
              <a:spcBef>
                <a:spcPts val="0"/>
              </a:spcBef>
              <a:buNone/>
              <a:defRPr sz="1050" b="0" i="0" u="none" strike="noStrike" cap="none">
                <a:solidFill>
                  <a:srgbClr val="FFFFFF"/>
                </a:solidFill>
                <a:latin typeface="Calibri"/>
                <a:ea typeface="Calibri"/>
                <a:cs typeface="Calibri"/>
                <a:sym typeface="Calibri"/>
              </a:defRPr>
            </a:lvl2pPr>
            <a:lvl3pPr marL="0" lvl="2" indent="0" algn="r">
              <a:spcBef>
                <a:spcPts val="0"/>
              </a:spcBef>
              <a:buNone/>
              <a:defRPr sz="1050" b="0" i="0" u="none" strike="noStrike" cap="none">
                <a:solidFill>
                  <a:srgbClr val="FFFFFF"/>
                </a:solidFill>
                <a:latin typeface="Calibri"/>
                <a:ea typeface="Calibri"/>
                <a:cs typeface="Calibri"/>
                <a:sym typeface="Calibri"/>
              </a:defRPr>
            </a:lvl3pPr>
            <a:lvl4pPr marL="0" lvl="3" indent="0" algn="r">
              <a:spcBef>
                <a:spcPts val="0"/>
              </a:spcBef>
              <a:buNone/>
              <a:defRPr sz="1050" b="0" i="0" u="none" strike="noStrike" cap="none">
                <a:solidFill>
                  <a:srgbClr val="FFFFFF"/>
                </a:solidFill>
                <a:latin typeface="Calibri"/>
                <a:ea typeface="Calibri"/>
                <a:cs typeface="Calibri"/>
                <a:sym typeface="Calibri"/>
              </a:defRPr>
            </a:lvl4pPr>
            <a:lvl5pPr marL="0" lvl="4" indent="0" algn="r">
              <a:spcBef>
                <a:spcPts val="0"/>
              </a:spcBef>
              <a:buNone/>
              <a:defRPr sz="1050" b="0" i="0" u="none" strike="noStrike" cap="none">
                <a:solidFill>
                  <a:srgbClr val="FFFFFF"/>
                </a:solidFill>
                <a:latin typeface="Calibri"/>
                <a:ea typeface="Calibri"/>
                <a:cs typeface="Calibri"/>
                <a:sym typeface="Calibri"/>
              </a:defRPr>
            </a:lvl5pPr>
            <a:lvl6pPr marL="0" lvl="5" indent="0" algn="r">
              <a:spcBef>
                <a:spcPts val="0"/>
              </a:spcBef>
              <a:buNone/>
              <a:defRPr sz="1050" b="0" i="0" u="none" strike="noStrike" cap="none">
                <a:solidFill>
                  <a:srgbClr val="FFFFFF"/>
                </a:solidFill>
                <a:latin typeface="Calibri"/>
                <a:ea typeface="Calibri"/>
                <a:cs typeface="Calibri"/>
                <a:sym typeface="Calibri"/>
              </a:defRPr>
            </a:lvl6pPr>
            <a:lvl7pPr marL="0" lvl="6" indent="0" algn="r">
              <a:spcBef>
                <a:spcPts val="0"/>
              </a:spcBef>
              <a:buNone/>
              <a:defRPr sz="1050" b="0" i="0" u="none" strike="noStrike" cap="none">
                <a:solidFill>
                  <a:srgbClr val="FFFFFF"/>
                </a:solidFill>
                <a:latin typeface="Calibri"/>
                <a:ea typeface="Calibri"/>
                <a:cs typeface="Calibri"/>
                <a:sym typeface="Calibri"/>
              </a:defRPr>
            </a:lvl7pPr>
            <a:lvl8pPr marL="0" lvl="7" indent="0" algn="r">
              <a:spcBef>
                <a:spcPts val="0"/>
              </a:spcBef>
              <a:buNone/>
              <a:defRPr sz="1050" b="0" i="0" u="none" strike="noStrike" cap="none">
                <a:solidFill>
                  <a:srgbClr val="FFFFFF"/>
                </a:solidFill>
                <a:latin typeface="Calibri"/>
                <a:ea typeface="Calibri"/>
                <a:cs typeface="Calibri"/>
                <a:sym typeface="Calibri"/>
              </a:defRPr>
            </a:lvl8pPr>
            <a:lvl9pPr marL="0" lvl="8" indent="0" algn="r">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1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7"/>
        <p:cNvGrpSpPr/>
        <p:nvPr/>
      </p:nvGrpSpPr>
      <p:grpSpPr>
        <a:xfrm>
          <a:off x="0" y="0"/>
          <a:ext cx="0" cy="0"/>
          <a:chOff x="0" y="0"/>
          <a:chExt cx="0" cy="0"/>
        </a:xfrm>
      </p:grpSpPr>
      <p:sp>
        <p:nvSpPr>
          <p:cNvPr id="28" name="Google Shape;28;p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rgbClr val="FFFFFF"/>
                </a:solidFill>
                <a:latin typeface="Calibri"/>
                <a:ea typeface="Calibri"/>
                <a:cs typeface="Calibri"/>
                <a:sym typeface="Calibri"/>
              </a:defRPr>
            </a:lvl1pPr>
            <a:lvl2pPr marL="0" lvl="1" indent="0" algn="r">
              <a:spcBef>
                <a:spcPts val="0"/>
              </a:spcBef>
              <a:buNone/>
              <a:defRPr sz="1050" b="0" i="0" u="none" strike="noStrike" cap="none">
                <a:solidFill>
                  <a:srgbClr val="FFFFFF"/>
                </a:solidFill>
                <a:latin typeface="Calibri"/>
                <a:ea typeface="Calibri"/>
                <a:cs typeface="Calibri"/>
                <a:sym typeface="Calibri"/>
              </a:defRPr>
            </a:lvl2pPr>
            <a:lvl3pPr marL="0" lvl="2" indent="0" algn="r">
              <a:spcBef>
                <a:spcPts val="0"/>
              </a:spcBef>
              <a:buNone/>
              <a:defRPr sz="1050" b="0" i="0" u="none" strike="noStrike" cap="none">
                <a:solidFill>
                  <a:srgbClr val="FFFFFF"/>
                </a:solidFill>
                <a:latin typeface="Calibri"/>
                <a:ea typeface="Calibri"/>
                <a:cs typeface="Calibri"/>
                <a:sym typeface="Calibri"/>
              </a:defRPr>
            </a:lvl3pPr>
            <a:lvl4pPr marL="0" lvl="3" indent="0" algn="r">
              <a:spcBef>
                <a:spcPts val="0"/>
              </a:spcBef>
              <a:buNone/>
              <a:defRPr sz="1050" b="0" i="0" u="none" strike="noStrike" cap="none">
                <a:solidFill>
                  <a:srgbClr val="FFFFFF"/>
                </a:solidFill>
                <a:latin typeface="Calibri"/>
                <a:ea typeface="Calibri"/>
                <a:cs typeface="Calibri"/>
                <a:sym typeface="Calibri"/>
              </a:defRPr>
            </a:lvl4pPr>
            <a:lvl5pPr marL="0" lvl="4" indent="0" algn="r">
              <a:spcBef>
                <a:spcPts val="0"/>
              </a:spcBef>
              <a:buNone/>
              <a:defRPr sz="1050" b="0" i="0" u="none" strike="noStrike" cap="none">
                <a:solidFill>
                  <a:srgbClr val="FFFFFF"/>
                </a:solidFill>
                <a:latin typeface="Calibri"/>
                <a:ea typeface="Calibri"/>
                <a:cs typeface="Calibri"/>
                <a:sym typeface="Calibri"/>
              </a:defRPr>
            </a:lvl5pPr>
            <a:lvl6pPr marL="0" lvl="5" indent="0" algn="r">
              <a:spcBef>
                <a:spcPts val="0"/>
              </a:spcBef>
              <a:buNone/>
              <a:defRPr sz="1050" b="0" i="0" u="none" strike="noStrike" cap="none">
                <a:solidFill>
                  <a:srgbClr val="FFFFFF"/>
                </a:solidFill>
                <a:latin typeface="Calibri"/>
                <a:ea typeface="Calibri"/>
                <a:cs typeface="Calibri"/>
                <a:sym typeface="Calibri"/>
              </a:defRPr>
            </a:lvl6pPr>
            <a:lvl7pPr marL="0" lvl="6" indent="0" algn="r">
              <a:spcBef>
                <a:spcPts val="0"/>
              </a:spcBef>
              <a:buNone/>
              <a:defRPr sz="1050" b="0" i="0" u="none" strike="noStrike" cap="none">
                <a:solidFill>
                  <a:srgbClr val="FFFFFF"/>
                </a:solidFill>
                <a:latin typeface="Calibri"/>
                <a:ea typeface="Calibri"/>
                <a:cs typeface="Calibri"/>
                <a:sym typeface="Calibri"/>
              </a:defRPr>
            </a:lvl7pPr>
            <a:lvl8pPr marL="0" lvl="7" indent="0" algn="r">
              <a:spcBef>
                <a:spcPts val="0"/>
              </a:spcBef>
              <a:buNone/>
              <a:defRPr sz="1050" b="0" i="0" u="none" strike="noStrike" cap="none">
                <a:solidFill>
                  <a:srgbClr val="FFFFFF"/>
                </a:solidFill>
                <a:latin typeface="Calibri"/>
                <a:ea typeface="Calibri"/>
                <a:cs typeface="Calibri"/>
                <a:sym typeface="Calibri"/>
              </a:defRPr>
            </a:lvl8pPr>
            <a:lvl9pPr marL="0" lvl="8" indent="0" algn="r">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39" name="Google Shape;39;p5"/>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5"/>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1" name="Google Shape;41;p5"/>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5"/>
        <p:cNvGrpSpPr/>
        <p:nvPr/>
      </p:nvGrpSpPr>
      <p:grpSpPr>
        <a:xfrm>
          <a:off x="0" y="0"/>
          <a:ext cx="0" cy="0"/>
          <a:chOff x="0" y="0"/>
          <a:chExt cx="0" cy="0"/>
        </a:xfrm>
      </p:grpSpPr>
      <p:sp>
        <p:nvSpPr>
          <p:cNvPr id="46" name="Google Shape;46;p6"/>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51"/>
        <p:cNvGrpSpPr/>
        <p:nvPr/>
      </p:nvGrpSpPr>
      <p:grpSpPr>
        <a:xfrm>
          <a:off x="0" y="0"/>
          <a:ext cx="0" cy="0"/>
          <a:chOff x="0" y="0"/>
          <a:chExt cx="0" cy="0"/>
        </a:xfrm>
      </p:grpSpPr>
      <p:sp>
        <p:nvSpPr>
          <p:cNvPr id="52" name="Google Shape;52;p7"/>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6" name="Google Shape;56;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p7"/>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8"/>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2"/>
        <p:cNvGrpSpPr/>
        <p:nvPr/>
      </p:nvGrpSpPr>
      <p:grpSpPr>
        <a:xfrm>
          <a:off x="0" y="0"/>
          <a:ext cx="0" cy="0"/>
          <a:chOff x="0" y="0"/>
          <a:chExt cx="0" cy="0"/>
        </a:xfrm>
      </p:grpSpPr>
      <p:sp>
        <p:nvSpPr>
          <p:cNvPr id="73" name="Google Shape;73;p10"/>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0"/>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8" name="Google Shape;78;p10"/>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8"/>
          <p:cNvSpPr txBox="1">
            <a:spLocks noGrp="1"/>
          </p:cNvSpPr>
          <p:nvPr>
            <p:ph type="ctrTitle"/>
          </p:nvPr>
        </p:nvSpPr>
        <p:spPr>
          <a:xfrm>
            <a:off x="980902" y="838200"/>
            <a:ext cx="7387936" cy="2299299"/>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262626"/>
              </a:buClr>
              <a:buSzPts val="3300"/>
              <a:buFont typeface="Calibri"/>
              <a:buNone/>
            </a:pPr>
            <a:r>
              <a:rPr lang="en-US" sz="3300" b="1">
                <a:latin typeface="Calibri"/>
                <a:ea typeface="Calibri"/>
                <a:cs typeface="Calibri"/>
                <a:sym typeface="Calibri"/>
              </a:rPr>
              <a:t>Maharaja Agrasen Institute of Technology</a:t>
            </a:r>
            <a:br>
              <a:rPr lang="en-US" sz="3300" b="1">
                <a:latin typeface="Calibri"/>
                <a:ea typeface="Calibri"/>
                <a:cs typeface="Calibri"/>
                <a:sym typeface="Calibri"/>
              </a:rPr>
            </a:br>
            <a:r>
              <a:rPr lang="en-US" sz="3300" b="1">
                <a:latin typeface="Calibri"/>
                <a:ea typeface="Calibri"/>
                <a:cs typeface="Calibri"/>
                <a:sym typeface="Calibri"/>
              </a:rPr>
              <a:t>ETCS 211</a:t>
            </a:r>
            <a:br>
              <a:rPr lang="en-US" sz="3300" b="1">
                <a:latin typeface="Calibri"/>
                <a:ea typeface="Calibri"/>
                <a:cs typeface="Calibri"/>
                <a:sym typeface="Calibri"/>
              </a:rPr>
            </a:br>
            <a:br>
              <a:rPr lang="en-US" sz="3300" b="1">
                <a:latin typeface="Calibri"/>
                <a:ea typeface="Calibri"/>
                <a:cs typeface="Calibri"/>
                <a:sym typeface="Calibri"/>
              </a:rPr>
            </a:br>
            <a:r>
              <a:rPr lang="en-US" sz="3300" b="1">
                <a:latin typeface="Calibri"/>
                <a:ea typeface="Calibri"/>
                <a:cs typeface="Calibri"/>
                <a:sym typeface="Calibri"/>
              </a:rPr>
              <a:t>Computer Graphics &amp; Multimedia</a:t>
            </a:r>
            <a:br>
              <a:rPr lang="en-US" sz="3000" b="1">
                <a:latin typeface="Calibri"/>
                <a:ea typeface="Calibri"/>
                <a:cs typeface="Calibri"/>
                <a:sym typeface="Calibri"/>
              </a:rPr>
            </a:br>
            <a:r>
              <a:rPr lang="en-US" sz="3000"/>
              <a:t>UNIT 1</a:t>
            </a:r>
            <a:endParaRPr sz="3000"/>
          </a:p>
        </p:txBody>
      </p:sp>
      <p:sp>
        <p:nvSpPr>
          <p:cNvPr id="125" name="Google Shape;125;p18"/>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100"/>
              <a:buNone/>
            </a:pPr>
            <a:r>
              <a:rPr lang="en-US" sz="2100" b="1">
                <a:solidFill>
                  <a:schemeClr val="dk1"/>
                </a:solidFill>
              </a:rPr>
              <a:t>RASTER SCAN CRT DISPLAYS, RANDOM SCAN CRT DISPLAYS.</a:t>
            </a:r>
            <a:endParaRPr/>
          </a:p>
        </p:txBody>
      </p:sp>
      <p:sp>
        <p:nvSpPr>
          <p:cNvPr id="126" name="Google Shape;126;p1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
        <p:nvSpPr>
          <p:cNvPr id="127" name="Google Shape;127;p1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7"/>
          <p:cNvPicPr preferRelativeResize="0"/>
          <p:nvPr/>
        </p:nvPicPr>
        <p:blipFill rotWithShape="1">
          <a:blip r:embed="rId3">
            <a:alphaModFix/>
          </a:blip>
          <a:srcRect l="11606" t="14563" r="9390" b="3124"/>
          <a:stretch/>
        </p:blipFill>
        <p:spPr>
          <a:xfrm>
            <a:off x="0" y="1447800"/>
            <a:ext cx="9144000" cy="5105400"/>
          </a:xfrm>
          <a:prstGeom prst="rect">
            <a:avLst/>
          </a:prstGeom>
          <a:noFill/>
          <a:ln>
            <a:noFill/>
          </a:ln>
        </p:spPr>
      </p:pic>
      <p:sp>
        <p:nvSpPr>
          <p:cNvPr id="213" name="Google Shape;213;p27"/>
          <p:cNvSpPr txBox="1"/>
          <p:nvPr/>
        </p:nvSpPr>
        <p:spPr>
          <a:xfrm>
            <a:off x="2209800" y="0"/>
            <a:ext cx="6934200" cy="1219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Raster Scan Displays </a:t>
            </a:r>
            <a:r>
              <a:rPr lang="en-US" sz="3200" b="1" i="0" u="none" strike="noStrike" cap="none">
                <a:solidFill>
                  <a:schemeClr val="dk1"/>
                </a:solidFill>
                <a:latin typeface="Times New Roman"/>
                <a:ea typeface="Times New Roman"/>
                <a:cs typeface="Times New Roman"/>
                <a:sym typeface="Times New Roman"/>
              </a:rPr>
              <a:t>cont..</a:t>
            </a:r>
            <a:endParaRPr/>
          </a:p>
        </p:txBody>
      </p:sp>
      <p:sp>
        <p:nvSpPr>
          <p:cNvPr id="214" name="Google Shape;214;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15" name="Google Shape;215;p2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p:nvPr/>
        </p:nvSpPr>
        <p:spPr>
          <a:xfrm>
            <a:off x="228600" y="1729889"/>
            <a:ext cx="8686800" cy="4711700"/>
          </a:xfrm>
          <a:prstGeom prst="rect">
            <a:avLst/>
          </a:prstGeom>
          <a:noFill/>
          <a:ln>
            <a:noFill/>
          </a:ln>
        </p:spPr>
        <p:txBody>
          <a:bodyPr spcFirstLastPara="1" wrap="square" lIns="91425" tIns="45700" rIns="91425" bIns="45700" anchor="t" anchorCtr="0">
            <a:noAutofit/>
          </a:bodyPr>
          <a:lstStyle/>
          <a:p>
            <a:pPr marL="341313" marR="0" lvl="0" indent="-341313" algn="l" rtl="0">
              <a:lnSpc>
                <a:spcPct val="90000"/>
              </a:lnSpc>
              <a:spcBef>
                <a:spcPts val="0"/>
              </a:spcBef>
              <a:spcAft>
                <a:spcPts val="0"/>
              </a:spcAft>
              <a:buNone/>
            </a:pPr>
            <a:r>
              <a:rPr lang="en-US" sz="2400" b="1" i="0" u="none" strike="noStrike" cap="none">
                <a:solidFill>
                  <a:schemeClr val="dk1"/>
                </a:solidFill>
                <a:latin typeface="Arial"/>
                <a:ea typeface="Arial"/>
                <a:cs typeface="Arial"/>
                <a:sym typeface="Arial"/>
              </a:rPr>
              <a:t>Horizontal Retrace</a:t>
            </a:r>
            <a:endParaRPr/>
          </a:p>
          <a:p>
            <a:pPr marL="341313" marR="0" lvl="0" indent="-341313" algn="l" rtl="0">
              <a:lnSpc>
                <a:spcPct val="90000"/>
              </a:lnSpc>
              <a:spcBef>
                <a:spcPts val="700"/>
              </a:spcBef>
              <a:spcAft>
                <a:spcPts val="0"/>
              </a:spcAft>
              <a:buNone/>
            </a:pPr>
            <a:endParaRPr sz="2400" b="0" i="0" u="none" strike="noStrike" cap="none">
              <a:solidFill>
                <a:schemeClr val="dk1"/>
              </a:solidFill>
              <a:latin typeface="Arial"/>
              <a:ea typeface="Arial"/>
              <a:cs typeface="Arial"/>
              <a:sym typeface="Arial"/>
            </a:endParaRPr>
          </a:p>
          <a:p>
            <a:pPr marL="341313" marR="0" lvl="0" indent="-341313" algn="l" rtl="0">
              <a:lnSpc>
                <a:spcPct val="90000"/>
              </a:lnSpc>
              <a:spcBef>
                <a:spcPts val="7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At the end of each scan line , the electron beam returns to the left side of the screen to begin displaying the next scan line. The return to the left of the screen , after refreshing each scan line is called horizontal retrace of electron beam.</a:t>
            </a:r>
            <a:endParaRPr/>
          </a:p>
          <a:p>
            <a:pPr marL="341313" marR="0" lvl="0" indent="-188913" algn="l" rtl="0">
              <a:lnSpc>
                <a:spcPct val="90000"/>
              </a:lnSpc>
              <a:spcBef>
                <a:spcPts val="7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1313" marR="0" lvl="0" indent="-341313" algn="l" rtl="0">
              <a:lnSpc>
                <a:spcPct val="90000"/>
              </a:lnSpc>
              <a:spcBef>
                <a:spcPts val="700"/>
              </a:spcBef>
              <a:spcAft>
                <a:spcPts val="0"/>
              </a:spcAft>
              <a:buNone/>
            </a:pPr>
            <a:r>
              <a:rPr lang="en-US" sz="2400" b="1" i="0" u="none" strike="noStrike" cap="none">
                <a:solidFill>
                  <a:schemeClr val="dk1"/>
                </a:solidFill>
                <a:latin typeface="Arial"/>
                <a:ea typeface="Arial"/>
                <a:cs typeface="Arial"/>
                <a:sym typeface="Arial"/>
              </a:rPr>
              <a:t>Vertical retrace</a:t>
            </a:r>
            <a:endParaRPr/>
          </a:p>
          <a:p>
            <a:pPr marL="341313" marR="0" lvl="0" indent="-188913" algn="l" rtl="0">
              <a:lnSpc>
                <a:spcPct val="90000"/>
              </a:lnSpc>
              <a:spcBef>
                <a:spcPts val="7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1313" marR="0" lvl="0" indent="-341313" algn="l" rtl="0">
              <a:lnSpc>
                <a:spcPct val="90000"/>
              </a:lnSpc>
              <a:spcBef>
                <a:spcPts val="7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At the end of each frame the electron beam returns to the top left corner of the screen to begin the next frame.</a:t>
            </a:r>
            <a:endParaRPr/>
          </a:p>
        </p:txBody>
      </p:sp>
      <p:sp>
        <p:nvSpPr>
          <p:cNvPr id="221" name="Google Shape;221;p28"/>
          <p:cNvSpPr txBox="1"/>
          <p:nvPr/>
        </p:nvSpPr>
        <p:spPr>
          <a:xfrm>
            <a:off x="2209800" y="0"/>
            <a:ext cx="6934200" cy="1219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Raster Scan Displays </a:t>
            </a:r>
            <a:r>
              <a:rPr lang="en-US" sz="3200" b="1" i="0" u="none" strike="noStrike" cap="none">
                <a:solidFill>
                  <a:schemeClr val="dk1"/>
                </a:solidFill>
                <a:latin typeface="Times New Roman"/>
                <a:ea typeface="Times New Roman"/>
                <a:cs typeface="Times New Roman"/>
                <a:sym typeface="Times New Roman"/>
              </a:rPr>
              <a:t>cont..</a:t>
            </a:r>
            <a:endParaRPr/>
          </a:p>
        </p:txBody>
      </p:sp>
      <p:sp>
        <p:nvSpPr>
          <p:cNvPr id="222" name="Google Shape;222;p2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23" name="Google Shape;223;p2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p:nvPr/>
        </p:nvSpPr>
        <p:spPr>
          <a:xfrm>
            <a:off x="2209800" y="0"/>
            <a:ext cx="6934200" cy="1219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Raster Scan Displays </a:t>
            </a:r>
            <a:r>
              <a:rPr lang="en-US" sz="3200" b="1" i="0" u="none" strike="noStrike" cap="none">
                <a:solidFill>
                  <a:schemeClr val="dk1"/>
                </a:solidFill>
                <a:latin typeface="Times New Roman"/>
                <a:ea typeface="Times New Roman"/>
                <a:cs typeface="Times New Roman"/>
                <a:sym typeface="Times New Roman"/>
              </a:rPr>
              <a:t>cont..</a:t>
            </a:r>
            <a:endParaRPr/>
          </a:p>
        </p:txBody>
      </p:sp>
      <p:sp>
        <p:nvSpPr>
          <p:cNvPr id="229" name="Google Shape;229;p29"/>
          <p:cNvSpPr txBox="1"/>
          <p:nvPr/>
        </p:nvSpPr>
        <p:spPr>
          <a:xfrm>
            <a:off x="468313" y="838200"/>
            <a:ext cx="8153400" cy="4953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Refresh Rate</a:t>
            </a:r>
            <a:endParaRPr/>
          </a:p>
          <a:p>
            <a:pPr marL="742950" marR="0" lvl="1" indent="-28575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Usually 30~75 Hz</a:t>
            </a:r>
            <a:endParaRPr/>
          </a:p>
        </p:txBody>
      </p:sp>
      <p:pic>
        <p:nvPicPr>
          <p:cNvPr id="230" name="Google Shape;230;p29" descr="FvDFH 1_3"/>
          <p:cNvPicPr preferRelativeResize="0"/>
          <p:nvPr/>
        </p:nvPicPr>
        <p:blipFill rotWithShape="1">
          <a:blip r:embed="rId3">
            <a:alphaModFix/>
          </a:blip>
          <a:srcRect/>
          <a:stretch/>
        </p:blipFill>
        <p:spPr>
          <a:xfrm>
            <a:off x="630238" y="2349500"/>
            <a:ext cx="7829550" cy="3833813"/>
          </a:xfrm>
          <a:prstGeom prst="rect">
            <a:avLst/>
          </a:prstGeom>
          <a:noFill/>
          <a:ln>
            <a:noFill/>
          </a:ln>
        </p:spPr>
      </p:pic>
      <p:sp>
        <p:nvSpPr>
          <p:cNvPr id="231" name="Google Shape;231;p2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32" name="Google Shape;232;p2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p:nvPr/>
        </p:nvSpPr>
        <p:spPr>
          <a:xfrm>
            <a:off x="2209800" y="0"/>
            <a:ext cx="6934200" cy="1219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Raster Scan Displays </a:t>
            </a:r>
            <a:r>
              <a:rPr lang="en-US" sz="3200" b="1" i="0" u="none" strike="noStrike" cap="none">
                <a:solidFill>
                  <a:schemeClr val="dk1"/>
                </a:solidFill>
                <a:latin typeface="Times New Roman"/>
                <a:ea typeface="Times New Roman"/>
                <a:cs typeface="Times New Roman"/>
                <a:sym typeface="Times New Roman"/>
              </a:rPr>
              <a:t>cont..</a:t>
            </a:r>
            <a:endParaRPr/>
          </a:p>
        </p:txBody>
      </p:sp>
      <p:sp>
        <p:nvSpPr>
          <p:cNvPr id="238" name="Google Shape;238;p30"/>
          <p:cNvSpPr/>
          <p:nvPr/>
        </p:nvSpPr>
        <p:spPr>
          <a:xfrm>
            <a:off x="2928108" y="1600200"/>
            <a:ext cx="4876800" cy="3505200"/>
          </a:xfrm>
          <a:prstGeom prst="rect">
            <a:avLst/>
          </a:prstGeom>
          <a:solidFill>
            <a:schemeClr val="l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9" name="Google Shape;239;p30"/>
          <p:cNvCxnSpPr/>
          <p:nvPr/>
        </p:nvCxnSpPr>
        <p:spPr>
          <a:xfrm>
            <a:off x="2901950" y="17526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0" name="Google Shape;240;p30"/>
          <p:cNvCxnSpPr/>
          <p:nvPr/>
        </p:nvCxnSpPr>
        <p:spPr>
          <a:xfrm>
            <a:off x="2901950" y="20574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1" name="Google Shape;241;p30"/>
          <p:cNvCxnSpPr/>
          <p:nvPr/>
        </p:nvCxnSpPr>
        <p:spPr>
          <a:xfrm>
            <a:off x="2901950" y="23622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2" name="Google Shape;242;p30"/>
          <p:cNvCxnSpPr/>
          <p:nvPr/>
        </p:nvCxnSpPr>
        <p:spPr>
          <a:xfrm>
            <a:off x="2901950" y="26670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3" name="Google Shape;243;p30"/>
          <p:cNvCxnSpPr/>
          <p:nvPr/>
        </p:nvCxnSpPr>
        <p:spPr>
          <a:xfrm>
            <a:off x="2901950" y="29718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4" name="Google Shape;244;p30"/>
          <p:cNvCxnSpPr/>
          <p:nvPr/>
        </p:nvCxnSpPr>
        <p:spPr>
          <a:xfrm>
            <a:off x="2901950" y="32766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5" name="Google Shape;245;p30"/>
          <p:cNvCxnSpPr/>
          <p:nvPr/>
        </p:nvCxnSpPr>
        <p:spPr>
          <a:xfrm>
            <a:off x="2901950" y="35814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6" name="Google Shape;246;p30"/>
          <p:cNvCxnSpPr/>
          <p:nvPr/>
        </p:nvCxnSpPr>
        <p:spPr>
          <a:xfrm>
            <a:off x="2901950" y="38862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7" name="Google Shape;247;p30"/>
          <p:cNvCxnSpPr/>
          <p:nvPr/>
        </p:nvCxnSpPr>
        <p:spPr>
          <a:xfrm>
            <a:off x="2901950" y="41910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8" name="Google Shape;248;p30"/>
          <p:cNvCxnSpPr/>
          <p:nvPr/>
        </p:nvCxnSpPr>
        <p:spPr>
          <a:xfrm>
            <a:off x="2901950" y="44958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49" name="Google Shape;249;p30"/>
          <p:cNvCxnSpPr/>
          <p:nvPr/>
        </p:nvCxnSpPr>
        <p:spPr>
          <a:xfrm>
            <a:off x="2901950" y="4800600"/>
            <a:ext cx="4876800" cy="1588"/>
          </a:xfrm>
          <a:prstGeom prst="straightConnector1">
            <a:avLst/>
          </a:prstGeom>
          <a:noFill/>
          <a:ln w="12700" cap="flat" cmpd="sng">
            <a:solidFill>
              <a:schemeClr val="dk1"/>
            </a:solidFill>
            <a:prstDash val="solid"/>
            <a:round/>
            <a:headEnd type="none" w="sm" len="sm"/>
            <a:tailEnd type="none" w="sm" len="sm"/>
          </a:ln>
        </p:spPr>
      </p:cxnSp>
      <p:cxnSp>
        <p:nvCxnSpPr>
          <p:cNvPr id="250" name="Google Shape;250;p30"/>
          <p:cNvCxnSpPr/>
          <p:nvPr/>
        </p:nvCxnSpPr>
        <p:spPr>
          <a:xfrm>
            <a:off x="2901950" y="1905000"/>
            <a:ext cx="4876800" cy="1588"/>
          </a:xfrm>
          <a:prstGeom prst="straightConnector1">
            <a:avLst/>
          </a:prstGeom>
          <a:noFill/>
          <a:ln w="12700" cap="flat" cmpd="sng">
            <a:solidFill>
              <a:schemeClr val="dk1"/>
            </a:solidFill>
            <a:prstDash val="dash"/>
            <a:round/>
            <a:headEnd type="none" w="sm" len="sm"/>
            <a:tailEnd type="none" w="sm" len="sm"/>
          </a:ln>
        </p:spPr>
      </p:cxnSp>
      <p:cxnSp>
        <p:nvCxnSpPr>
          <p:cNvPr id="251" name="Google Shape;251;p30"/>
          <p:cNvCxnSpPr/>
          <p:nvPr/>
        </p:nvCxnSpPr>
        <p:spPr>
          <a:xfrm>
            <a:off x="2901950" y="2209800"/>
            <a:ext cx="4876800" cy="1588"/>
          </a:xfrm>
          <a:prstGeom prst="straightConnector1">
            <a:avLst/>
          </a:prstGeom>
          <a:noFill/>
          <a:ln w="12700" cap="flat" cmpd="sng">
            <a:solidFill>
              <a:schemeClr val="dk1"/>
            </a:solidFill>
            <a:prstDash val="dash"/>
            <a:round/>
            <a:headEnd type="none" w="sm" len="sm"/>
            <a:tailEnd type="none" w="sm" len="sm"/>
          </a:ln>
        </p:spPr>
      </p:cxnSp>
      <p:cxnSp>
        <p:nvCxnSpPr>
          <p:cNvPr id="252" name="Google Shape;252;p30"/>
          <p:cNvCxnSpPr/>
          <p:nvPr/>
        </p:nvCxnSpPr>
        <p:spPr>
          <a:xfrm>
            <a:off x="2901950" y="2513013"/>
            <a:ext cx="4876800" cy="1587"/>
          </a:xfrm>
          <a:prstGeom prst="straightConnector1">
            <a:avLst/>
          </a:prstGeom>
          <a:noFill/>
          <a:ln w="12700" cap="flat" cmpd="sng">
            <a:solidFill>
              <a:schemeClr val="dk1"/>
            </a:solidFill>
            <a:prstDash val="dash"/>
            <a:round/>
            <a:headEnd type="none" w="sm" len="sm"/>
            <a:tailEnd type="none" w="sm" len="sm"/>
          </a:ln>
        </p:spPr>
      </p:cxnSp>
      <p:cxnSp>
        <p:nvCxnSpPr>
          <p:cNvPr id="253" name="Google Shape;253;p30"/>
          <p:cNvCxnSpPr/>
          <p:nvPr/>
        </p:nvCxnSpPr>
        <p:spPr>
          <a:xfrm>
            <a:off x="2901950" y="2817813"/>
            <a:ext cx="4876800" cy="1587"/>
          </a:xfrm>
          <a:prstGeom prst="straightConnector1">
            <a:avLst/>
          </a:prstGeom>
          <a:noFill/>
          <a:ln w="12700" cap="flat" cmpd="sng">
            <a:solidFill>
              <a:schemeClr val="dk1"/>
            </a:solidFill>
            <a:prstDash val="dash"/>
            <a:round/>
            <a:headEnd type="none" w="sm" len="sm"/>
            <a:tailEnd type="none" w="sm" len="sm"/>
          </a:ln>
        </p:spPr>
      </p:cxnSp>
      <p:cxnSp>
        <p:nvCxnSpPr>
          <p:cNvPr id="254" name="Google Shape;254;p30"/>
          <p:cNvCxnSpPr/>
          <p:nvPr/>
        </p:nvCxnSpPr>
        <p:spPr>
          <a:xfrm>
            <a:off x="2901950" y="3122613"/>
            <a:ext cx="4876800" cy="1587"/>
          </a:xfrm>
          <a:prstGeom prst="straightConnector1">
            <a:avLst/>
          </a:prstGeom>
          <a:noFill/>
          <a:ln w="12700" cap="flat" cmpd="sng">
            <a:solidFill>
              <a:schemeClr val="dk1"/>
            </a:solidFill>
            <a:prstDash val="dash"/>
            <a:round/>
            <a:headEnd type="none" w="sm" len="sm"/>
            <a:tailEnd type="none" w="sm" len="sm"/>
          </a:ln>
        </p:spPr>
      </p:cxnSp>
      <p:cxnSp>
        <p:nvCxnSpPr>
          <p:cNvPr id="255" name="Google Shape;255;p30"/>
          <p:cNvCxnSpPr/>
          <p:nvPr/>
        </p:nvCxnSpPr>
        <p:spPr>
          <a:xfrm>
            <a:off x="2901950" y="3427413"/>
            <a:ext cx="4876800" cy="1587"/>
          </a:xfrm>
          <a:prstGeom prst="straightConnector1">
            <a:avLst/>
          </a:prstGeom>
          <a:noFill/>
          <a:ln w="12700" cap="flat" cmpd="sng">
            <a:solidFill>
              <a:schemeClr val="dk1"/>
            </a:solidFill>
            <a:prstDash val="dash"/>
            <a:round/>
            <a:headEnd type="none" w="sm" len="sm"/>
            <a:tailEnd type="none" w="sm" len="sm"/>
          </a:ln>
        </p:spPr>
      </p:cxnSp>
      <p:cxnSp>
        <p:nvCxnSpPr>
          <p:cNvPr id="256" name="Google Shape;256;p30"/>
          <p:cNvCxnSpPr/>
          <p:nvPr/>
        </p:nvCxnSpPr>
        <p:spPr>
          <a:xfrm>
            <a:off x="2901950" y="3732213"/>
            <a:ext cx="4876800" cy="1587"/>
          </a:xfrm>
          <a:prstGeom prst="straightConnector1">
            <a:avLst/>
          </a:prstGeom>
          <a:noFill/>
          <a:ln w="12700" cap="flat" cmpd="sng">
            <a:solidFill>
              <a:schemeClr val="dk1"/>
            </a:solidFill>
            <a:prstDash val="dash"/>
            <a:round/>
            <a:headEnd type="none" w="sm" len="sm"/>
            <a:tailEnd type="none" w="sm" len="sm"/>
          </a:ln>
        </p:spPr>
      </p:cxnSp>
      <p:cxnSp>
        <p:nvCxnSpPr>
          <p:cNvPr id="257" name="Google Shape;257;p30"/>
          <p:cNvCxnSpPr/>
          <p:nvPr/>
        </p:nvCxnSpPr>
        <p:spPr>
          <a:xfrm>
            <a:off x="2901950" y="4037013"/>
            <a:ext cx="4876800" cy="1587"/>
          </a:xfrm>
          <a:prstGeom prst="straightConnector1">
            <a:avLst/>
          </a:prstGeom>
          <a:noFill/>
          <a:ln w="12700" cap="flat" cmpd="sng">
            <a:solidFill>
              <a:schemeClr val="dk1"/>
            </a:solidFill>
            <a:prstDash val="dash"/>
            <a:round/>
            <a:headEnd type="none" w="sm" len="sm"/>
            <a:tailEnd type="none" w="sm" len="sm"/>
          </a:ln>
        </p:spPr>
      </p:cxnSp>
      <p:cxnSp>
        <p:nvCxnSpPr>
          <p:cNvPr id="258" name="Google Shape;258;p30"/>
          <p:cNvCxnSpPr/>
          <p:nvPr/>
        </p:nvCxnSpPr>
        <p:spPr>
          <a:xfrm>
            <a:off x="2901950" y="4341813"/>
            <a:ext cx="4876800" cy="1587"/>
          </a:xfrm>
          <a:prstGeom prst="straightConnector1">
            <a:avLst/>
          </a:prstGeom>
          <a:noFill/>
          <a:ln w="12700" cap="flat" cmpd="sng">
            <a:solidFill>
              <a:schemeClr val="dk1"/>
            </a:solidFill>
            <a:prstDash val="dash"/>
            <a:round/>
            <a:headEnd type="none" w="sm" len="sm"/>
            <a:tailEnd type="none" w="sm" len="sm"/>
          </a:ln>
        </p:spPr>
      </p:cxnSp>
      <p:cxnSp>
        <p:nvCxnSpPr>
          <p:cNvPr id="259" name="Google Shape;259;p30"/>
          <p:cNvCxnSpPr/>
          <p:nvPr/>
        </p:nvCxnSpPr>
        <p:spPr>
          <a:xfrm>
            <a:off x="2901950" y="4646613"/>
            <a:ext cx="4876800" cy="1587"/>
          </a:xfrm>
          <a:prstGeom prst="straightConnector1">
            <a:avLst/>
          </a:prstGeom>
          <a:noFill/>
          <a:ln w="12700" cap="flat" cmpd="sng">
            <a:solidFill>
              <a:schemeClr val="dk1"/>
            </a:solidFill>
            <a:prstDash val="dash"/>
            <a:round/>
            <a:headEnd type="none" w="sm" len="sm"/>
            <a:tailEnd type="none" w="sm" len="sm"/>
          </a:ln>
        </p:spPr>
      </p:cxnSp>
      <p:cxnSp>
        <p:nvCxnSpPr>
          <p:cNvPr id="260" name="Google Shape;260;p30"/>
          <p:cNvCxnSpPr/>
          <p:nvPr/>
        </p:nvCxnSpPr>
        <p:spPr>
          <a:xfrm>
            <a:off x="2901950" y="4951413"/>
            <a:ext cx="4876800" cy="1587"/>
          </a:xfrm>
          <a:prstGeom prst="straightConnector1">
            <a:avLst/>
          </a:prstGeom>
          <a:noFill/>
          <a:ln w="12700" cap="flat" cmpd="sng">
            <a:solidFill>
              <a:schemeClr val="dk1"/>
            </a:solidFill>
            <a:prstDash val="dash"/>
            <a:round/>
            <a:headEnd type="none" w="sm" len="sm"/>
            <a:tailEnd type="none" w="sm" len="sm"/>
          </a:ln>
        </p:spPr>
      </p:cxnSp>
      <p:sp>
        <p:nvSpPr>
          <p:cNvPr id="261" name="Google Shape;261;p30"/>
          <p:cNvSpPr txBox="1"/>
          <p:nvPr/>
        </p:nvSpPr>
        <p:spPr>
          <a:xfrm>
            <a:off x="7931150" y="1600200"/>
            <a:ext cx="457200" cy="380841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2</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3</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4</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5</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6</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7</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8</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9</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10</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11</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12</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13</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14</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15</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16</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17</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18</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19</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20</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21</a:t>
            </a:r>
            <a:endParaRPr/>
          </a:p>
          <a:p>
            <a:pPr marL="0" marR="0" lvl="0" indent="0" algn="r" rtl="0">
              <a:spcBef>
                <a:spcPts val="0"/>
              </a:spcBef>
              <a:spcAft>
                <a:spcPts val="0"/>
              </a:spcAft>
              <a:buNone/>
            </a:pPr>
            <a:r>
              <a:rPr lang="en-US" sz="1050" b="0" i="0" u="none" strike="noStrike" cap="none">
                <a:solidFill>
                  <a:schemeClr val="dk1"/>
                </a:solidFill>
                <a:latin typeface="Arial"/>
                <a:ea typeface="Arial"/>
                <a:cs typeface="Arial"/>
                <a:sym typeface="Arial"/>
              </a:rPr>
              <a:t>22</a:t>
            </a:r>
            <a:endParaRPr/>
          </a:p>
          <a:p>
            <a:pPr marL="0" marR="0" lvl="0" indent="0" algn="r" rtl="0">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62" name="Google Shape;262;p30"/>
          <p:cNvSpPr txBox="1"/>
          <p:nvPr/>
        </p:nvSpPr>
        <p:spPr>
          <a:xfrm>
            <a:off x="304800" y="5257800"/>
            <a:ext cx="8458200" cy="1108075"/>
          </a:xfrm>
          <a:prstGeom prst="rect">
            <a:avLst/>
          </a:prstGeom>
          <a:noFill/>
          <a:ln>
            <a:noFill/>
          </a:ln>
        </p:spPr>
        <p:txBody>
          <a:bodyPr spcFirstLastPara="1" wrap="square" lIns="91425" tIns="45700" rIns="91425" bIns="45700" anchor="t" anchorCtr="0">
            <a:noAutofit/>
          </a:bodyPr>
          <a:lstStyle/>
          <a:p>
            <a:pPr marL="0" marR="0" lvl="0" indent="-139700" algn="l" rtl="0">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First, all points on the even-numbered (solid)  scan-lines are displayed</a:t>
            </a:r>
            <a:endParaRPr/>
          </a:p>
          <a:p>
            <a:pPr marL="0" marR="0" lvl="0" indent="-139700" algn="l" rtl="0">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Then all points along odd-numbered (dashed) lines are displayed</a:t>
            </a:r>
            <a:endParaRPr/>
          </a:p>
        </p:txBody>
      </p:sp>
      <p:sp>
        <p:nvSpPr>
          <p:cNvPr id="263" name="Google Shape;263;p30"/>
          <p:cNvSpPr txBox="1"/>
          <p:nvPr/>
        </p:nvSpPr>
        <p:spPr>
          <a:xfrm>
            <a:off x="304800" y="1905000"/>
            <a:ext cx="1739900"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Arial"/>
                <a:ea typeface="Arial"/>
                <a:cs typeface="Arial"/>
                <a:sym typeface="Arial"/>
              </a:rPr>
              <a:t>Interlacing</a:t>
            </a:r>
            <a:endParaRPr/>
          </a:p>
        </p:txBody>
      </p:sp>
      <p:sp>
        <p:nvSpPr>
          <p:cNvPr id="264" name="Google Shape;264;p3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65" name="Google Shape;265;p3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5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6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71" name="Google Shape;271;p31"/>
          <p:cNvSpPr txBox="1">
            <a:spLocks noGrp="1"/>
          </p:cNvSpPr>
          <p:nvPr>
            <p:ph type="subTitle" idx="4294967295"/>
          </p:nvPr>
        </p:nvSpPr>
        <p:spPr>
          <a:xfrm>
            <a:off x="1905000" y="752227"/>
            <a:ext cx="6781800" cy="609600"/>
          </a:xfrm>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4070"/>
              <a:buFont typeface="Arial"/>
              <a:buNone/>
            </a:pPr>
            <a:r>
              <a:rPr lang="en-US" sz="4070" b="1" i="0" u="none" strike="noStrike" cap="none">
                <a:solidFill>
                  <a:schemeClr val="dk1"/>
                </a:solidFill>
                <a:latin typeface="Times New Roman"/>
                <a:ea typeface="Times New Roman"/>
                <a:cs typeface="Times New Roman"/>
                <a:sym typeface="Times New Roman"/>
              </a:rPr>
              <a:t>Random Scan Display</a:t>
            </a:r>
            <a:endParaRPr sz="4070" b="1" i="0" u="none" strike="noStrike" cap="none">
              <a:solidFill>
                <a:schemeClr val="dk1"/>
              </a:solidFill>
              <a:latin typeface="Times New Roman"/>
              <a:ea typeface="Times New Roman"/>
              <a:cs typeface="Times New Roman"/>
              <a:sym typeface="Times New Roman"/>
            </a:endParaRPr>
          </a:p>
        </p:txBody>
      </p:sp>
      <p:sp>
        <p:nvSpPr>
          <p:cNvPr id="272" name="Google Shape;272;p31"/>
          <p:cNvSpPr/>
          <p:nvPr/>
        </p:nvSpPr>
        <p:spPr>
          <a:xfrm>
            <a:off x="381000" y="1905000"/>
            <a:ext cx="8763000" cy="4078039"/>
          </a:xfrm>
          <a:prstGeom prst="rect">
            <a:avLst/>
          </a:prstGeom>
          <a:noFill/>
          <a:ln>
            <a:noFill/>
          </a:ln>
        </p:spPr>
        <p:txBody>
          <a:bodyPr spcFirstLastPara="1" wrap="square" lIns="91425" tIns="45700" rIns="91425" bIns="45700" anchor="t" anchorCtr="0">
            <a:noAutofit/>
          </a:bodyPr>
          <a:lstStyle/>
          <a:p>
            <a:pPr marL="0" marR="0" lvl="0" indent="-127000" algn="l" rtl="0">
              <a:lnSpc>
                <a:spcPct val="8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 electron beam is directed only to the parts of the screen where a picture is to be drawn. </a:t>
            </a:r>
            <a:endParaRPr/>
          </a:p>
          <a:p>
            <a:pPr marL="0" marR="0" lvl="0" indent="0" algn="l" rtl="0">
              <a:lnSpc>
                <a:spcPct val="80000"/>
              </a:lnSpc>
              <a:spcBef>
                <a:spcPts val="6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127000" algn="l" rtl="0">
              <a:lnSpc>
                <a:spcPct val="80000"/>
              </a:lnSpc>
              <a:spcBef>
                <a:spcPts val="6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Picture definition is stored as a set of line drawing commands in an area of memory referred to as refresh display file.</a:t>
            </a:r>
            <a:endParaRPr/>
          </a:p>
          <a:p>
            <a:pPr marL="0" marR="0" lvl="0" indent="0" algn="l" rtl="0">
              <a:lnSpc>
                <a:spcPct val="80000"/>
              </a:lnSpc>
              <a:spcBef>
                <a:spcPts val="6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127000" algn="l" rtl="0">
              <a:lnSpc>
                <a:spcPct val="80000"/>
              </a:lnSpc>
              <a:spcBef>
                <a:spcPts val="6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To display a specified picture ,the system cycles through a set of commands in the display file , drawing each component line after processing all lines drawing commands the s/m cycle back to the first line command in the list.</a:t>
            </a:r>
            <a:endParaRPr/>
          </a:p>
          <a:p>
            <a:pPr marL="0" marR="0" lvl="0" indent="0" algn="l" rtl="0">
              <a:lnSpc>
                <a:spcPct val="80000"/>
              </a:lnSpc>
              <a:spcBef>
                <a:spcPts val="60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80000"/>
              </a:lnSpc>
              <a:spcBef>
                <a:spcPts val="6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Advantage</a:t>
            </a:r>
            <a:endParaRPr/>
          </a:p>
          <a:p>
            <a:pPr marL="0" marR="0" lvl="0" indent="0" algn="l" rtl="0">
              <a:lnSpc>
                <a:spcPct val="80000"/>
              </a:lnSpc>
              <a:spcBef>
                <a:spcPts val="6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Has high resolution since picture definition is stored as line drawing commands</a:t>
            </a:r>
            <a:endParaRPr/>
          </a:p>
        </p:txBody>
      </p:sp>
      <p:sp>
        <p:nvSpPr>
          <p:cNvPr id="273" name="Google Shape;273;p3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2"/>
          <p:cNvPicPr preferRelativeResize="0"/>
          <p:nvPr/>
        </p:nvPicPr>
        <p:blipFill rotWithShape="1">
          <a:blip r:embed="rId3">
            <a:alphaModFix/>
          </a:blip>
          <a:srcRect l="11605" t="13582" r="8659" b="3125"/>
          <a:stretch/>
        </p:blipFill>
        <p:spPr>
          <a:xfrm>
            <a:off x="0" y="1524000"/>
            <a:ext cx="9144000" cy="4953000"/>
          </a:xfrm>
          <a:prstGeom prst="rect">
            <a:avLst/>
          </a:prstGeom>
          <a:noFill/>
          <a:ln>
            <a:noFill/>
          </a:ln>
        </p:spPr>
      </p:pic>
      <p:sp>
        <p:nvSpPr>
          <p:cNvPr id="279" name="Google Shape;279;p3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80" name="Google Shape;280;p32"/>
          <p:cNvSpPr txBox="1">
            <a:spLocks noGrp="1"/>
          </p:cNvSpPr>
          <p:nvPr>
            <p:ph type="subTitle" idx="4294967295"/>
          </p:nvPr>
        </p:nvSpPr>
        <p:spPr>
          <a:xfrm>
            <a:off x="2362200" y="152400"/>
            <a:ext cx="6781800" cy="914400"/>
          </a:xfrm>
          <a:prstGeom prst="rect">
            <a:avLst/>
          </a:prstGeom>
          <a:noFill/>
          <a:ln>
            <a:noFill/>
          </a:ln>
        </p:spPr>
        <p:txBody>
          <a:bodyPr spcFirstLastPara="1" wrap="square" lIns="0" tIns="45700" rIns="0" bIns="45700" anchor="t" anchorCtr="0">
            <a:noAutofit/>
          </a:bodyPr>
          <a:lstStyle/>
          <a:p>
            <a:pPr marL="91440" marR="0" lvl="0" indent="-91440" algn="r" rtl="0">
              <a:lnSpc>
                <a:spcPct val="90000"/>
              </a:lnSpc>
              <a:spcBef>
                <a:spcPts val="0"/>
              </a:spcBef>
              <a:spcAft>
                <a:spcPts val="0"/>
              </a:spcAft>
              <a:buClr>
                <a:schemeClr val="accent1"/>
              </a:buClr>
              <a:buSzPts val="4400"/>
              <a:buFont typeface="Arial"/>
              <a:buNone/>
            </a:pPr>
            <a:r>
              <a:rPr lang="en-US" sz="4400" b="1" i="0" u="none" strike="noStrike" cap="none">
                <a:solidFill>
                  <a:schemeClr val="dk1"/>
                </a:solidFill>
                <a:latin typeface="Times New Roman"/>
                <a:ea typeface="Times New Roman"/>
                <a:cs typeface="Times New Roman"/>
                <a:sym typeface="Times New Roman"/>
              </a:rPr>
              <a:t>Random Scan Display </a:t>
            </a:r>
            <a:r>
              <a:rPr lang="en-US" sz="2000" b="1" i="0" u="none" strike="noStrike" cap="none">
                <a:solidFill>
                  <a:schemeClr val="dk1"/>
                </a:solidFill>
                <a:latin typeface="Times New Roman"/>
                <a:ea typeface="Times New Roman"/>
                <a:cs typeface="Times New Roman"/>
                <a:sym typeface="Times New Roman"/>
              </a:rPr>
              <a:t>cont...</a:t>
            </a:r>
            <a:endParaRPr sz="2000" b="1" i="0" u="none" strike="noStrike" cap="none">
              <a:solidFill>
                <a:schemeClr val="dk1"/>
              </a:solidFill>
              <a:latin typeface="Times New Roman"/>
              <a:ea typeface="Times New Roman"/>
              <a:cs typeface="Times New Roman"/>
              <a:sym typeface="Times New Roman"/>
            </a:endParaRPr>
          </a:p>
        </p:txBody>
      </p:sp>
      <p:sp>
        <p:nvSpPr>
          <p:cNvPr id="281" name="Google Shape;281;p3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p33"/>
          <p:cNvGrpSpPr/>
          <p:nvPr/>
        </p:nvGrpSpPr>
        <p:grpSpPr>
          <a:xfrm>
            <a:off x="1321138" y="1837968"/>
            <a:ext cx="7060861" cy="3648431"/>
            <a:chOff x="330538" y="-219432"/>
            <a:chExt cx="7060861" cy="3648431"/>
          </a:xfrm>
        </p:grpSpPr>
        <p:sp>
          <p:nvSpPr>
            <p:cNvPr id="287" name="Google Shape;287;p33"/>
            <p:cNvSpPr/>
            <p:nvPr/>
          </p:nvSpPr>
          <p:spPr>
            <a:xfrm>
              <a:off x="2815049" y="-219432"/>
              <a:ext cx="2078831" cy="1320057"/>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3046030" y="0"/>
              <a:ext cx="2078831" cy="1320057"/>
            </a:xfrm>
            <a:prstGeom prst="roundRect">
              <a:avLst>
                <a:gd name="adj" fmla="val 10000"/>
              </a:avLst>
            </a:prstGeom>
            <a:solidFill>
              <a:schemeClr val="lt1">
                <a:alpha val="89803"/>
              </a:schemeClr>
            </a:solidFill>
            <a:ln w="15875" cap="flat" cmpd="sng">
              <a:solidFill>
                <a:srgbClr val="E383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txBox="1"/>
            <p:nvPr/>
          </p:nvSpPr>
          <p:spPr>
            <a:xfrm>
              <a:off x="3084693" y="38663"/>
              <a:ext cx="2001505" cy="1242731"/>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2 Basic Techniques for Color Display</a:t>
              </a:r>
              <a:endParaRPr/>
            </a:p>
          </p:txBody>
        </p:sp>
        <p:sp>
          <p:nvSpPr>
            <p:cNvPr id="290" name="Google Shape;290;p33"/>
            <p:cNvSpPr/>
            <p:nvPr/>
          </p:nvSpPr>
          <p:spPr>
            <a:xfrm>
              <a:off x="330538" y="1889509"/>
              <a:ext cx="2078831" cy="1320057"/>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561520" y="2108942"/>
              <a:ext cx="2078831" cy="1320057"/>
            </a:xfrm>
            <a:prstGeom prst="roundRect">
              <a:avLst>
                <a:gd name="adj" fmla="val 10000"/>
              </a:avLst>
            </a:prstGeom>
            <a:solidFill>
              <a:schemeClr val="lt1">
                <a:alpha val="89803"/>
              </a:schemeClr>
            </a:solidFill>
            <a:ln w="15875" cap="flat" cmpd="sng">
              <a:solidFill>
                <a:srgbClr val="E383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txBox="1"/>
            <p:nvPr/>
          </p:nvSpPr>
          <p:spPr>
            <a:xfrm>
              <a:off x="600183" y="2147605"/>
              <a:ext cx="2001505" cy="1242731"/>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Beam Penetration Method</a:t>
              </a:r>
              <a:endParaRPr/>
            </a:p>
          </p:txBody>
        </p:sp>
        <p:sp>
          <p:nvSpPr>
            <p:cNvPr id="293" name="Google Shape;293;p33"/>
            <p:cNvSpPr/>
            <p:nvPr/>
          </p:nvSpPr>
          <p:spPr>
            <a:xfrm>
              <a:off x="5081587" y="1889509"/>
              <a:ext cx="2078831" cy="1320057"/>
            </a:xfrm>
            <a:prstGeom prst="roundRect">
              <a:avLst>
                <a:gd name="adj" fmla="val 1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5312568" y="2108942"/>
              <a:ext cx="2078831" cy="1320057"/>
            </a:xfrm>
            <a:prstGeom prst="roundRect">
              <a:avLst>
                <a:gd name="adj" fmla="val 10000"/>
              </a:avLst>
            </a:prstGeom>
            <a:solidFill>
              <a:schemeClr val="lt1">
                <a:alpha val="89803"/>
              </a:schemeClr>
            </a:solidFill>
            <a:ln w="15875" cap="flat" cmpd="sng">
              <a:solidFill>
                <a:srgbClr val="E383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txBox="1"/>
            <p:nvPr/>
          </p:nvSpPr>
          <p:spPr>
            <a:xfrm>
              <a:off x="5351231" y="2147605"/>
              <a:ext cx="2001505" cy="1242731"/>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Shadow Mask Method</a:t>
              </a:r>
              <a:endParaRPr/>
            </a:p>
          </p:txBody>
        </p:sp>
      </p:grpSp>
      <p:sp>
        <p:nvSpPr>
          <p:cNvPr id="296" name="Google Shape;296;p33"/>
          <p:cNvSpPr txBox="1"/>
          <p:nvPr/>
        </p:nvSpPr>
        <p:spPr>
          <a:xfrm>
            <a:off x="3657600" y="228600"/>
            <a:ext cx="5486400" cy="76993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Color CRT Monitors</a:t>
            </a:r>
            <a:endParaRPr/>
          </a:p>
        </p:txBody>
      </p:sp>
      <p:sp>
        <p:nvSpPr>
          <p:cNvPr id="297" name="Google Shape;297;p3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98" name="Google Shape;298;p3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p:nvPr/>
        </p:nvSpPr>
        <p:spPr>
          <a:xfrm>
            <a:off x="1333500" y="487362"/>
            <a:ext cx="6629400" cy="103663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Beam-Penetration Method</a:t>
            </a:r>
            <a:endParaRPr/>
          </a:p>
        </p:txBody>
      </p:sp>
      <p:sp>
        <p:nvSpPr>
          <p:cNvPr id="304" name="Google Shape;304;p34"/>
          <p:cNvSpPr txBox="1"/>
          <p:nvPr/>
        </p:nvSpPr>
        <p:spPr>
          <a:xfrm>
            <a:off x="471985" y="1801942"/>
            <a:ext cx="8686800" cy="4876800"/>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Used with random scan monitors</a:t>
            </a:r>
            <a:endParaRPr/>
          </a:p>
          <a:p>
            <a:pPr marL="0" marR="0" lvl="0" indent="-1524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screen has two layers of phosphor: usually </a:t>
            </a:r>
            <a:r>
              <a:rPr lang="en-US" sz="2400" b="1" i="1" u="sng" strike="noStrike" cap="none">
                <a:solidFill>
                  <a:srgbClr val="FD1705"/>
                </a:solidFill>
                <a:latin typeface="Arial"/>
                <a:ea typeface="Arial"/>
                <a:cs typeface="Arial"/>
                <a:sym typeface="Arial"/>
              </a:rPr>
              <a:t>red </a:t>
            </a:r>
            <a:r>
              <a:rPr lang="en-US" sz="2400" b="1" i="1" u="sng" strike="noStrike" cap="none">
                <a:solidFill>
                  <a:schemeClr val="dk1"/>
                </a:solidFill>
                <a:latin typeface="Arial"/>
                <a:ea typeface="Arial"/>
                <a:cs typeface="Arial"/>
                <a:sym typeface="Arial"/>
              </a:rPr>
              <a:t>and </a:t>
            </a:r>
            <a:r>
              <a:rPr lang="en-US" sz="2400" b="1" i="1" u="sng" strike="noStrike" cap="none">
                <a:solidFill>
                  <a:srgbClr val="009900"/>
                </a:solidFill>
                <a:latin typeface="Arial"/>
                <a:ea typeface="Arial"/>
                <a:cs typeface="Arial"/>
                <a:sym typeface="Arial"/>
              </a:rPr>
              <a:t>green</a:t>
            </a:r>
            <a:endParaRPr/>
          </a:p>
          <a:p>
            <a:pPr marL="0" marR="0" lvl="0" indent="-1524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displayed color depends on how far the electron beam penetrates through the two layers.</a:t>
            </a:r>
            <a:endParaRPr/>
          </a:p>
          <a:p>
            <a:pPr marL="0" marR="0" lvl="0" indent="-1524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 beam of slow electrons excites only the outer of the red layer, a beam of fast electrons penetrates through the red layer and excites the inner green layer, and at intermediate beam speeds, combinations of the two colors are emitted to show other colors (yellow &amp; orange)</a:t>
            </a:r>
            <a:endParaRPr/>
          </a:p>
        </p:txBody>
      </p:sp>
      <p:sp>
        <p:nvSpPr>
          <p:cNvPr id="305" name="Google Shape;305;p3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06" name="Google Shape;306;p3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p:nvPr/>
        </p:nvSpPr>
        <p:spPr>
          <a:xfrm>
            <a:off x="1676400" y="575249"/>
            <a:ext cx="5791200" cy="838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Shadow-Mask Method</a:t>
            </a:r>
            <a:endParaRPr/>
          </a:p>
        </p:txBody>
      </p:sp>
      <p:sp>
        <p:nvSpPr>
          <p:cNvPr id="312" name="Google Shape;312;p35"/>
          <p:cNvSpPr txBox="1"/>
          <p:nvPr/>
        </p:nvSpPr>
        <p:spPr>
          <a:xfrm>
            <a:off x="603250" y="1689893"/>
            <a:ext cx="8540750" cy="4800600"/>
          </a:xfrm>
          <a:prstGeom prst="rect">
            <a:avLst/>
          </a:prstGeom>
          <a:noFill/>
          <a:ln>
            <a:noFill/>
          </a:ln>
        </p:spPr>
        <p:txBody>
          <a:bodyPr spcFirstLastPara="1" wrap="square" lIns="91425" tIns="45700" rIns="91425" bIns="45700" anchor="t" anchorCtr="0">
            <a:noAutofit/>
          </a:bodyPr>
          <a:lstStyle/>
          <a:p>
            <a:pPr marL="457200" marR="0" lvl="1"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Used with raster scan monitors</a:t>
            </a:r>
            <a:endParaRPr/>
          </a:p>
          <a:p>
            <a:pPr marL="457200" marR="0" lvl="1"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Three electron guns</a:t>
            </a:r>
            <a:endParaRPr/>
          </a:p>
          <a:p>
            <a:pPr marL="457200" marR="0" lvl="1"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 metal </a:t>
            </a:r>
            <a:r>
              <a:rPr lang="en-US" sz="2400" b="0" i="1" u="none" strike="noStrike" cap="none">
                <a:solidFill>
                  <a:schemeClr val="dk2"/>
                </a:solidFill>
                <a:latin typeface="Arial"/>
                <a:ea typeface="Arial"/>
                <a:cs typeface="Arial"/>
                <a:sym typeface="Arial"/>
              </a:rPr>
              <a:t>shadow mask</a:t>
            </a:r>
            <a:r>
              <a:rPr lang="en-US" sz="2400" b="0" i="0" u="none" strike="noStrike" cap="none">
                <a:solidFill>
                  <a:schemeClr val="dk2"/>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to differentiate the beams</a:t>
            </a:r>
            <a:endParaRPr/>
          </a:p>
        </p:txBody>
      </p:sp>
      <p:pic>
        <p:nvPicPr>
          <p:cNvPr id="313" name="Google Shape;313;p35"/>
          <p:cNvPicPr preferRelativeResize="0"/>
          <p:nvPr/>
        </p:nvPicPr>
        <p:blipFill rotWithShape="1">
          <a:blip r:embed="rId3">
            <a:alphaModFix/>
          </a:blip>
          <a:srcRect/>
          <a:stretch/>
        </p:blipFill>
        <p:spPr>
          <a:xfrm>
            <a:off x="457200" y="3080982"/>
            <a:ext cx="4267200" cy="3319818"/>
          </a:xfrm>
          <a:prstGeom prst="rect">
            <a:avLst/>
          </a:prstGeom>
          <a:noFill/>
          <a:ln w="38100" cap="flat" cmpd="sng">
            <a:solidFill>
              <a:srgbClr val="002060"/>
            </a:solidFill>
            <a:prstDash val="solid"/>
            <a:miter lim="800000"/>
            <a:headEnd type="none" w="sm" len="sm"/>
            <a:tailEnd type="none" w="sm" len="sm"/>
          </a:ln>
        </p:spPr>
      </p:pic>
      <p:pic>
        <p:nvPicPr>
          <p:cNvPr id="314" name="Google Shape;314;p35"/>
          <p:cNvPicPr preferRelativeResize="0"/>
          <p:nvPr/>
        </p:nvPicPr>
        <p:blipFill rotWithShape="1">
          <a:blip r:embed="rId4">
            <a:alphaModFix/>
          </a:blip>
          <a:srcRect/>
          <a:stretch/>
        </p:blipFill>
        <p:spPr>
          <a:xfrm>
            <a:off x="4883150" y="3048000"/>
            <a:ext cx="3657600" cy="3319818"/>
          </a:xfrm>
          <a:prstGeom prst="rect">
            <a:avLst/>
          </a:prstGeom>
          <a:noFill/>
          <a:ln w="38100" cap="flat" cmpd="sng">
            <a:solidFill>
              <a:srgbClr val="002060"/>
            </a:solidFill>
            <a:prstDash val="solid"/>
            <a:miter lim="800000"/>
            <a:headEnd type="none" w="sm" len="sm"/>
            <a:tailEnd type="none" w="sm" len="sm"/>
          </a:ln>
        </p:spPr>
      </p:pic>
      <p:sp>
        <p:nvSpPr>
          <p:cNvPr id="315" name="Google Shape;315;p3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16" name="Google Shape;316;p3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3"/>
                                        </p:tgtEl>
                                        <p:attrNameLst>
                                          <p:attrName>style.visibility</p:attrName>
                                        </p:attrNameLst>
                                      </p:cBhvr>
                                      <p:to>
                                        <p:strVal val="visible"/>
                                      </p:to>
                                    </p:set>
                                    <p:anim calcmode="lin" valueType="num">
                                      <p:cBhvr additive="base">
                                        <p:cTn id="19" dur="500"/>
                                        <p:tgtEl>
                                          <p:spTgt spid="313"/>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14"/>
                                        </p:tgtEl>
                                        <p:attrNameLst>
                                          <p:attrName>style.visibility</p:attrName>
                                        </p:attrNameLst>
                                      </p:cBhvr>
                                      <p:to>
                                        <p:strVal val="visible"/>
                                      </p:to>
                                    </p:set>
                                    <p:anim calcmode="lin" valueType="num">
                                      <p:cBhvr additive="base">
                                        <p:cTn id="22" dur="5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6"/>
          <p:cNvSpPr txBox="1"/>
          <p:nvPr/>
        </p:nvSpPr>
        <p:spPr>
          <a:xfrm>
            <a:off x="457200" y="1752600"/>
            <a:ext cx="8229600" cy="4419600"/>
          </a:xfrm>
          <a:prstGeom prst="rect">
            <a:avLst/>
          </a:prstGeom>
          <a:noFill/>
          <a:ln>
            <a:noFill/>
          </a:ln>
        </p:spPr>
        <p:txBody>
          <a:bodyPr spcFirstLastPara="1" wrap="square" lIns="91425" tIns="45700" rIns="91425" bIns="45700" anchor="t" anchorCtr="0">
            <a:noAutofit/>
          </a:bodyPr>
          <a:lstStyle/>
          <a:p>
            <a:pPr marL="0" marR="0" lvl="0" indent="-1524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Shadow mask in the previous image is known as the </a:t>
            </a:r>
            <a:r>
              <a:rPr lang="en-US" sz="2400" b="0" i="1" u="sng" strike="noStrike" cap="none">
                <a:solidFill>
                  <a:schemeClr val="dk1"/>
                </a:solidFill>
                <a:latin typeface="Calibri"/>
                <a:ea typeface="Calibri"/>
                <a:cs typeface="Calibri"/>
                <a:sym typeface="Calibri"/>
              </a:rPr>
              <a:t>delta-delta</a:t>
            </a:r>
            <a:r>
              <a:rPr lang="en-US" sz="2400" b="0" i="0" u="none" strike="noStrike" cap="none">
                <a:solidFill>
                  <a:schemeClr val="dk1"/>
                </a:solidFill>
                <a:latin typeface="Calibri"/>
                <a:ea typeface="Calibri"/>
                <a:cs typeface="Calibri"/>
                <a:sym typeface="Calibri"/>
              </a:rPr>
              <a:t> shadow-mask.</a:t>
            </a:r>
            <a:endParaRPr/>
          </a:p>
          <a:p>
            <a:pPr marL="0" marR="0" lvl="0" indent="-152400"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3 electron beams are deflected and focused as a group onto the shadow mask, which contains a series of holes aligned with the phosphor-dot patterns.</a:t>
            </a:r>
            <a:endParaRPr/>
          </a:p>
          <a:p>
            <a:pPr marL="0" marR="0" lvl="0" indent="-152400"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3 beams pass through a hole in the shadow mask and activate a dot triangle, which appears as a small color spot on the screen.</a:t>
            </a:r>
            <a:endParaRPr/>
          </a:p>
          <a:p>
            <a:pPr marL="0" marR="0" lvl="0" indent="0" algn="l" rtl="0">
              <a:lnSpc>
                <a:spcPct val="90000"/>
              </a:lnSpc>
              <a:spcBef>
                <a:spcPts val="480"/>
              </a:spcBef>
              <a:spcAft>
                <a:spcPts val="0"/>
              </a:spcAft>
              <a:buNone/>
            </a:pPr>
            <a:endParaRPr sz="2400" b="0" i="0" u="none" strike="noStrike" cap="none">
              <a:solidFill>
                <a:schemeClr val="dk1"/>
              </a:solidFill>
              <a:latin typeface="Calibri"/>
              <a:ea typeface="Calibri"/>
              <a:cs typeface="Calibri"/>
              <a:sym typeface="Calibri"/>
            </a:endParaRPr>
          </a:p>
          <a:p>
            <a:pPr marL="0" marR="0" lvl="0" indent="-152400" algn="l" rtl="0">
              <a:lnSpc>
                <a:spcPct val="9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second arrangement of the 3 electron guns is </a:t>
            </a:r>
            <a:r>
              <a:rPr lang="en-US" sz="2400" b="1" i="1" u="sng" strike="noStrike" cap="none">
                <a:solidFill>
                  <a:schemeClr val="dk1"/>
                </a:solidFill>
                <a:latin typeface="Calibri"/>
                <a:ea typeface="Calibri"/>
                <a:cs typeface="Calibri"/>
                <a:sym typeface="Calibri"/>
              </a:rPr>
              <a:t>in-line</a:t>
            </a:r>
            <a:endParaRPr/>
          </a:p>
          <a:p>
            <a:pPr marL="0" marR="0" lvl="0" indent="0" algn="l" rtl="0">
              <a:lnSpc>
                <a:spcPct val="90000"/>
              </a:lnSpc>
              <a:spcBef>
                <a:spcPts val="480"/>
              </a:spcBef>
              <a:spcAft>
                <a:spcPts val="0"/>
              </a:spcAft>
              <a:buNone/>
            </a:pPr>
            <a:r>
              <a:rPr lang="en-US" sz="2400" b="0" i="0" u="none" strike="noStrike" cap="none">
                <a:solidFill>
                  <a:schemeClr val="dk1"/>
                </a:solidFill>
                <a:latin typeface="Calibri"/>
                <a:ea typeface="Calibri"/>
                <a:cs typeface="Calibri"/>
                <a:sym typeface="Calibri"/>
              </a:rPr>
              <a:t>Where the corresponding red-green-blue color dots on the screen are aligned along one scan – line instead of a triangular pattern. </a:t>
            </a:r>
            <a:endParaRPr/>
          </a:p>
        </p:txBody>
      </p:sp>
      <p:sp>
        <p:nvSpPr>
          <p:cNvPr id="322" name="Google Shape;322;p36"/>
          <p:cNvSpPr/>
          <p:nvPr/>
        </p:nvSpPr>
        <p:spPr>
          <a:xfrm>
            <a:off x="5867400" y="4424363"/>
            <a:ext cx="304800" cy="258762"/>
          </a:xfrm>
          <a:prstGeom prst="ellipse">
            <a:avLst/>
          </a:prstGeom>
          <a:solidFill>
            <a:srgbClr val="00B05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23" name="Google Shape;323;p36"/>
          <p:cNvSpPr/>
          <p:nvPr/>
        </p:nvSpPr>
        <p:spPr>
          <a:xfrm>
            <a:off x="6172200" y="4438650"/>
            <a:ext cx="304800" cy="258763"/>
          </a:xfrm>
          <a:prstGeom prst="ellipse">
            <a:avLst/>
          </a:prstGeom>
          <a:solidFill>
            <a:srgbClr val="3366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24" name="Google Shape;324;p36"/>
          <p:cNvSpPr/>
          <p:nvPr/>
        </p:nvSpPr>
        <p:spPr>
          <a:xfrm>
            <a:off x="6019800" y="4195763"/>
            <a:ext cx="304800" cy="258762"/>
          </a:xfrm>
          <a:prstGeom prst="ellipse">
            <a:avLst/>
          </a:prstGeom>
          <a:solidFill>
            <a:srgbClr val="FD1705"/>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25" name="Google Shape;325;p36"/>
          <p:cNvSpPr/>
          <p:nvPr/>
        </p:nvSpPr>
        <p:spPr>
          <a:xfrm>
            <a:off x="5867400" y="4206875"/>
            <a:ext cx="609600" cy="51752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26" name="Google Shape;326;p36"/>
          <p:cNvSpPr txBox="1"/>
          <p:nvPr/>
        </p:nvSpPr>
        <p:spPr>
          <a:xfrm>
            <a:off x="2209800" y="228600"/>
            <a:ext cx="6934200" cy="838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Shadow-Mask Method </a:t>
            </a:r>
            <a:r>
              <a:rPr lang="en-US" sz="3200" b="1" i="0" u="none" strike="noStrike" cap="none">
                <a:solidFill>
                  <a:schemeClr val="dk1"/>
                </a:solidFill>
                <a:latin typeface="Times New Roman"/>
                <a:ea typeface="Times New Roman"/>
                <a:cs typeface="Times New Roman"/>
                <a:sym typeface="Times New Roman"/>
              </a:rPr>
              <a:t>cont..</a:t>
            </a:r>
            <a:endParaRPr/>
          </a:p>
        </p:txBody>
      </p:sp>
      <p:sp>
        <p:nvSpPr>
          <p:cNvPr id="327" name="Google Shape;327;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28" name="Google Shape;328;p3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1">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p:nvPr/>
        </p:nvSpPr>
        <p:spPr>
          <a:xfrm>
            <a:off x="1440024" y="457200"/>
            <a:ext cx="655320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dirty="0">
                <a:solidFill>
                  <a:schemeClr val="dk1"/>
                </a:solidFill>
                <a:latin typeface="Arial"/>
                <a:ea typeface="Arial"/>
                <a:cs typeface="Arial"/>
                <a:sym typeface="Arial"/>
              </a:rPr>
              <a:t>Refresh</a:t>
            </a:r>
            <a:r>
              <a:rPr lang="en-US" sz="2000" b="0" i="0" u="none" strike="noStrike" cap="none" dirty="0">
                <a:solidFill>
                  <a:schemeClr val="dk1"/>
                </a:solidFill>
                <a:latin typeface="Times New Roman"/>
                <a:ea typeface="Times New Roman"/>
                <a:cs typeface="Times New Roman"/>
                <a:sym typeface="Times New Roman"/>
              </a:rPr>
              <a:t> </a:t>
            </a:r>
            <a:r>
              <a:rPr lang="en-US" sz="4000" b="0" i="0" u="none" strike="noStrike" cap="none" dirty="0">
                <a:solidFill>
                  <a:schemeClr val="dk1"/>
                </a:solidFill>
                <a:latin typeface="Arial"/>
                <a:ea typeface="Arial"/>
                <a:cs typeface="Arial"/>
                <a:sym typeface="Arial"/>
              </a:rPr>
              <a:t>rate</a:t>
            </a:r>
            <a:endParaRPr dirty="0"/>
          </a:p>
        </p:txBody>
      </p:sp>
      <p:sp>
        <p:nvSpPr>
          <p:cNvPr id="133" name="Google Shape;133;p19"/>
          <p:cNvSpPr/>
          <p:nvPr/>
        </p:nvSpPr>
        <p:spPr>
          <a:xfrm>
            <a:off x="533400" y="1905506"/>
            <a:ext cx="7543800" cy="3539430"/>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Font typeface="Wingdings" panose="05000000000000000000" pitchFamily="2" charset="2"/>
              <a:buChar char="Ø"/>
            </a:pPr>
            <a:r>
              <a:rPr lang="en-US" sz="3200" b="0" i="0" u="none" strike="noStrike" cap="none" dirty="0">
                <a:solidFill>
                  <a:schemeClr val="dk1"/>
                </a:solidFill>
                <a:latin typeface="Arial"/>
                <a:ea typeface="Arial"/>
                <a:cs typeface="Arial"/>
                <a:sym typeface="Arial"/>
              </a:rPr>
              <a:t>The refresh rate is the number of times in a second that a display hardware draws the data.</a:t>
            </a:r>
            <a:endParaRPr sz="3200" dirty="0"/>
          </a:p>
          <a:p>
            <a:pPr marL="457200" marR="0" lvl="0" indent="-457200" algn="just" rtl="0">
              <a:spcBef>
                <a:spcPts val="0"/>
              </a:spcBef>
              <a:spcAft>
                <a:spcPts val="0"/>
              </a:spcAft>
              <a:buFont typeface="Wingdings" panose="05000000000000000000" pitchFamily="2" charset="2"/>
              <a:buChar char="Ø"/>
            </a:pPr>
            <a:r>
              <a:rPr lang="en-US" sz="3200" b="0" i="0" u="none" strike="noStrike" cap="none" dirty="0">
                <a:solidFill>
                  <a:schemeClr val="dk1"/>
                </a:solidFill>
                <a:latin typeface="Arial"/>
                <a:ea typeface="Arial"/>
                <a:cs typeface="Arial"/>
                <a:sym typeface="Arial"/>
              </a:rPr>
              <a:t>Data is picked from the frame buffer Measured in Hertz (frames per second) Inadequate refresh rate results in flickering.</a:t>
            </a:r>
            <a:endParaRPr sz="3200" b="0" i="0" u="none" strike="noStrike" cap="none" dirty="0">
              <a:solidFill>
                <a:schemeClr val="dk1"/>
              </a:solidFill>
              <a:latin typeface="Arial"/>
              <a:ea typeface="Arial"/>
              <a:cs typeface="Arial"/>
              <a:sym typeface="Arial"/>
            </a:endParaRPr>
          </a:p>
        </p:txBody>
      </p:sp>
      <p:sp>
        <p:nvSpPr>
          <p:cNvPr id="134" name="Google Shape;134;p1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35" name="Google Shape;135;p1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7"/>
          <p:cNvSpPr txBox="1"/>
          <p:nvPr/>
        </p:nvSpPr>
        <p:spPr>
          <a:xfrm>
            <a:off x="1230079" y="45599"/>
            <a:ext cx="6781800" cy="129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Controlling Colors in Shadow mask</a:t>
            </a:r>
            <a:endParaRPr sz="3600" dirty="0"/>
          </a:p>
        </p:txBody>
      </p:sp>
      <p:sp>
        <p:nvSpPr>
          <p:cNvPr id="334" name="Google Shape;334;p37"/>
          <p:cNvSpPr txBox="1"/>
          <p:nvPr/>
        </p:nvSpPr>
        <p:spPr>
          <a:xfrm>
            <a:off x="381000" y="1917948"/>
            <a:ext cx="8534400" cy="4724400"/>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Different colors can be obtained by varying the intensity levels of the three electron beams. </a:t>
            </a:r>
            <a:endParaRPr/>
          </a:p>
          <a:p>
            <a:pPr marL="0" marR="0" lvl="0"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Example: Simply turning off the red and green guns, we get only the color coming from the blue phosphor.</a:t>
            </a:r>
            <a:endParaRPr/>
          </a:p>
          <a:p>
            <a:pPr marL="0" marR="0" lvl="0" indent="0" algn="l" rtl="0">
              <a:spcBef>
                <a:spcPts val="400"/>
              </a:spcBef>
              <a:spcAft>
                <a:spcPts val="0"/>
              </a:spcAft>
              <a:buNone/>
            </a:pPr>
            <a:endParaRPr sz="2000" b="0" i="0" u="none" strike="noStrike" cap="none">
              <a:solidFill>
                <a:schemeClr val="dk1"/>
              </a:solidFill>
              <a:latin typeface="Arial"/>
              <a:ea typeface="Arial"/>
              <a:cs typeface="Arial"/>
              <a:sym typeface="Arial"/>
            </a:endParaRPr>
          </a:p>
          <a:p>
            <a:pPr marL="0" marR="0" lvl="0"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Yellow = Green + Red</a:t>
            </a:r>
            <a:endParaRPr/>
          </a:p>
          <a:p>
            <a:pPr marL="0" marR="0" lvl="0"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Magenta = Blue + Red</a:t>
            </a:r>
            <a:endParaRPr/>
          </a:p>
          <a:p>
            <a:pPr marL="0" marR="0" lvl="0"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Cyan = Blue + Green</a:t>
            </a:r>
            <a:endParaRPr/>
          </a:p>
          <a:p>
            <a:pPr marL="0" marR="0" lvl="0" indent="0" algn="l" rtl="0">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White is produced when all the 3 guns possess equal amount of intensity.</a:t>
            </a:r>
            <a:endParaRPr/>
          </a:p>
        </p:txBody>
      </p:sp>
      <p:sp>
        <p:nvSpPr>
          <p:cNvPr id="335" name="Google Shape;335;p3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36" name="Google Shape;336;p3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8"/>
          <p:cNvSpPr txBox="1"/>
          <p:nvPr/>
        </p:nvSpPr>
        <p:spPr>
          <a:xfrm>
            <a:off x="2209800" y="3114675"/>
            <a:ext cx="5167313" cy="923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i="0" u="none" strike="noStrike" cap="none">
                <a:solidFill>
                  <a:schemeClr val="dk1"/>
                </a:solidFill>
                <a:latin typeface="Times New Roman"/>
                <a:ea typeface="Times New Roman"/>
                <a:cs typeface="Times New Roman"/>
                <a:sym typeface="Times New Roman"/>
              </a:rPr>
              <a:t>Scan Conversion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p:nvPr/>
        </p:nvSpPr>
        <p:spPr>
          <a:xfrm>
            <a:off x="2743200" y="304800"/>
            <a:ext cx="6172200" cy="647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Scan Conversion</a:t>
            </a:r>
            <a:endParaRPr/>
          </a:p>
        </p:txBody>
      </p:sp>
      <p:sp>
        <p:nvSpPr>
          <p:cNvPr id="347" name="Google Shape;347;p39"/>
          <p:cNvSpPr txBox="1"/>
          <p:nvPr/>
        </p:nvSpPr>
        <p:spPr>
          <a:xfrm>
            <a:off x="228600" y="1828800"/>
            <a:ext cx="8686800" cy="556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chemeClr val="dk1"/>
                </a:solidFill>
                <a:latin typeface="Arial"/>
                <a:ea typeface="Arial"/>
                <a:cs typeface="Arial"/>
                <a:sym typeface="Arial"/>
              </a:rPr>
              <a:t>Output Primitives</a:t>
            </a:r>
            <a:endParaRPr/>
          </a:p>
          <a:p>
            <a:pPr marL="457200" marR="0" lvl="1"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 Basic geometric structures used to describe scenes.</a:t>
            </a:r>
            <a:endParaRPr/>
          </a:p>
          <a:p>
            <a:pPr marL="457200" marR="0" lvl="1"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Can be grouped into more complex structures</a:t>
            </a:r>
            <a:endParaRPr/>
          </a:p>
          <a:p>
            <a:pPr marL="457200" marR="0" lvl="1"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Example : Point, straight line segments, circles and other conic sections, polygon color areas and character strings</a:t>
            </a:r>
            <a:endParaRPr/>
          </a:p>
          <a:p>
            <a:pPr marL="457200" marR="0" lvl="1" indent="-127000" algn="l" rtl="0">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Construct the vector picture   </a:t>
            </a:r>
            <a:endParaRPr/>
          </a:p>
          <a:p>
            <a:pPr marL="0" marR="0" lvl="0" indent="0" algn="l" rtl="0">
              <a:spcBef>
                <a:spcPts val="400"/>
              </a:spcBef>
              <a:spcAft>
                <a:spcPts val="0"/>
              </a:spcAft>
              <a:buNone/>
            </a:pPr>
            <a:r>
              <a:rPr lang="en-US" sz="2000" b="1" i="0" u="none" strike="noStrike" cap="none">
                <a:solidFill>
                  <a:schemeClr val="dk1"/>
                </a:solidFill>
                <a:latin typeface="Arial"/>
                <a:ea typeface="Arial"/>
                <a:cs typeface="Arial"/>
                <a:sym typeface="Arial"/>
              </a:rPr>
              <a:t>Rasterization</a:t>
            </a:r>
            <a:endParaRPr/>
          </a:p>
          <a:p>
            <a:pPr marL="0" marR="0" lvl="0" indent="0" algn="l" rtl="0">
              <a:spcBef>
                <a:spcPts val="400"/>
              </a:spcBef>
              <a:spcAft>
                <a:spcPts val="0"/>
              </a:spcAft>
              <a:buNone/>
            </a:pPr>
            <a:r>
              <a:rPr lang="en-US" sz="2000" b="0" i="0" u="none" strike="noStrike" cap="none">
                <a:solidFill>
                  <a:schemeClr val="dk1"/>
                </a:solidFill>
                <a:latin typeface="Arial"/>
                <a:ea typeface="Arial"/>
                <a:cs typeface="Arial"/>
                <a:sym typeface="Arial"/>
              </a:rPr>
              <a:t>The process of determining the appropriate pixels for representing picture or graphic  object</a:t>
            </a:r>
            <a:endParaRPr/>
          </a:p>
          <a:p>
            <a:pPr marL="0" marR="0" lvl="0" indent="0" algn="l" rtl="0">
              <a:spcBef>
                <a:spcPts val="400"/>
              </a:spcBef>
              <a:spcAft>
                <a:spcPts val="0"/>
              </a:spcAft>
              <a:buNone/>
            </a:pPr>
            <a:r>
              <a:rPr lang="en-US" sz="2000" b="1" i="0" u="none" strike="noStrike" cap="none">
                <a:solidFill>
                  <a:schemeClr val="dk1"/>
                </a:solidFill>
                <a:latin typeface="Arial"/>
                <a:ea typeface="Arial"/>
                <a:cs typeface="Arial"/>
                <a:sym typeface="Arial"/>
              </a:rPr>
              <a:t>Scan conversion</a:t>
            </a:r>
            <a:endParaRPr/>
          </a:p>
          <a:p>
            <a:pPr marL="0" marR="0" lvl="0" indent="0" algn="l" rtl="0">
              <a:spcBef>
                <a:spcPts val="400"/>
              </a:spcBef>
              <a:spcAft>
                <a:spcPts val="0"/>
              </a:spcAft>
              <a:buNone/>
            </a:pPr>
            <a:r>
              <a:rPr lang="en-US" sz="2000" b="0" i="0" u="none" strike="noStrike" cap="none">
                <a:solidFill>
                  <a:schemeClr val="dk1"/>
                </a:solidFill>
                <a:latin typeface="Arial"/>
                <a:ea typeface="Arial"/>
                <a:cs typeface="Arial"/>
                <a:sym typeface="Arial"/>
              </a:rPr>
              <a:t>It is the final step of rasterization . It converts picture definition into a set of pixel-intensity values for storage in the frame buffer. </a:t>
            </a:r>
            <a:endParaRPr/>
          </a:p>
          <a:p>
            <a:pPr marL="0" marR="0" lvl="0" indent="0" algn="l" rtl="0">
              <a:spcBef>
                <a:spcPts val="400"/>
              </a:spcBef>
              <a:spcAft>
                <a:spcPts val="0"/>
              </a:spcAft>
              <a:buNone/>
            </a:pPr>
            <a:endParaRPr sz="2000" b="0" i="0" u="none" strike="noStrike" cap="none">
              <a:solidFill>
                <a:schemeClr val="dk1"/>
              </a:solidFill>
              <a:latin typeface="Calibri"/>
              <a:ea typeface="Calibri"/>
              <a:cs typeface="Calibri"/>
              <a:sym typeface="Calibri"/>
            </a:endParaRPr>
          </a:p>
        </p:txBody>
      </p:sp>
      <p:sp>
        <p:nvSpPr>
          <p:cNvPr id="348" name="Google Shape;348;p3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22</a:t>
            </a:fld>
            <a:endParaRPr sz="1050" b="0" i="0" u="none" strike="noStrike" cap="none">
              <a:solidFill>
                <a:srgbClr val="89898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Raster Scan Displays</a:t>
            </a:r>
            <a:endParaRPr/>
          </a:p>
        </p:txBody>
      </p:sp>
      <p:sp>
        <p:nvSpPr>
          <p:cNvPr id="354" name="Google Shape;354;p40"/>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127000" algn="just" rtl="0">
              <a:lnSpc>
                <a:spcPct val="90000"/>
              </a:lnSpc>
              <a:spcBef>
                <a:spcPts val="0"/>
              </a:spcBef>
              <a:spcAft>
                <a:spcPts val="0"/>
              </a:spcAft>
              <a:buSzPts val="2000"/>
              <a:buChar char=" "/>
            </a:pPr>
            <a:r>
              <a:rPr lang="en-US"/>
              <a:t>It is the most common method of displaying images on the CRT screen.</a:t>
            </a:r>
            <a:endParaRPr/>
          </a:p>
          <a:p>
            <a:pPr marL="91440" lvl="0" indent="-127000" algn="just" rtl="0">
              <a:lnSpc>
                <a:spcPct val="90000"/>
              </a:lnSpc>
              <a:spcBef>
                <a:spcPts val="1400"/>
              </a:spcBef>
              <a:spcAft>
                <a:spcPts val="0"/>
              </a:spcAft>
              <a:buSzPts val="2000"/>
              <a:buChar char=" "/>
            </a:pPr>
            <a:r>
              <a:rPr lang="en-US"/>
              <a:t>The electron beam sweeps across the screen, one row at a time from top to bottom.</a:t>
            </a:r>
            <a:endParaRPr/>
          </a:p>
          <a:p>
            <a:pPr marL="91440" lvl="0" indent="-127000" algn="just" rtl="0">
              <a:lnSpc>
                <a:spcPct val="90000"/>
              </a:lnSpc>
              <a:spcBef>
                <a:spcPts val="1400"/>
              </a:spcBef>
              <a:spcAft>
                <a:spcPts val="0"/>
              </a:spcAft>
              <a:buSzPts val="2000"/>
              <a:buChar char=" "/>
            </a:pPr>
            <a:r>
              <a:rPr lang="en-US"/>
              <a:t>The image is displayed by how each pixel is intensified.</a:t>
            </a:r>
            <a:endParaRPr/>
          </a:p>
          <a:p>
            <a:pPr marL="91440" lvl="0" indent="-127000" algn="just" rtl="0">
              <a:lnSpc>
                <a:spcPct val="90000"/>
              </a:lnSpc>
              <a:spcBef>
                <a:spcPts val="1400"/>
              </a:spcBef>
              <a:spcAft>
                <a:spcPts val="0"/>
              </a:spcAft>
              <a:buSzPts val="2000"/>
              <a:buChar char=" "/>
            </a:pPr>
            <a:r>
              <a:rPr lang="en-US"/>
              <a:t>The image to be displayed is stored in the frame buffer in the form of intensity values for each pixel.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41"/>
          <p:cNvPicPr preferRelativeResize="0">
            <a:picLocks noGrp="1"/>
          </p:cNvPicPr>
          <p:nvPr>
            <p:ph type="body" idx="1"/>
          </p:nvPr>
        </p:nvPicPr>
        <p:blipFill rotWithShape="1">
          <a:blip r:embed="rId3">
            <a:alphaModFix/>
          </a:blip>
          <a:srcRect/>
          <a:stretch/>
        </p:blipFill>
        <p:spPr>
          <a:xfrm>
            <a:off x="1524000" y="1905000"/>
            <a:ext cx="5791200" cy="3276600"/>
          </a:xfrm>
          <a:prstGeom prst="rect">
            <a:avLst/>
          </a:prstGeom>
          <a:noFill/>
          <a:ln>
            <a:noFill/>
          </a:ln>
        </p:spPr>
      </p:pic>
      <p:sp>
        <p:nvSpPr>
          <p:cNvPr id="360" name="Google Shape;360;p4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Raster Scan Displays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2"/>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US"/>
              <a:t>These intensity values are then retrieved from the refresh buffer and painted on the screen one row at a time.</a:t>
            </a:r>
            <a:endParaRPr/>
          </a:p>
          <a:p>
            <a:pPr marL="91440" lvl="0" indent="-127000" algn="l" rtl="0">
              <a:lnSpc>
                <a:spcPct val="90000"/>
              </a:lnSpc>
              <a:spcBef>
                <a:spcPts val="1400"/>
              </a:spcBef>
              <a:spcAft>
                <a:spcPts val="0"/>
              </a:spcAft>
              <a:buSzPts val="2000"/>
              <a:buChar char=" "/>
            </a:pPr>
            <a:r>
              <a:rPr lang="en-US"/>
              <a:t>In simple black and white systems, only one bit per pixel is needed to control the intensity of screen points.</a:t>
            </a:r>
            <a:endParaRPr/>
          </a:p>
          <a:p>
            <a:pPr marL="384048" lvl="1" indent="-182880" algn="l" rtl="0">
              <a:lnSpc>
                <a:spcPct val="90000"/>
              </a:lnSpc>
              <a:spcBef>
                <a:spcPts val="400"/>
              </a:spcBef>
              <a:spcAft>
                <a:spcPts val="0"/>
              </a:spcAft>
              <a:buSzPts val="1800"/>
              <a:buChar char="◦"/>
            </a:pPr>
            <a:r>
              <a:rPr lang="en-US"/>
              <a:t>1 indicates electron beam is turned on</a:t>
            </a:r>
            <a:endParaRPr/>
          </a:p>
          <a:p>
            <a:pPr marL="384048" lvl="1" indent="-182880" algn="l" rtl="0">
              <a:lnSpc>
                <a:spcPct val="90000"/>
              </a:lnSpc>
              <a:spcBef>
                <a:spcPts val="600"/>
              </a:spcBef>
              <a:spcAft>
                <a:spcPts val="0"/>
              </a:spcAft>
              <a:buSzPts val="1800"/>
              <a:buChar char="◦"/>
            </a:pPr>
            <a:r>
              <a:rPr lang="en-US"/>
              <a:t>0 indicates electron beam is turned off</a:t>
            </a:r>
            <a:endParaRPr/>
          </a:p>
        </p:txBody>
      </p:sp>
      <p:sp>
        <p:nvSpPr>
          <p:cNvPr id="366" name="Google Shape;366;p42"/>
          <p:cNvSpPr txBox="1"/>
          <p:nvPr/>
        </p:nvSpPr>
        <p:spPr>
          <a:xfrm>
            <a:off x="975360" y="439004"/>
            <a:ext cx="75438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chemeClr val="dk1"/>
              </a:buClr>
              <a:buSzPts val="4800"/>
              <a:buFont typeface="Calibri"/>
              <a:buNone/>
            </a:pPr>
            <a:r>
              <a:rPr lang="en-US" sz="4800" b="0" i="0" u="none" strike="noStrike" cap="none">
                <a:solidFill>
                  <a:schemeClr val="dk1"/>
                </a:solidFill>
                <a:latin typeface="Calibri"/>
                <a:ea typeface="Calibri"/>
                <a:cs typeface="Calibri"/>
                <a:sym typeface="Calibri"/>
              </a:rPr>
              <a:t>Raster Scan Displays</a:t>
            </a:r>
            <a:endParaRPr sz="48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3"/>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127000" algn="just" rtl="0">
              <a:lnSpc>
                <a:spcPct val="90000"/>
              </a:lnSpc>
              <a:spcBef>
                <a:spcPts val="0"/>
              </a:spcBef>
              <a:spcAft>
                <a:spcPts val="0"/>
              </a:spcAft>
              <a:buSzPts val="2000"/>
              <a:buChar char=" "/>
            </a:pPr>
            <a:r>
              <a:rPr lang="en-US"/>
              <a:t>For color systems there are 24 bits per pixel.</a:t>
            </a:r>
            <a:endParaRPr/>
          </a:p>
          <a:p>
            <a:pPr marL="91440" lvl="0" indent="-127000" algn="just" rtl="0">
              <a:lnSpc>
                <a:spcPct val="90000"/>
              </a:lnSpc>
              <a:spcBef>
                <a:spcPts val="1400"/>
              </a:spcBef>
              <a:spcAft>
                <a:spcPts val="0"/>
              </a:spcAft>
              <a:buSzPts val="2000"/>
              <a:buChar char=" "/>
            </a:pPr>
            <a:r>
              <a:rPr lang="en-US"/>
              <a:t>Therefore, color systems have larger sized frame buffer (3 MB).</a:t>
            </a:r>
            <a:endParaRPr/>
          </a:p>
          <a:p>
            <a:pPr marL="91440" lvl="0" indent="-127000" algn="just" rtl="0">
              <a:lnSpc>
                <a:spcPct val="90000"/>
              </a:lnSpc>
              <a:spcBef>
                <a:spcPts val="1400"/>
              </a:spcBef>
              <a:spcAft>
                <a:spcPts val="0"/>
              </a:spcAft>
              <a:buSzPts val="2000"/>
              <a:buChar char=" "/>
            </a:pPr>
            <a:r>
              <a:rPr lang="en-US"/>
              <a:t>For black and white system frame buffer is called </a:t>
            </a:r>
            <a:r>
              <a:rPr lang="en-US" u="sng"/>
              <a:t>bitmap</a:t>
            </a:r>
            <a:r>
              <a:rPr lang="en-US"/>
              <a:t> and for color systems it is called </a:t>
            </a:r>
            <a:r>
              <a:rPr lang="en-US" u="sng"/>
              <a:t>pixmap.</a:t>
            </a:r>
            <a:endParaRPr/>
          </a:p>
        </p:txBody>
      </p:sp>
      <p:sp>
        <p:nvSpPr>
          <p:cNvPr id="372" name="Google Shape;372;p4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Raster Scan Displays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4"/>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127000" algn="just" rtl="0">
              <a:lnSpc>
                <a:spcPct val="90000"/>
              </a:lnSpc>
              <a:spcBef>
                <a:spcPts val="0"/>
              </a:spcBef>
              <a:spcAft>
                <a:spcPts val="0"/>
              </a:spcAft>
              <a:buSzPts val="2000"/>
              <a:buChar char=" "/>
            </a:pPr>
            <a:r>
              <a:rPr lang="en-US" b="1" u="sng"/>
              <a:t>Horizontal retrace</a:t>
            </a:r>
            <a:r>
              <a:rPr lang="en-US"/>
              <a:t>: After sweeping across each row (scan line), the electron beam returns to the left of the screen to start displaying the next scan line or row. This is called horizontal retrace.</a:t>
            </a:r>
            <a:endParaRPr/>
          </a:p>
          <a:p>
            <a:pPr marL="91440" lvl="0" indent="-127000" algn="just" rtl="0">
              <a:lnSpc>
                <a:spcPct val="90000"/>
              </a:lnSpc>
              <a:spcBef>
                <a:spcPts val="1400"/>
              </a:spcBef>
              <a:spcAft>
                <a:spcPts val="0"/>
              </a:spcAft>
              <a:buSzPts val="2000"/>
              <a:buChar char=" "/>
            </a:pPr>
            <a:r>
              <a:rPr lang="en-US" b="1" u="sng"/>
              <a:t>Vertical retrace</a:t>
            </a:r>
            <a:r>
              <a:rPr lang="en-US"/>
              <a:t>: the electron beam returns to the top left corner of screen to begin the next frame when it completes one frame. This is called vertical retrace.</a:t>
            </a:r>
            <a:endParaRPr/>
          </a:p>
        </p:txBody>
      </p:sp>
      <p:sp>
        <p:nvSpPr>
          <p:cNvPr id="378" name="Google Shape;378;p4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Raster Scan Displays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45"/>
          <p:cNvPicPr preferRelativeResize="0">
            <a:picLocks noGrp="1"/>
          </p:cNvPicPr>
          <p:nvPr>
            <p:ph type="body" idx="1"/>
          </p:nvPr>
        </p:nvPicPr>
        <p:blipFill rotWithShape="1">
          <a:blip r:embed="rId3">
            <a:alphaModFix/>
          </a:blip>
          <a:srcRect/>
          <a:stretch/>
        </p:blipFill>
        <p:spPr>
          <a:xfrm>
            <a:off x="1371600" y="1828800"/>
            <a:ext cx="6781800" cy="4343400"/>
          </a:xfrm>
          <a:prstGeom prst="rect">
            <a:avLst/>
          </a:prstGeom>
          <a:noFill/>
          <a:ln>
            <a:noFill/>
          </a:ln>
        </p:spPr>
      </p:pic>
      <p:sp>
        <p:nvSpPr>
          <p:cNvPr id="384" name="Google Shape;384;p45"/>
          <p:cNvSpPr txBox="1">
            <a:spLocks noGrp="1"/>
          </p:cNvSpPr>
          <p:nvPr>
            <p:ph type="title"/>
          </p:nvPr>
        </p:nvSpPr>
        <p:spPr>
          <a:xfrm>
            <a:off x="800100" y="-152400"/>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Raster Scan Displays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6"/>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127000" algn="just" rtl="0">
              <a:lnSpc>
                <a:spcPct val="90000"/>
              </a:lnSpc>
              <a:spcBef>
                <a:spcPts val="0"/>
              </a:spcBef>
              <a:spcAft>
                <a:spcPts val="0"/>
              </a:spcAft>
              <a:buSzPts val="2000"/>
              <a:buChar char=" "/>
            </a:pPr>
            <a:r>
              <a:rPr lang="en-US" b="1" u="sng"/>
              <a:t>Refresh rate</a:t>
            </a:r>
            <a:r>
              <a:rPr lang="en-US"/>
              <a:t>: it means how many times the screen is redrawn or refreshed in one second. Refresh rate in the raster scan systems is between 60 to 80 Hz per second.</a:t>
            </a:r>
            <a:endParaRPr/>
          </a:p>
          <a:p>
            <a:pPr marL="91440" lvl="0" indent="-127000" algn="just" rtl="0">
              <a:lnSpc>
                <a:spcPct val="90000"/>
              </a:lnSpc>
              <a:spcBef>
                <a:spcPts val="1400"/>
              </a:spcBef>
              <a:spcAft>
                <a:spcPts val="0"/>
              </a:spcAft>
              <a:buSzPts val="2000"/>
              <a:buChar char=" "/>
            </a:pPr>
            <a:r>
              <a:rPr lang="en-US" b="1" u="sng"/>
              <a:t>Interlaced Scanning</a:t>
            </a:r>
            <a:r>
              <a:rPr lang="en-US"/>
              <a:t>: in this alternate lines are scanned instead of all lines. Scanning is done in two passes.</a:t>
            </a:r>
            <a:endParaRPr/>
          </a:p>
          <a:p>
            <a:pPr marL="91440" lvl="0" indent="-127000" algn="just" rtl="0">
              <a:lnSpc>
                <a:spcPct val="90000"/>
              </a:lnSpc>
              <a:spcBef>
                <a:spcPts val="1400"/>
              </a:spcBef>
              <a:spcAft>
                <a:spcPts val="0"/>
              </a:spcAft>
              <a:buSzPts val="2000"/>
              <a:buChar char=" "/>
            </a:pPr>
            <a:r>
              <a:rPr lang="en-US" u="sng"/>
              <a:t>Advantage</a:t>
            </a:r>
            <a:r>
              <a:rPr lang="en-US"/>
              <a:t>: We can see the entire screen displayed in half time.</a:t>
            </a:r>
            <a:endParaRPr/>
          </a:p>
        </p:txBody>
      </p:sp>
      <p:sp>
        <p:nvSpPr>
          <p:cNvPr id="390" name="Google Shape;390;p4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Raster Scan Displays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p:nvPr/>
        </p:nvSpPr>
        <p:spPr>
          <a:xfrm>
            <a:off x="2209800" y="609600"/>
            <a:ext cx="4343400" cy="7080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0" u="none" strike="noStrike" cap="none">
                <a:solidFill>
                  <a:schemeClr val="dk1"/>
                </a:solidFill>
                <a:latin typeface="Arial"/>
                <a:ea typeface="Arial"/>
                <a:cs typeface="Arial"/>
                <a:sym typeface="Arial"/>
              </a:rPr>
              <a:t>Resolution</a:t>
            </a:r>
            <a:endParaRPr/>
          </a:p>
        </p:txBody>
      </p:sp>
      <p:sp>
        <p:nvSpPr>
          <p:cNvPr id="141" name="Google Shape;141;p20"/>
          <p:cNvSpPr/>
          <p:nvPr/>
        </p:nvSpPr>
        <p:spPr>
          <a:xfrm>
            <a:off x="533400" y="1752600"/>
            <a:ext cx="8001000" cy="3046413"/>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Font typeface="Wingdings" panose="05000000000000000000" pitchFamily="2" charset="2"/>
              <a:buChar char="Ø"/>
            </a:pPr>
            <a:r>
              <a:rPr lang="en-US" sz="3200" b="0" i="0" u="none" strike="noStrike" cap="none" dirty="0">
                <a:solidFill>
                  <a:schemeClr val="dk1"/>
                </a:solidFill>
                <a:latin typeface="Arial"/>
                <a:ea typeface="Arial"/>
                <a:cs typeface="Arial"/>
                <a:sym typeface="Arial"/>
              </a:rPr>
              <a:t>Number of pixels per inch of an area without overlapping is called Resolution.</a:t>
            </a:r>
            <a:endParaRPr dirty="0"/>
          </a:p>
          <a:p>
            <a:pPr marL="457200" marR="0" lvl="0" indent="-457200" algn="l" rtl="0">
              <a:spcBef>
                <a:spcPts val="0"/>
              </a:spcBef>
              <a:spcAft>
                <a:spcPts val="0"/>
              </a:spcAft>
              <a:buFont typeface="Wingdings" panose="05000000000000000000" pitchFamily="2" charset="2"/>
              <a:buChar char="Ø"/>
            </a:pPr>
            <a:r>
              <a:rPr lang="en-US" sz="3200" b="0" i="0" u="none" strike="noStrike" cap="none" dirty="0">
                <a:solidFill>
                  <a:schemeClr val="dk1"/>
                </a:solidFill>
                <a:latin typeface="Arial"/>
                <a:ea typeface="Arial"/>
                <a:cs typeface="Arial"/>
                <a:sym typeface="Arial"/>
              </a:rPr>
              <a:t>More the resolution, more clear is the image.</a:t>
            </a:r>
            <a:endParaRPr dirty="0"/>
          </a:p>
          <a:p>
            <a:pPr marL="457200" marR="0" lvl="0" indent="-457200" algn="l" rtl="0">
              <a:spcBef>
                <a:spcPts val="0"/>
              </a:spcBef>
              <a:spcAft>
                <a:spcPts val="0"/>
              </a:spcAft>
              <a:buFont typeface="Wingdings" panose="05000000000000000000" pitchFamily="2" charset="2"/>
              <a:buChar char="Ø"/>
            </a:pPr>
            <a:r>
              <a:rPr lang="en-US" sz="3200" b="0" i="0" u="none" strike="noStrike" cap="none" dirty="0">
                <a:solidFill>
                  <a:schemeClr val="dk1"/>
                </a:solidFill>
                <a:latin typeface="Arial"/>
                <a:ea typeface="Arial"/>
                <a:cs typeface="Arial"/>
                <a:sym typeface="Arial"/>
              </a:rPr>
              <a:t>It is measured as dpi(dots per inch).</a:t>
            </a:r>
            <a:endParaRPr dirty="0"/>
          </a:p>
          <a:p>
            <a:pPr marL="0" marR="0" lvl="0" indent="0" algn="l" rtl="0">
              <a:spcBef>
                <a:spcPts val="0"/>
              </a:spcBef>
              <a:spcAft>
                <a:spcPts val="0"/>
              </a:spcAft>
              <a:buNone/>
            </a:pPr>
            <a:endParaRPr sz="3200" b="0" i="0" u="none" strike="noStrike" cap="none" dirty="0">
              <a:solidFill>
                <a:schemeClr val="dk1"/>
              </a:solidFill>
              <a:latin typeface="Arial"/>
              <a:ea typeface="Arial"/>
              <a:cs typeface="Arial"/>
              <a:sym typeface="Arial"/>
            </a:endParaRPr>
          </a:p>
        </p:txBody>
      </p:sp>
      <p:sp>
        <p:nvSpPr>
          <p:cNvPr id="142" name="Google Shape;142;p2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43" name="Google Shape;143;p2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Random Scan Displays</a:t>
            </a:r>
            <a:endParaRPr/>
          </a:p>
        </p:txBody>
      </p:sp>
      <p:sp>
        <p:nvSpPr>
          <p:cNvPr id="396" name="Google Shape;396;p47"/>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127000" algn="just" rtl="0">
              <a:lnSpc>
                <a:spcPct val="90000"/>
              </a:lnSpc>
              <a:spcBef>
                <a:spcPts val="0"/>
              </a:spcBef>
              <a:spcAft>
                <a:spcPts val="0"/>
              </a:spcAft>
              <a:buSzPts val="2000"/>
              <a:buChar char=" "/>
            </a:pPr>
            <a:r>
              <a:rPr lang="en-US"/>
              <a:t>In these systems, the electron beam does not sweep each and every row, however, it is directed only to the parts of the screen where a picture is to be drawn.</a:t>
            </a:r>
            <a:endParaRPr/>
          </a:p>
          <a:p>
            <a:pPr marL="91440" lvl="0" indent="-127000" algn="just" rtl="0">
              <a:lnSpc>
                <a:spcPct val="90000"/>
              </a:lnSpc>
              <a:spcBef>
                <a:spcPts val="1400"/>
              </a:spcBef>
              <a:spcAft>
                <a:spcPts val="0"/>
              </a:spcAft>
              <a:buSzPts val="2000"/>
              <a:buChar char=" "/>
            </a:pPr>
            <a:r>
              <a:rPr lang="en-US"/>
              <a:t>Also known as vector displays.</a:t>
            </a:r>
            <a:endParaRPr/>
          </a:p>
          <a:p>
            <a:pPr marL="91440" lvl="0" indent="-127000" algn="just" rtl="0">
              <a:lnSpc>
                <a:spcPct val="90000"/>
              </a:lnSpc>
              <a:spcBef>
                <a:spcPts val="1400"/>
              </a:spcBef>
              <a:spcAft>
                <a:spcPts val="0"/>
              </a:spcAft>
              <a:buSzPts val="2000"/>
              <a:buChar char=" "/>
            </a:pPr>
            <a:r>
              <a:rPr lang="en-US"/>
              <a:t>Draws one line at a time.</a:t>
            </a:r>
            <a:endParaRPr/>
          </a:p>
          <a:p>
            <a:pPr marL="91440" lvl="0" indent="-127000" algn="just" rtl="0">
              <a:lnSpc>
                <a:spcPct val="90000"/>
              </a:lnSpc>
              <a:spcBef>
                <a:spcPts val="1400"/>
              </a:spcBef>
              <a:spcAft>
                <a:spcPts val="0"/>
              </a:spcAft>
              <a:buSzPts val="2000"/>
              <a:buChar char=" "/>
            </a:pPr>
            <a:r>
              <a:rPr lang="en-US"/>
              <a:t>Parts of the picture can be displayed in any order.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Random scan systems</a:t>
            </a:r>
            <a:endParaRPr/>
          </a:p>
        </p:txBody>
      </p:sp>
      <p:pic>
        <p:nvPicPr>
          <p:cNvPr id="402" name="Google Shape;402;p48"/>
          <p:cNvPicPr preferRelativeResize="0">
            <a:picLocks noGrp="1"/>
          </p:cNvPicPr>
          <p:nvPr>
            <p:ph type="body" idx="1"/>
          </p:nvPr>
        </p:nvPicPr>
        <p:blipFill rotWithShape="1">
          <a:blip r:embed="rId3">
            <a:alphaModFix/>
          </a:blip>
          <a:srcRect/>
          <a:stretch/>
        </p:blipFill>
        <p:spPr>
          <a:xfrm>
            <a:off x="1612900" y="1981200"/>
            <a:ext cx="5918200" cy="41449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9"/>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127000" algn="just" rtl="0">
              <a:lnSpc>
                <a:spcPct val="90000"/>
              </a:lnSpc>
              <a:spcBef>
                <a:spcPts val="0"/>
              </a:spcBef>
              <a:spcAft>
                <a:spcPts val="0"/>
              </a:spcAft>
              <a:buSzPts val="2000"/>
              <a:buChar char=" "/>
            </a:pPr>
            <a:r>
              <a:rPr lang="en-US"/>
              <a:t>In these systems, the refresh buffer does not store the intensity values of the picture, but a set of line drawing commands.</a:t>
            </a:r>
            <a:endParaRPr/>
          </a:p>
          <a:p>
            <a:pPr marL="91440" lvl="0" indent="-127000" algn="just" rtl="0">
              <a:lnSpc>
                <a:spcPct val="90000"/>
              </a:lnSpc>
              <a:spcBef>
                <a:spcPts val="1400"/>
              </a:spcBef>
              <a:spcAft>
                <a:spcPts val="0"/>
              </a:spcAft>
              <a:buSzPts val="2000"/>
              <a:buChar char=" "/>
            </a:pPr>
            <a:r>
              <a:rPr lang="en-US"/>
              <a:t>Refresh buffer is also called display file.</a:t>
            </a:r>
            <a:endParaRPr/>
          </a:p>
          <a:p>
            <a:pPr marL="91440" lvl="0" indent="-127000" algn="just" rtl="0">
              <a:lnSpc>
                <a:spcPct val="90000"/>
              </a:lnSpc>
              <a:spcBef>
                <a:spcPts val="1400"/>
              </a:spcBef>
              <a:spcAft>
                <a:spcPts val="0"/>
              </a:spcAft>
              <a:buSzPts val="2000"/>
              <a:buChar char=" "/>
            </a:pPr>
            <a:r>
              <a:rPr lang="en-US"/>
              <a:t>The system cycles through the set of commands in the display file to display a picture.</a:t>
            </a:r>
            <a:endParaRPr/>
          </a:p>
          <a:p>
            <a:pPr marL="91440" lvl="0" indent="-127000" algn="just" rtl="0">
              <a:lnSpc>
                <a:spcPct val="90000"/>
              </a:lnSpc>
              <a:spcBef>
                <a:spcPts val="1400"/>
              </a:spcBef>
              <a:spcAft>
                <a:spcPts val="0"/>
              </a:spcAft>
              <a:buSzPts val="2000"/>
              <a:buChar char=" "/>
            </a:pPr>
            <a:r>
              <a:rPr lang="en-US"/>
              <a:t>Refresh rate in random scan systems is 30 to 40 times per second.</a:t>
            </a:r>
            <a:endParaRPr/>
          </a:p>
        </p:txBody>
      </p:sp>
      <p:sp>
        <p:nvSpPr>
          <p:cNvPr id="408" name="Google Shape;408;p49"/>
          <p:cNvSpPr txBox="1"/>
          <p:nvPr/>
        </p:nvSpPr>
        <p:spPr>
          <a:xfrm>
            <a:off x="975360" y="439004"/>
            <a:ext cx="75438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Random scan systems</a:t>
            </a:r>
            <a:endParaRPr sz="4800" b="0" i="0" u="none" strike="noStrike" cap="none">
              <a:solidFill>
                <a:srgbClr val="3F3F3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320"/>
              <a:buFont typeface="Calibri"/>
              <a:buNone/>
            </a:pPr>
            <a:r>
              <a:rPr lang="en-US" sz="4320"/>
              <a:t>Difference between Raster Scan and Random Scan systems</a:t>
            </a:r>
            <a:endParaRPr/>
          </a:p>
        </p:txBody>
      </p:sp>
      <p:sp>
        <p:nvSpPr>
          <p:cNvPr id="414" name="Google Shape;414;p50"/>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a:t>RASTER SCAN</a:t>
            </a:r>
            <a:endParaRPr/>
          </a:p>
        </p:txBody>
      </p:sp>
      <p:sp>
        <p:nvSpPr>
          <p:cNvPr id="415" name="Google Shape;415;p50"/>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US"/>
              <a:t>It is a point plotting device.</a:t>
            </a:r>
            <a:endParaRPr/>
          </a:p>
          <a:p>
            <a:pPr marL="91440" lvl="0" indent="-127000" algn="l" rtl="0">
              <a:lnSpc>
                <a:spcPct val="90000"/>
              </a:lnSpc>
              <a:spcBef>
                <a:spcPts val="1400"/>
              </a:spcBef>
              <a:spcAft>
                <a:spcPts val="0"/>
              </a:spcAft>
              <a:buSzPts val="2000"/>
              <a:buChar char=" "/>
            </a:pPr>
            <a:r>
              <a:rPr lang="en-US"/>
              <a:t>It sweeps in a particular order.</a:t>
            </a:r>
            <a:endParaRPr/>
          </a:p>
          <a:p>
            <a:pPr marL="91440" lvl="0" indent="-127000" algn="l" rtl="0">
              <a:lnSpc>
                <a:spcPct val="90000"/>
              </a:lnSpc>
              <a:spcBef>
                <a:spcPts val="1400"/>
              </a:spcBef>
              <a:spcAft>
                <a:spcPts val="0"/>
              </a:spcAft>
              <a:buSzPts val="2000"/>
              <a:buChar char=" "/>
            </a:pPr>
            <a:r>
              <a:rPr lang="en-US"/>
              <a:t>It is well suited for realistic display of scenes containing shading and color patterns.</a:t>
            </a:r>
            <a:endParaRPr/>
          </a:p>
          <a:p>
            <a:pPr marL="91440" lvl="0" indent="-127000" algn="l" rtl="0">
              <a:lnSpc>
                <a:spcPct val="90000"/>
              </a:lnSpc>
              <a:spcBef>
                <a:spcPts val="1400"/>
              </a:spcBef>
              <a:spcAft>
                <a:spcPts val="0"/>
              </a:spcAft>
              <a:buSzPts val="2000"/>
              <a:buChar char=" "/>
            </a:pPr>
            <a:r>
              <a:rPr lang="en-US"/>
              <a:t>It is used for photos. That is why Photoshop is a raster editing program.</a:t>
            </a:r>
            <a:endParaRPr/>
          </a:p>
        </p:txBody>
      </p:sp>
      <p:sp>
        <p:nvSpPr>
          <p:cNvPr id="416" name="Google Shape;416;p50"/>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a:t>RANDOM SCAN</a:t>
            </a:r>
            <a:endParaRPr/>
          </a:p>
        </p:txBody>
      </p:sp>
      <p:sp>
        <p:nvSpPr>
          <p:cNvPr id="417" name="Google Shape;417;p50"/>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US"/>
              <a:t>It is a line drawing device.</a:t>
            </a:r>
            <a:endParaRPr/>
          </a:p>
          <a:p>
            <a:pPr marL="91440" lvl="0" indent="-127000" algn="l" rtl="0">
              <a:lnSpc>
                <a:spcPct val="90000"/>
              </a:lnSpc>
              <a:spcBef>
                <a:spcPts val="1400"/>
              </a:spcBef>
              <a:spcAft>
                <a:spcPts val="0"/>
              </a:spcAft>
              <a:buSzPts val="2000"/>
              <a:buChar char=" "/>
            </a:pPr>
            <a:r>
              <a:rPr lang="en-US"/>
              <a:t>It draws the image in any order.</a:t>
            </a:r>
            <a:endParaRPr/>
          </a:p>
          <a:p>
            <a:pPr marL="91440" lvl="0" indent="-127000" algn="l" rtl="0">
              <a:lnSpc>
                <a:spcPct val="90000"/>
              </a:lnSpc>
              <a:spcBef>
                <a:spcPts val="1400"/>
              </a:spcBef>
              <a:spcAft>
                <a:spcPts val="0"/>
              </a:spcAft>
              <a:buSzPts val="2000"/>
              <a:buChar char=" "/>
            </a:pPr>
            <a:r>
              <a:rPr lang="en-US"/>
              <a:t>It is used for line drawing applications and cannot display realistic shaded scenes.</a:t>
            </a:r>
            <a:endParaRPr/>
          </a:p>
          <a:p>
            <a:pPr marL="91440" lvl="0" indent="-127000" algn="l" rtl="0">
              <a:lnSpc>
                <a:spcPct val="90000"/>
              </a:lnSpc>
              <a:spcBef>
                <a:spcPts val="1400"/>
              </a:spcBef>
              <a:spcAft>
                <a:spcPts val="0"/>
              </a:spcAft>
              <a:buSzPts val="2000"/>
              <a:buChar char=" "/>
            </a:pPr>
            <a:r>
              <a:rPr lang="en-US"/>
              <a:t>It is used for text, logos, letterheads.</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Important Properties of Display Devices</a:t>
            </a:r>
            <a:endParaRPr/>
          </a:p>
        </p:txBody>
      </p:sp>
      <p:sp>
        <p:nvSpPr>
          <p:cNvPr id="423" name="Google Shape;423;p5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514350" lvl="0" indent="-514350" algn="just" rtl="0">
              <a:lnSpc>
                <a:spcPct val="90000"/>
              </a:lnSpc>
              <a:spcBef>
                <a:spcPts val="0"/>
              </a:spcBef>
              <a:spcAft>
                <a:spcPts val="0"/>
              </a:spcAft>
              <a:buSzPts val="2000"/>
              <a:buFont typeface="Arial"/>
              <a:buAutoNum type="arabicPeriod"/>
            </a:pPr>
            <a:r>
              <a:rPr lang="en-US" b="1" u="sng"/>
              <a:t>Resolution</a:t>
            </a:r>
            <a:endParaRPr/>
          </a:p>
          <a:p>
            <a:pPr marL="0" lvl="0" indent="0" algn="just" rtl="0">
              <a:lnSpc>
                <a:spcPct val="90000"/>
              </a:lnSpc>
              <a:spcBef>
                <a:spcPts val="1400"/>
              </a:spcBef>
              <a:spcAft>
                <a:spcPts val="0"/>
              </a:spcAft>
              <a:buSzPts val="2000"/>
              <a:buFont typeface="Arial"/>
              <a:buNone/>
            </a:pPr>
            <a:r>
              <a:rPr lang="en-US"/>
              <a:t>Resolution of a display device is defined as the number of pixels on the entire screen of the device.</a:t>
            </a:r>
            <a:endParaRPr/>
          </a:p>
          <a:p>
            <a:pPr marL="0" lvl="0" indent="0" algn="just" rtl="0">
              <a:lnSpc>
                <a:spcPct val="90000"/>
              </a:lnSpc>
              <a:spcBef>
                <a:spcPts val="1400"/>
              </a:spcBef>
              <a:spcAft>
                <a:spcPts val="0"/>
              </a:spcAft>
              <a:buSzPts val="2000"/>
              <a:buFont typeface="Arial"/>
              <a:buNone/>
            </a:pPr>
            <a:r>
              <a:rPr lang="en-US"/>
              <a:t>For example, 1024 X 768 resolution means,</a:t>
            </a:r>
            <a:endParaRPr/>
          </a:p>
          <a:p>
            <a:pPr marL="0" lvl="0" indent="0" algn="just" rtl="0">
              <a:lnSpc>
                <a:spcPct val="90000"/>
              </a:lnSpc>
              <a:spcBef>
                <a:spcPts val="1400"/>
              </a:spcBef>
              <a:spcAft>
                <a:spcPts val="0"/>
              </a:spcAft>
              <a:buSzPts val="2000"/>
              <a:buFont typeface="Arial"/>
              <a:buNone/>
            </a:pPr>
            <a:r>
              <a:rPr lang="en-US"/>
              <a:t>The screen has 1024 pixels in each line and</a:t>
            </a:r>
            <a:endParaRPr/>
          </a:p>
          <a:p>
            <a:pPr marL="0" lvl="0" indent="0" algn="just" rtl="0">
              <a:lnSpc>
                <a:spcPct val="90000"/>
              </a:lnSpc>
              <a:spcBef>
                <a:spcPts val="1400"/>
              </a:spcBef>
              <a:spcAft>
                <a:spcPts val="0"/>
              </a:spcAft>
              <a:buSzPts val="2000"/>
              <a:buFont typeface="Arial"/>
              <a:buNone/>
            </a:pPr>
            <a:r>
              <a:rPr lang="en-US"/>
              <a:t>The screen has 768 horizontal lines.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endParaRPr/>
          </a:p>
        </p:txBody>
      </p:sp>
      <p:sp>
        <p:nvSpPr>
          <p:cNvPr id="429" name="Google Shape;429;p52"/>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2000"/>
              <a:buFont typeface="Arial"/>
              <a:buNone/>
            </a:pPr>
            <a:r>
              <a:rPr lang="en-US"/>
              <a:t>2. </a:t>
            </a:r>
            <a:r>
              <a:rPr lang="en-US" b="1" u="sng"/>
              <a:t>Persistence</a:t>
            </a:r>
            <a:endParaRPr/>
          </a:p>
          <a:p>
            <a:pPr marL="0" lvl="0" indent="0" algn="just" rtl="0">
              <a:lnSpc>
                <a:spcPct val="90000"/>
              </a:lnSpc>
              <a:spcBef>
                <a:spcPts val="1400"/>
              </a:spcBef>
              <a:spcAft>
                <a:spcPts val="0"/>
              </a:spcAft>
              <a:buSzPts val="2000"/>
              <a:buFont typeface="Arial"/>
              <a:buNone/>
            </a:pPr>
            <a:r>
              <a:rPr lang="en-US"/>
              <a:t>It is the property of phosphor that is how long they continue to emit light.</a:t>
            </a:r>
            <a:endParaRPr/>
          </a:p>
          <a:p>
            <a:pPr marL="0" lvl="0" indent="0" algn="just" rtl="0">
              <a:lnSpc>
                <a:spcPct val="90000"/>
              </a:lnSpc>
              <a:spcBef>
                <a:spcPts val="1400"/>
              </a:spcBef>
              <a:spcAft>
                <a:spcPts val="0"/>
              </a:spcAft>
              <a:buSzPts val="2000"/>
              <a:buFont typeface="Arial"/>
              <a:buNone/>
            </a:pPr>
            <a:r>
              <a:rPr lang="en-US"/>
              <a:t>Persistence is defined as the time it takes the emitted light to decay to one-tenth of its original intensity.</a:t>
            </a:r>
            <a:endParaRPr/>
          </a:p>
          <a:p>
            <a:pPr marL="0" lvl="0" indent="0" algn="just" rtl="0">
              <a:lnSpc>
                <a:spcPct val="90000"/>
              </a:lnSpc>
              <a:spcBef>
                <a:spcPts val="1400"/>
              </a:spcBef>
              <a:spcAft>
                <a:spcPts val="0"/>
              </a:spcAft>
              <a:buSzPts val="2000"/>
              <a:buFont typeface="Arial"/>
              <a:buNone/>
            </a:pPr>
            <a:r>
              <a:rPr lang="en-US"/>
              <a:t>Computer monitors have persistence of 10-60 microseconds.</a:t>
            </a:r>
            <a:endParaRPr/>
          </a:p>
          <a:p>
            <a:pPr marL="0" lvl="0" indent="0" algn="just" rtl="0">
              <a:lnSpc>
                <a:spcPct val="90000"/>
              </a:lnSpc>
              <a:spcBef>
                <a:spcPts val="1400"/>
              </a:spcBef>
              <a:spcAft>
                <a:spcPts val="0"/>
              </a:spcAft>
              <a:buSzPts val="2000"/>
              <a:buFont typeface="Arial"/>
              <a:buNone/>
            </a:pPr>
            <a:r>
              <a:rPr lang="en-US"/>
              <a:t>Lower persistence phosphor requires higher refresh rates to maintain a picture on the screen without flicker.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36</a:t>
            </a:fld>
            <a:endParaRPr sz="1050" b="0" i="0" u="none" strike="noStrike" cap="none">
              <a:solidFill>
                <a:srgbClr val="898989"/>
              </a:solidFill>
              <a:latin typeface="Arial"/>
              <a:ea typeface="Arial"/>
              <a:cs typeface="Arial"/>
              <a:sym typeface="Arial"/>
            </a:endParaRPr>
          </a:p>
        </p:txBody>
      </p:sp>
      <p:sp>
        <p:nvSpPr>
          <p:cNvPr id="435" name="Google Shape;435;p53"/>
          <p:cNvSpPr/>
          <p:nvPr/>
        </p:nvSpPr>
        <p:spPr>
          <a:xfrm>
            <a:off x="1066800" y="381000"/>
            <a:ext cx="7391400" cy="5078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Questions based on lecture-3</a:t>
            </a:r>
            <a:endParaRPr/>
          </a:p>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Q-1  Types of computer graphics are</a:t>
            </a:r>
            <a:br>
              <a:rPr lang="en-US" sz="1800" b="0" i="0" u="none" strike="noStrike" cap="none">
                <a:solidFill>
                  <a:schemeClr val="dk1"/>
                </a:solidFill>
                <a:latin typeface="Arial"/>
                <a:ea typeface="Arial"/>
                <a:cs typeface="Arial"/>
                <a:sym typeface="Arial"/>
              </a:rPr>
            </a:br>
            <a:r>
              <a:rPr lang="en-US" sz="1800" b="1" i="0" u="none" strike="noStrike" cap="none">
                <a:solidFill>
                  <a:schemeClr val="dk1"/>
                </a:solidFill>
                <a:latin typeface="Arial"/>
                <a:ea typeface="Arial"/>
                <a:cs typeface="Arial"/>
                <a:sym typeface="Arial"/>
              </a:rPr>
              <a:t>a. Vector and raster</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b. Scalar and raster</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 Vector and scalar</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d. None of these</a:t>
            </a:r>
            <a:endParaRPr/>
          </a:p>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Q-2 Vector graphics is composed of</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 Pixels</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b. Paths</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 Palette</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d. None of these</a:t>
            </a:r>
            <a:endParaRPr/>
          </a:p>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Q-3. Raster graphics are composed of</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 Pixels</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b. Paths</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 Palette</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d. None of these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37</a:t>
            </a:fld>
            <a:endParaRPr sz="1050" b="0" i="0" u="none" strike="noStrike" cap="none">
              <a:solidFill>
                <a:srgbClr val="898989"/>
              </a:solidFill>
              <a:latin typeface="Arial"/>
              <a:ea typeface="Arial"/>
              <a:cs typeface="Arial"/>
              <a:sym typeface="Arial"/>
            </a:endParaRPr>
          </a:p>
        </p:txBody>
      </p:sp>
      <p:sp>
        <p:nvSpPr>
          <p:cNvPr id="441" name="Google Shape;441;p54"/>
          <p:cNvSpPr/>
          <p:nvPr/>
        </p:nvSpPr>
        <p:spPr>
          <a:xfrm>
            <a:off x="914400" y="196850"/>
            <a:ext cx="7848600" cy="59102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Q-4Raster images are more commonly called</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 Pix map</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b. bitmap</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 both a &amp; b</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d. none of these</a:t>
            </a:r>
            <a:endParaRPr/>
          </a:p>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Q-5. Pixel can be arranged in a regular</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 One dimensional grid</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b. Two dimensional grid</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 Three dimensional grid</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d. None of these</a:t>
            </a:r>
            <a:endParaRPr/>
          </a:p>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Q-6. The brightness of each pixel is</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 Compatible</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b. Incompatible</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 Both a &amp; b</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d. None of these</a:t>
            </a:r>
            <a:endParaRPr/>
          </a:p>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Q-7. Each pixel has ________basic color components</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 Two or three</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b. One or two</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 Three or four</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d. None of these</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p:nvPr/>
        </p:nvSpPr>
        <p:spPr>
          <a:xfrm>
            <a:off x="228600" y="8607"/>
            <a:ext cx="5486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Color Models</a:t>
            </a:r>
            <a:endParaRPr/>
          </a:p>
        </p:txBody>
      </p:sp>
      <p:sp>
        <p:nvSpPr>
          <p:cNvPr id="149" name="Google Shape;149;p21"/>
          <p:cNvSpPr txBox="1"/>
          <p:nvPr/>
        </p:nvSpPr>
        <p:spPr>
          <a:xfrm>
            <a:off x="495300" y="1324893"/>
            <a:ext cx="8153400" cy="4953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2400" b="0" i="0" u="none" strike="noStrike" cap="none">
                <a:solidFill>
                  <a:schemeClr val="dk1"/>
                </a:solidFill>
                <a:latin typeface="Calibri"/>
                <a:ea typeface="Calibri"/>
                <a:cs typeface="Calibri"/>
                <a:sym typeface="Calibri"/>
              </a:rPr>
              <a:t>There are two most common Color models :</a:t>
            </a:r>
            <a:endParaRPr/>
          </a:p>
          <a:p>
            <a:pPr marL="342900" marR="0" lvl="0" indent="-342900" algn="l" rtl="0">
              <a:spcBef>
                <a:spcPts val="480"/>
              </a:spcBef>
              <a:spcAft>
                <a:spcPts val="0"/>
              </a:spcAft>
              <a:buNone/>
            </a:pPr>
            <a:endParaRPr sz="2400" b="0" i="0" u="none" strike="noStrike" cap="none">
              <a:solidFill>
                <a:schemeClr val="dk1"/>
              </a:solidFill>
              <a:latin typeface="Calibri"/>
              <a:ea typeface="Calibri"/>
              <a:cs typeface="Calibri"/>
              <a:sym typeface="Calibri"/>
            </a:endParaRPr>
          </a:p>
          <a:p>
            <a:pPr marL="342900" marR="0" lvl="0"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RGB Color Model (</a:t>
            </a:r>
            <a:r>
              <a:rPr lang="en-US" sz="2400" b="1" i="0" u="none" strike="noStrike" cap="none">
                <a:solidFill>
                  <a:srgbClr val="C00000"/>
                </a:solidFill>
                <a:latin typeface="Calibri"/>
                <a:ea typeface="Calibri"/>
                <a:cs typeface="Calibri"/>
                <a:sym typeface="Calibri"/>
              </a:rPr>
              <a:t>R</a:t>
            </a:r>
            <a:r>
              <a:rPr lang="en-US" sz="2400" b="0" i="0" u="none" strike="noStrike" cap="none">
                <a:solidFill>
                  <a:schemeClr val="dk1"/>
                </a:solidFill>
                <a:latin typeface="Calibri"/>
                <a:ea typeface="Calibri"/>
                <a:cs typeface="Calibri"/>
                <a:sym typeface="Calibri"/>
              </a:rPr>
              <a:t>ed-</a:t>
            </a:r>
            <a:r>
              <a:rPr lang="en-US" sz="2400" b="1" i="0" u="none" strike="noStrike" cap="none">
                <a:solidFill>
                  <a:srgbClr val="00B050"/>
                </a:solidFill>
                <a:latin typeface="Calibri"/>
                <a:ea typeface="Calibri"/>
                <a:cs typeface="Calibri"/>
                <a:sym typeface="Calibri"/>
              </a:rPr>
              <a:t>G</a:t>
            </a:r>
            <a:r>
              <a:rPr lang="en-US" sz="2400" b="0" i="0" u="none" strike="noStrike" cap="none">
                <a:solidFill>
                  <a:schemeClr val="dk1"/>
                </a:solidFill>
                <a:latin typeface="Calibri"/>
                <a:ea typeface="Calibri"/>
                <a:cs typeface="Calibri"/>
                <a:sym typeface="Calibri"/>
              </a:rPr>
              <a:t>reen-</a:t>
            </a:r>
            <a:r>
              <a:rPr lang="en-US" sz="2400" b="1" i="0" u="none" strike="noStrike" cap="none">
                <a:solidFill>
                  <a:srgbClr val="0070C0"/>
                </a:solidFill>
                <a:latin typeface="Calibri"/>
                <a:ea typeface="Calibri"/>
                <a:cs typeface="Calibri"/>
                <a:sym typeface="Calibri"/>
              </a:rPr>
              <a:t>B</a:t>
            </a:r>
            <a:r>
              <a:rPr lang="en-US" sz="2400" b="0" i="0" u="none" strike="noStrike" cap="none">
                <a:solidFill>
                  <a:schemeClr val="dk1"/>
                </a:solidFill>
                <a:latin typeface="Calibri"/>
                <a:ea typeface="Calibri"/>
                <a:cs typeface="Calibri"/>
                <a:sym typeface="Calibri"/>
              </a:rPr>
              <a:t>lue)</a:t>
            </a:r>
            <a:endParaRPr sz="2400" b="0" i="0" u="none" strike="noStrike" cap="none">
              <a:solidFill>
                <a:schemeClr val="dk1"/>
              </a:solidFill>
              <a:latin typeface="Calibri"/>
              <a:ea typeface="Calibri"/>
              <a:cs typeface="Calibri"/>
              <a:sym typeface="Calibri"/>
            </a:endParaRPr>
          </a:p>
          <a:p>
            <a:pPr marL="800100" marR="0" lvl="1" indent="-342900" algn="l" rtl="0">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Additive model </a:t>
            </a:r>
            <a:endParaRPr/>
          </a:p>
          <a:p>
            <a:pPr marL="800100" marR="0" lvl="1" indent="-342900" algn="l" rtl="0">
              <a:spcBef>
                <a:spcPts val="440"/>
              </a:spcBef>
              <a:spcAft>
                <a:spcPts val="0"/>
              </a:spcAft>
              <a:buClr>
                <a:schemeClr val="dk1"/>
              </a:buClr>
              <a:buSzPts val="2200"/>
              <a:buFont typeface="Noto Sans Symbols"/>
              <a:buChar char="▪"/>
            </a:pPr>
            <a:r>
              <a:rPr lang="en-US" sz="2200" b="0" i="0" u="none" strike="noStrike" cap="none">
                <a:solidFill>
                  <a:schemeClr val="dk1"/>
                </a:solidFill>
                <a:latin typeface="Calibri"/>
                <a:ea typeface="Calibri"/>
                <a:cs typeface="Calibri"/>
                <a:sym typeface="Calibri"/>
              </a:rPr>
              <a:t>Additive color models use </a:t>
            </a:r>
            <a:r>
              <a:rPr lang="en-US" sz="2200" b="1" i="0" u="none" strike="noStrike" cap="none">
                <a:solidFill>
                  <a:schemeClr val="dk1"/>
                </a:solidFill>
                <a:latin typeface="Calibri"/>
                <a:ea typeface="Calibri"/>
                <a:cs typeface="Calibri"/>
                <a:sym typeface="Calibri"/>
              </a:rPr>
              <a:t>light</a:t>
            </a:r>
            <a:r>
              <a:rPr lang="en-US" sz="2200" b="0" i="0" u="none" strike="noStrike" cap="none">
                <a:solidFill>
                  <a:schemeClr val="dk1"/>
                </a:solidFill>
                <a:latin typeface="Calibri"/>
                <a:ea typeface="Calibri"/>
                <a:cs typeface="Calibri"/>
                <a:sym typeface="Calibri"/>
              </a:rPr>
              <a:t> to display color</a:t>
            </a:r>
            <a:endParaRPr/>
          </a:p>
          <a:p>
            <a:pPr marL="800100" marR="0" lvl="1" indent="-342900" algn="l" rtl="0">
              <a:spcBef>
                <a:spcPts val="440"/>
              </a:spcBef>
              <a:spcAft>
                <a:spcPts val="0"/>
              </a:spcAft>
              <a:buClr>
                <a:schemeClr val="dk1"/>
              </a:buClr>
              <a:buSzPts val="2200"/>
              <a:buFont typeface="Noto Sans Symbols"/>
              <a:buChar char="▪"/>
            </a:pPr>
            <a:r>
              <a:rPr lang="en-US" sz="2200" b="0" i="0" u="none" strike="noStrike" cap="none">
                <a:solidFill>
                  <a:schemeClr val="dk1"/>
                </a:solidFill>
                <a:latin typeface="Calibri"/>
                <a:ea typeface="Calibri"/>
                <a:cs typeface="Calibri"/>
                <a:sym typeface="Calibri"/>
              </a:rPr>
              <a:t>Colors perceived in additive models are the result of</a:t>
            </a:r>
            <a:r>
              <a:rPr lang="en-US" sz="2200" b="1" i="0" u="none" strike="noStrike" cap="none">
                <a:solidFill>
                  <a:schemeClr val="dk1"/>
                </a:solidFill>
                <a:latin typeface="Calibri"/>
                <a:ea typeface="Calibri"/>
                <a:cs typeface="Calibri"/>
                <a:sym typeface="Calibri"/>
              </a:rPr>
              <a:t> transmitted</a:t>
            </a:r>
            <a:r>
              <a:rPr lang="en-US" sz="2200" b="0" i="0" u="none" strike="noStrike" cap="none">
                <a:solidFill>
                  <a:schemeClr val="dk1"/>
                </a:solidFill>
                <a:latin typeface="Calibri"/>
                <a:ea typeface="Calibri"/>
                <a:cs typeface="Calibri"/>
                <a:sym typeface="Calibri"/>
              </a:rPr>
              <a:t> light</a:t>
            </a:r>
            <a:endParaRPr sz="2200" b="0" i="0" u="none" strike="noStrike" cap="none">
              <a:solidFill>
                <a:schemeClr val="dk1"/>
              </a:solidFill>
              <a:latin typeface="Calibri"/>
              <a:ea typeface="Calibri"/>
              <a:cs typeface="Calibri"/>
              <a:sym typeface="Calibri"/>
            </a:endParaRPr>
          </a:p>
          <a:p>
            <a:pPr marL="342900" marR="0" lvl="0"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CMYK Color Model (</a:t>
            </a:r>
            <a:r>
              <a:rPr lang="en-US" sz="2400" b="1" i="0" u="none" strike="noStrike" cap="none">
                <a:solidFill>
                  <a:schemeClr val="accent5"/>
                </a:solidFill>
                <a:latin typeface="Calibri"/>
                <a:ea typeface="Calibri"/>
                <a:cs typeface="Calibri"/>
                <a:sym typeface="Calibri"/>
              </a:rPr>
              <a:t>C</a:t>
            </a:r>
            <a:r>
              <a:rPr lang="en-US" sz="2400" b="0" i="0" u="none" strike="noStrike" cap="none">
                <a:solidFill>
                  <a:schemeClr val="dk1"/>
                </a:solidFill>
                <a:latin typeface="Calibri"/>
                <a:ea typeface="Calibri"/>
                <a:cs typeface="Calibri"/>
                <a:sym typeface="Calibri"/>
              </a:rPr>
              <a:t>yan-</a:t>
            </a:r>
            <a:r>
              <a:rPr lang="en-US" sz="2400" b="1" i="0" u="none" strike="noStrike" cap="none">
                <a:solidFill>
                  <a:schemeClr val="accent4"/>
                </a:solidFill>
                <a:latin typeface="Calibri"/>
                <a:ea typeface="Calibri"/>
                <a:cs typeface="Calibri"/>
                <a:sym typeface="Calibri"/>
              </a:rPr>
              <a:t>M</a:t>
            </a:r>
            <a:r>
              <a:rPr lang="en-US" sz="2400" b="0" i="0" u="none" strike="noStrike" cap="none">
                <a:solidFill>
                  <a:schemeClr val="dk1"/>
                </a:solidFill>
                <a:latin typeface="Calibri"/>
                <a:ea typeface="Calibri"/>
                <a:cs typeface="Calibri"/>
                <a:sym typeface="Calibri"/>
              </a:rPr>
              <a:t>agenta-</a:t>
            </a:r>
            <a:r>
              <a:rPr lang="en-US" sz="2400" b="1" i="0" u="none" strike="noStrike" cap="none">
                <a:solidFill>
                  <a:srgbClr val="FFFF00"/>
                </a:solidFill>
                <a:latin typeface="Calibri"/>
                <a:ea typeface="Calibri"/>
                <a:cs typeface="Calibri"/>
                <a:sym typeface="Calibri"/>
              </a:rPr>
              <a:t>Y</a:t>
            </a:r>
            <a:r>
              <a:rPr lang="en-US" sz="2400" b="0" i="0" u="none" strike="noStrike" cap="none">
                <a:solidFill>
                  <a:schemeClr val="dk1"/>
                </a:solidFill>
                <a:latin typeface="Calibri"/>
                <a:ea typeface="Calibri"/>
                <a:cs typeface="Calibri"/>
                <a:sym typeface="Calibri"/>
              </a:rPr>
              <a:t>ellow-blac</a:t>
            </a:r>
            <a:r>
              <a:rPr lang="en-US" sz="2400" b="1" i="0" u="none" strike="noStrike" cap="none">
                <a:solidFill>
                  <a:schemeClr val="dk1"/>
                </a:solidFill>
                <a:latin typeface="Calibri"/>
                <a:ea typeface="Calibri"/>
                <a:cs typeface="Calibri"/>
                <a:sym typeface="Calibri"/>
              </a:rPr>
              <a:t>K</a:t>
            </a:r>
            <a:r>
              <a:rPr lang="en-US" sz="2400" b="0" i="0" u="none" strike="noStrike" cap="none">
                <a:solidFill>
                  <a:schemeClr val="dk1"/>
                </a:solidFill>
                <a:latin typeface="Calibri"/>
                <a:ea typeface="Calibri"/>
                <a:cs typeface="Calibri"/>
                <a:sym typeface="Calibri"/>
              </a:rPr>
              <a:t>)  </a:t>
            </a:r>
            <a:endParaRPr/>
          </a:p>
          <a:p>
            <a:pPr marL="800100" marR="0" lvl="1" indent="-342900" algn="l" rtl="0">
              <a:spcBef>
                <a:spcPts val="48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	</a:t>
            </a:r>
            <a:r>
              <a:rPr lang="en-US" sz="2200" b="0" i="0" u="none" strike="noStrike" cap="none">
                <a:solidFill>
                  <a:schemeClr val="dk1"/>
                </a:solidFill>
                <a:latin typeface="Calibri"/>
                <a:ea typeface="Calibri"/>
                <a:cs typeface="Calibri"/>
                <a:sym typeface="Calibri"/>
              </a:rPr>
              <a:t>Subtractive model</a:t>
            </a:r>
            <a:endParaRPr/>
          </a:p>
          <a:p>
            <a:pPr marL="800100" marR="0" lvl="1" indent="-342900" algn="l" rtl="0">
              <a:spcBef>
                <a:spcPts val="440"/>
              </a:spcBef>
              <a:spcAft>
                <a:spcPts val="0"/>
              </a:spcAft>
              <a:buClr>
                <a:schemeClr val="dk1"/>
              </a:buClr>
              <a:buSzPts val="2200"/>
              <a:buFont typeface="Noto Sans Symbols"/>
              <a:buChar char="▪"/>
            </a:pPr>
            <a:r>
              <a:rPr lang="en-US" sz="2200" b="0" i="0" u="none" strike="noStrike" cap="none">
                <a:solidFill>
                  <a:schemeClr val="dk1"/>
                </a:solidFill>
                <a:latin typeface="Calibri"/>
                <a:ea typeface="Calibri"/>
                <a:cs typeface="Calibri"/>
                <a:sym typeface="Calibri"/>
              </a:rPr>
              <a:t>subtractive models use printing </a:t>
            </a:r>
            <a:r>
              <a:rPr lang="en-US" sz="2200" b="1" i="0" u="none" strike="noStrike" cap="none">
                <a:solidFill>
                  <a:schemeClr val="dk1"/>
                </a:solidFill>
                <a:latin typeface="Calibri"/>
                <a:ea typeface="Calibri"/>
                <a:cs typeface="Calibri"/>
                <a:sym typeface="Calibri"/>
              </a:rPr>
              <a:t>inks</a:t>
            </a:r>
            <a:r>
              <a:rPr lang="en-US" sz="2200" b="0" i="0" u="none" strike="noStrike" cap="none">
                <a:solidFill>
                  <a:schemeClr val="dk1"/>
                </a:solidFill>
                <a:latin typeface="Calibri"/>
                <a:ea typeface="Calibri"/>
                <a:cs typeface="Calibri"/>
                <a:sym typeface="Calibri"/>
              </a:rPr>
              <a:t>.</a:t>
            </a:r>
            <a:endParaRPr/>
          </a:p>
          <a:p>
            <a:pPr marL="800100" marR="0" lvl="1" indent="-342900" algn="l" rtl="0">
              <a:spcBef>
                <a:spcPts val="440"/>
              </a:spcBef>
              <a:spcAft>
                <a:spcPts val="0"/>
              </a:spcAft>
              <a:buClr>
                <a:schemeClr val="dk1"/>
              </a:buClr>
              <a:buSzPts val="2200"/>
              <a:buFont typeface="Noto Sans Symbols"/>
              <a:buChar char="▪"/>
            </a:pPr>
            <a:r>
              <a:rPr lang="en-US" sz="2200" b="0" i="0" u="none" strike="noStrike" cap="none">
                <a:solidFill>
                  <a:schemeClr val="dk1"/>
                </a:solidFill>
                <a:latin typeface="Calibri"/>
                <a:ea typeface="Calibri"/>
                <a:cs typeface="Calibri"/>
                <a:sym typeface="Calibri"/>
              </a:rPr>
              <a:t>Colors perceived in subtractive models are the result of </a:t>
            </a:r>
            <a:r>
              <a:rPr lang="en-US" sz="2200" b="1" i="0" u="none" strike="noStrike" cap="none">
                <a:solidFill>
                  <a:schemeClr val="dk1"/>
                </a:solidFill>
                <a:latin typeface="Calibri"/>
                <a:ea typeface="Calibri"/>
                <a:cs typeface="Calibri"/>
                <a:sym typeface="Calibri"/>
              </a:rPr>
              <a:t>reflected</a:t>
            </a:r>
            <a:r>
              <a:rPr lang="en-US" sz="2200" b="0" i="0" u="none" strike="noStrike" cap="none">
                <a:solidFill>
                  <a:schemeClr val="dk1"/>
                </a:solidFill>
                <a:latin typeface="Calibri"/>
                <a:ea typeface="Calibri"/>
                <a:cs typeface="Calibri"/>
                <a:sym typeface="Calibri"/>
              </a:rPr>
              <a:t> light</a:t>
            </a:r>
            <a:endParaRPr sz="2200" b="0" i="0" u="none" strike="noStrike" cap="none">
              <a:solidFill>
                <a:schemeClr val="dk1"/>
              </a:solidFill>
              <a:latin typeface="Calibri"/>
              <a:ea typeface="Calibri"/>
              <a:cs typeface="Calibri"/>
              <a:sym typeface="Calibri"/>
            </a:endParaRPr>
          </a:p>
          <a:p>
            <a:pPr marL="342900" marR="0" lvl="0" indent="-342900" algn="l" rtl="0">
              <a:spcBef>
                <a:spcPts val="480"/>
              </a:spcBef>
              <a:spcAft>
                <a:spcPts val="0"/>
              </a:spcAft>
              <a:buNone/>
            </a:pPr>
            <a:endParaRPr sz="2400" b="0" i="0" u="none" strike="noStrike" cap="none">
              <a:solidFill>
                <a:schemeClr val="dk1"/>
              </a:solidFill>
              <a:latin typeface="Calibri"/>
              <a:ea typeface="Calibri"/>
              <a:cs typeface="Calibri"/>
              <a:sym typeface="Calibri"/>
            </a:endParaRPr>
          </a:p>
        </p:txBody>
      </p:sp>
      <p:sp>
        <p:nvSpPr>
          <p:cNvPr id="150" name="Google Shape;150;p2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51" name="Google Shape;151;p2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250825" y="1773238"/>
            <a:ext cx="8435975" cy="4525962"/>
          </a:xfrm>
          <a:prstGeom prst="rect">
            <a:avLst/>
          </a:prstGeom>
          <a:noFill/>
          <a:ln>
            <a:noFill/>
          </a:ln>
        </p:spPr>
        <p:txBody>
          <a:bodyPr spcFirstLastPara="1" wrap="square" lIns="91425" tIns="45700" rIns="91425" bIns="45700" anchor="t" anchorCtr="0">
            <a:noAutofit/>
          </a:bodyPr>
          <a:lstStyle/>
          <a:p>
            <a:pPr marL="609600" marR="0" lvl="0" indent="-609600" algn="l" rtl="0">
              <a:spcBef>
                <a:spcPts val="0"/>
              </a:spcBef>
              <a:spcAft>
                <a:spcPts val="0"/>
              </a:spcAft>
              <a:buClr>
                <a:schemeClr val="dk1"/>
              </a:buClr>
              <a:buSzPts val="2400"/>
              <a:buFont typeface="Arial"/>
              <a:buAutoNum type="arabicParenR"/>
            </a:pPr>
            <a:r>
              <a:rPr lang="en-US" sz="2400" b="1" i="0" u="none" strike="noStrike" cap="none">
                <a:solidFill>
                  <a:schemeClr val="dk1"/>
                </a:solidFill>
                <a:latin typeface="Arial"/>
                <a:ea typeface="Arial"/>
                <a:cs typeface="Arial"/>
                <a:sym typeface="Arial"/>
              </a:rPr>
              <a:t>RGB Color Model</a:t>
            </a:r>
            <a:r>
              <a:rPr lang="en-US" sz="2400" b="0" i="0" u="none" strike="noStrike" cap="none">
                <a:solidFill>
                  <a:schemeClr val="dk1"/>
                </a:solidFill>
                <a:latin typeface="Arial"/>
                <a:ea typeface="Arial"/>
                <a:cs typeface="Arial"/>
                <a:sym typeface="Arial"/>
              </a:rPr>
              <a:t>:</a:t>
            </a:r>
            <a:endParaRPr/>
          </a:p>
          <a:p>
            <a:pPr marL="609600" marR="0" lvl="0" indent="-609600" algn="l" rtl="0">
              <a:spcBef>
                <a:spcPts val="480"/>
              </a:spcBef>
              <a:spcAft>
                <a:spcPts val="0"/>
              </a:spcAft>
              <a:buNone/>
            </a:pPr>
            <a:r>
              <a:rPr lang="en-US" sz="2400" b="0" i="0" u="none" strike="noStrike" cap="none">
                <a:solidFill>
                  <a:schemeClr val="dk1"/>
                </a:solidFill>
                <a:latin typeface="Arial"/>
                <a:ea typeface="Arial"/>
                <a:cs typeface="Arial"/>
                <a:sym typeface="Arial"/>
              </a:rPr>
              <a:t>* Additive color model. </a:t>
            </a:r>
            <a:endParaRPr/>
          </a:p>
          <a:p>
            <a:pPr marL="609600" marR="0" lvl="0" indent="-609600" algn="l" rtl="0">
              <a:spcBef>
                <a:spcPts val="480"/>
              </a:spcBef>
              <a:spcAft>
                <a:spcPts val="0"/>
              </a:spcAft>
              <a:buNone/>
            </a:pPr>
            <a:r>
              <a:rPr lang="en-US" sz="2400" b="0" i="0" u="none" strike="noStrike" cap="none">
                <a:solidFill>
                  <a:schemeClr val="dk1"/>
                </a:solidFill>
                <a:latin typeface="Arial"/>
                <a:ea typeface="Arial"/>
                <a:cs typeface="Arial"/>
                <a:sym typeface="Arial"/>
              </a:rPr>
              <a:t>* For computer displays.</a:t>
            </a:r>
            <a:endParaRPr/>
          </a:p>
          <a:p>
            <a:pPr marL="609600" marR="0" lvl="0" indent="-609600" algn="l" rtl="0">
              <a:spcBef>
                <a:spcPts val="480"/>
              </a:spcBef>
              <a:spcAft>
                <a:spcPts val="0"/>
              </a:spcAft>
              <a:buNone/>
            </a:pPr>
            <a:r>
              <a:rPr lang="en-US" sz="2400" b="0" i="0" u="none" strike="noStrike" cap="none">
                <a:solidFill>
                  <a:schemeClr val="dk1"/>
                </a:solidFill>
                <a:latin typeface="Arial"/>
                <a:ea typeface="Arial"/>
                <a:cs typeface="Arial"/>
                <a:sym typeface="Arial"/>
              </a:rPr>
              <a:t>* Uses light to display color.</a:t>
            </a:r>
            <a:endParaRPr/>
          </a:p>
          <a:p>
            <a:pPr marL="609600" marR="0" lvl="0" indent="-609600" algn="l" rtl="0">
              <a:spcBef>
                <a:spcPts val="480"/>
              </a:spcBef>
              <a:spcAft>
                <a:spcPts val="0"/>
              </a:spcAft>
              <a:buNone/>
            </a:pPr>
            <a:r>
              <a:rPr lang="en-US" sz="2400" b="0" i="0" u="none" strike="noStrike" cap="none">
                <a:solidFill>
                  <a:schemeClr val="dk1"/>
                </a:solidFill>
                <a:latin typeface="Arial"/>
                <a:ea typeface="Arial"/>
                <a:cs typeface="Arial"/>
                <a:sym typeface="Arial"/>
              </a:rPr>
              <a:t>* Colors result from transmitted light.</a:t>
            </a:r>
            <a:endParaRPr/>
          </a:p>
          <a:p>
            <a:pPr marL="609600" marR="0" lvl="0" indent="-609600" algn="l" rtl="0">
              <a:spcBef>
                <a:spcPts val="480"/>
              </a:spcBef>
              <a:spcAft>
                <a:spcPts val="0"/>
              </a:spcAft>
              <a:buNone/>
            </a:pPr>
            <a:r>
              <a:rPr lang="en-US" sz="2400" b="0" i="0" u="none" strike="noStrike" cap="none">
                <a:solidFill>
                  <a:schemeClr val="dk1"/>
                </a:solidFill>
                <a:latin typeface="Arial"/>
                <a:ea typeface="Arial"/>
                <a:cs typeface="Arial"/>
                <a:sym typeface="Arial"/>
              </a:rPr>
              <a:t>* Red + Green + Blue = White.</a:t>
            </a:r>
            <a:endParaRPr/>
          </a:p>
        </p:txBody>
      </p:sp>
      <p:pic>
        <p:nvPicPr>
          <p:cNvPr id="157" name="Google Shape;157;p22" descr="rgb"/>
          <p:cNvPicPr preferRelativeResize="0"/>
          <p:nvPr/>
        </p:nvPicPr>
        <p:blipFill rotWithShape="1">
          <a:blip r:embed="rId3">
            <a:alphaModFix/>
          </a:blip>
          <a:srcRect/>
          <a:stretch/>
        </p:blipFill>
        <p:spPr>
          <a:xfrm>
            <a:off x="5724525" y="1978025"/>
            <a:ext cx="3240088" cy="3168650"/>
          </a:xfrm>
          <a:prstGeom prst="rect">
            <a:avLst/>
          </a:prstGeom>
          <a:noFill/>
          <a:ln>
            <a:noFill/>
          </a:ln>
        </p:spPr>
      </p:pic>
      <p:sp>
        <p:nvSpPr>
          <p:cNvPr id="158" name="Google Shape;158;p22"/>
          <p:cNvSpPr txBox="1"/>
          <p:nvPr/>
        </p:nvSpPr>
        <p:spPr>
          <a:xfrm>
            <a:off x="152400" y="0"/>
            <a:ext cx="5486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RGB Color Model</a:t>
            </a:r>
            <a:endParaRPr/>
          </a:p>
        </p:txBody>
      </p:sp>
      <p:sp>
        <p:nvSpPr>
          <p:cNvPr id="159" name="Google Shape;159;p2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60" name="Google Shape;160;p2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p:nvPr/>
        </p:nvSpPr>
        <p:spPr>
          <a:xfrm>
            <a:off x="250825" y="1835150"/>
            <a:ext cx="836295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2400" b="1" i="0" u="none" strike="noStrike" cap="none">
                <a:solidFill>
                  <a:schemeClr val="dk1"/>
                </a:solidFill>
                <a:latin typeface="Arial"/>
                <a:ea typeface="Arial"/>
                <a:cs typeface="Arial"/>
                <a:sym typeface="Arial"/>
              </a:rPr>
              <a:t>2)  CMYK Color Model:</a:t>
            </a:r>
            <a:endParaRPr/>
          </a:p>
          <a:p>
            <a:pPr marL="342900" marR="0" lvl="0" indent="-342900" algn="l" rtl="0">
              <a:spcBef>
                <a:spcPts val="480"/>
              </a:spcBef>
              <a:spcAft>
                <a:spcPts val="0"/>
              </a:spcAft>
              <a:buNone/>
            </a:pPr>
            <a:r>
              <a:rPr lang="en-US" sz="2400" b="0" i="0" u="none" strike="noStrike" cap="none">
                <a:solidFill>
                  <a:schemeClr val="dk1"/>
                </a:solidFill>
                <a:latin typeface="Arial"/>
                <a:ea typeface="Arial"/>
                <a:cs typeface="Arial"/>
                <a:sym typeface="Arial"/>
              </a:rPr>
              <a:t>* Subtractive color model.</a:t>
            </a:r>
            <a:endParaRPr/>
          </a:p>
          <a:p>
            <a:pPr marL="342900" marR="0" lvl="0" indent="-342900" algn="l" rtl="0">
              <a:spcBef>
                <a:spcPts val="480"/>
              </a:spcBef>
              <a:spcAft>
                <a:spcPts val="0"/>
              </a:spcAft>
              <a:buNone/>
            </a:pPr>
            <a:r>
              <a:rPr lang="en-US" sz="2400" b="0" i="0" u="none" strike="noStrike" cap="none">
                <a:solidFill>
                  <a:schemeClr val="dk1"/>
                </a:solidFill>
                <a:latin typeface="Arial"/>
                <a:ea typeface="Arial"/>
                <a:cs typeface="Arial"/>
                <a:sym typeface="Arial"/>
              </a:rPr>
              <a:t>* For printed material.</a:t>
            </a:r>
            <a:endParaRPr/>
          </a:p>
          <a:p>
            <a:pPr marL="342900" marR="0" lvl="0" indent="-342900" algn="l" rtl="0">
              <a:spcBef>
                <a:spcPts val="480"/>
              </a:spcBef>
              <a:spcAft>
                <a:spcPts val="0"/>
              </a:spcAft>
              <a:buNone/>
            </a:pPr>
            <a:r>
              <a:rPr lang="en-US" sz="2400" b="0" i="0" u="none" strike="noStrike" cap="none">
                <a:solidFill>
                  <a:schemeClr val="dk1"/>
                </a:solidFill>
                <a:latin typeface="Arial"/>
                <a:ea typeface="Arial"/>
                <a:cs typeface="Arial"/>
                <a:sym typeface="Arial"/>
              </a:rPr>
              <a:t>* Uses ink to display color.</a:t>
            </a:r>
            <a:endParaRPr/>
          </a:p>
          <a:p>
            <a:pPr marL="342900" marR="0" lvl="0" indent="-342900" algn="l" rtl="0">
              <a:spcBef>
                <a:spcPts val="480"/>
              </a:spcBef>
              <a:spcAft>
                <a:spcPts val="0"/>
              </a:spcAft>
              <a:buNone/>
            </a:pPr>
            <a:r>
              <a:rPr lang="en-US" sz="2400" b="0" i="0" u="none" strike="noStrike" cap="none">
                <a:solidFill>
                  <a:schemeClr val="dk1"/>
                </a:solidFill>
                <a:latin typeface="Arial"/>
                <a:ea typeface="Arial"/>
                <a:cs typeface="Arial"/>
                <a:sym typeface="Arial"/>
              </a:rPr>
              <a:t>* Colors result from reflected light.</a:t>
            </a:r>
            <a:endParaRPr/>
          </a:p>
          <a:p>
            <a:pPr marL="342900" marR="0" lvl="0" indent="-342900" algn="l" rtl="0">
              <a:spcBef>
                <a:spcPts val="480"/>
              </a:spcBef>
              <a:spcAft>
                <a:spcPts val="0"/>
              </a:spcAft>
              <a:buNone/>
            </a:pPr>
            <a:r>
              <a:rPr lang="en-US" sz="2400" b="0" i="0" u="none" strike="noStrike" cap="none">
                <a:solidFill>
                  <a:schemeClr val="dk1"/>
                </a:solidFill>
                <a:latin typeface="Arial"/>
                <a:ea typeface="Arial"/>
                <a:cs typeface="Arial"/>
                <a:sym typeface="Arial"/>
              </a:rPr>
              <a:t>* Cyan + Magenta + Yellow = Black.</a:t>
            </a:r>
            <a:br>
              <a:rPr lang="en-US" sz="2400" b="0" i="0" u="none" strike="noStrike" cap="none">
                <a:solidFill>
                  <a:schemeClr val="dk1"/>
                </a:solidFill>
                <a:latin typeface="Arial"/>
                <a:ea typeface="Arial"/>
                <a:cs typeface="Arial"/>
                <a:sym typeface="Arial"/>
              </a:rPr>
            </a:br>
            <a:endParaRPr sz="2400" b="0" i="0" u="none" strike="noStrike" cap="none">
              <a:solidFill>
                <a:schemeClr val="dk1"/>
              </a:solidFill>
              <a:latin typeface="Arial"/>
              <a:ea typeface="Arial"/>
              <a:cs typeface="Arial"/>
              <a:sym typeface="Arial"/>
            </a:endParaRPr>
          </a:p>
        </p:txBody>
      </p:sp>
      <p:pic>
        <p:nvPicPr>
          <p:cNvPr id="166" name="Google Shape;166;p23" descr="cmyk"/>
          <p:cNvPicPr preferRelativeResize="0"/>
          <p:nvPr/>
        </p:nvPicPr>
        <p:blipFill rotWithShape="1">
          <a:blip r:embed="rId3">
            <a:alphaModFix/>
          </a:blip>
          <a:srcRect/>
          <a:stretch/>
        </p:blipFill>
        <p:spPr>
          <a:xfrm>
            <a:off x="5724525" y="1978025"/>
            <a:ext cx="3240088" cy="3168650"/>
          </a:xfrm>
          <a:prstGeom prst="rect">
            <a:avLst/>
          </a:prstGeom>
          <a:noFill/>
          <a:ln>
            <a:noFill/>
          </a:ln>
        </p:spPr>
      </p:pic>
      <p:sp>
        <p:nvSpPr>
          <p:cNvPr id="167" name="Google Shape;167;p23"/>
          <p:cNvSpPr txBox="1"/>
          <p:nvPr/>
        </p:nvSpPr>
        <p:spPr>
          <a:xfrm>
            <a:off x="227889" y="38882"/>
            <a:ext cx="5486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CYMK Color Model</a:t>
            </a:r>
            <a:endParaRPr/>
          </a:p>
        </p:txBody>
      </p:sp>
      <p:sp>
        <p:nvSpPr>
          <p:cNvPr id="168" name="Google Shape;168;p2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69" name="Google Shape;169;p2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2209800" y="3114675"/>
            <a:ext cx="4821238" cy="923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i="0" u="none" strike="noStrike" cap="none">
                <a:solidFill>
                  <a:schemeClr val="dk1"/>
                </a:solidFill>
                <a:latin typeface="Times New Roman"/>
                <a:ea typeface="Times New Roman"/>
                <a:cs typeface="Times New Roman"/>
                <a:sym typeface="Times New Roman"/>
              </a:rPr>
              <a:t>Display Devices</a:t>
            </a:r>
            <a:endParaRPr/>
          </a:p>
        </p:txBody>
      </p:sp>
      <p:sp>
        <p:nvSpPr>
          <p:cNvPr id="175" name="Google Shape;175;p2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
        <p:nvSpPr>
          <p:cNvPr id="176" name="Google Shape;176;p2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5" descr="CRT.bmp"/>
          <p:cNvPicPr preferRelativeResize="0"/>
          <p:nvPr/>
        </p:nvPicPr>
        <p:blipFill rotWithShape="1">
          <a:blip r:embed="rId3">
            <a:alphaModFix/>
          </a:blip>
          <a:srcRect/>
          <a:stretch/>
        </p:blipFill>
        <p:spPr>
          <a:xfrm>
            <a:off x="0" y="1371600"/>
            <a:ext cx="9144000" cy="5029200"/>
          </a:xfrm>
          <a:prstGeom prst="rect">
            <a:avLst/>
          </a:prstGeom>
          <a:noFill/>
          <a:ln>
            <a:noFill/>
          </a:ln>
        </p:spPr>
      </p:pic>
      <p:cxnSp>
        <p:nvCxnSpPr>
          <p:cNvPr id="182" name="Google Shape;182;p25"/>
          <p:cNvCxnSpPr/>
          <p:nvPr/>
        </p:nvCxnSpPr>
        <p:spPr>
          <a:xfrm rot="-5400000" flipH="1">
            <a:off x="495300" y="4914900"/>
            <a:ext cx="838200" cy="152400"/>
          </a:xfrm>
          <a:prstGeom prst="straightConnector1">
            <a:avLst/>
          </a:prstGeom>
          <a:noFill/>
          <a:ln w="15875" cap="flat" cmpd="sng">
            <a:solidFill>
              <a:schemeClr val="accent1"/>
            </a:solidFill>
            <a:prstDash val="solid"/>
            <a:round/>
            <a:headEnd type="none" w="sm" len="sm"/>
            <a:tailEnd type="stealth" w="med" len="med"/>
          </a:ln>
        </p:spPr>
      </p:cxnSp>
      <p:sp>
        <p:nvSpPr>
          <p:cNvPr id="183" name="Google Shape;183;p25"/>
          <p:cNvSpPr txBox="1"/>
          <p:nvPr/>
        </p:nvSpPr>
        <p:spPr>
          <a:xfrm>
            <a:off x="533400" y="5334000"/>
            <a:ext cx="1295400" cy="646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Connector Pins</a:t>
            </a:r>
            <a:endParaRPr/>
          </a:p>
        </p:txBody>
      </p:sp>
      <p:sp>
        <p:nvSpPr>
          <p:cNvPr id="184" name="Google Shape;184;p25"/>
          <p:cNvSpPr txBox="1"/>
          <p:nvPr/>
        </p:nvSpPr>
        <p:spPr>
          <a:xfrm>
            <a:off x="990600" y="2819400"/>
            <a:ext cx="7620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Base</a:t>
            </a:r>
            <a:endParaRPr/>
          </a:p>
        </p:txBody>
      </p:sp>
      <p:cxnSp>
        <p:nvCxnSpPr>
          <p:cNvPr id="185" name="Google Shape;185;p25"/>
          <p:cNvCxnSpPr/>
          <p:nvPr/>
        </p:nvCxnSpPr>
        <p:spPr>
          <a:xfrm rot="-5400000" flipH="1">
            <a:off x="1600200" y="4419600"/>
            <a:ext cx="685800" cy="76200"/>
          </a:xfrm>
          <a:prstGeom prst="straightConnector1">
            <a:avLst/>
          </a:prstGeom>
          <a:noFill/>
          <a:ln w="15875" cap="flat" cmpd="sng">
            <a:solidFill>
              <a:schemeClr val="accent1"/>
            </a:solidFill>
            <a:prstDash val="solid"/>
            <a:round/>
            <a:headEnd type="none" w="sm" len="sm"/>
            <a:tailEnd type="stealth" w="med" len="med"/>
          </a:ln>
        </p:spPr>
      </p:cxnSp>
      <p:sp>
        <p:nvSpPr>
          <p:cNvPr id="186" name="Google Shape;186;p25"/>
          <p:cNvSpPr txBox="1"/>
          <p:nvPr/>
        </p:nvSpPr>
        <p:spPr>
          <a:xfrm>
            <a:off x="1752600" y="4876800"/>
            <a:ext cx="1447800" cy="646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Electron gun</a:t>
            </a:r>
            <a:endParaRPr/>
          </a:p>
        </p:txBody>
      </p:sp>
      <p:cxnSp>
        <p:nvCxnSpPr>
          <p:cNvPr id="187" name="Google Shape;187;p25"/>
          <p:cNvCxnSpPr/>
          <p:nvPr/>
        </p:nvCxnSpPr>
        <p:spPr>
          <a:xfrm rot="5400000" flipH="1">
            <a:off x="2362200" y="3200400"/>
            <a:ext cx="609600" cy="152400"/>
          </a:xfrm>
          <a:prstGeom prst="straightConnector1">
            <a:avLst/>
          </a:prstGeom>
          <a:noFill/>
          <a:ln w="15875" cap="flat" cmpd="sng">
            <a:solidFill>
              <a:schemeClr val="accent1"/>
            </a:solidFill>
            <a:prstDash val="solid"/>
            <a:round/>
            <a:headEnd type="none" w="sm" len="sm"/>
            <a:tailEnd type="stealth" w="med" len="med"/>
          </a:ln>
        </p:spPr>
      </p:cxnSp>
      <p:sp>
        <p:nvSpPr>
          <p:cNvPr id="188" name="Google Shape;188;p25"/>
          <p:cNvSpPr txBox="1"/>
          <p:nvPr/>
        </p:nvSpPr>
        <p:spPr>
          <a:xfrm>
            <a:off x="1981200" y="2209800"/>
            <a:ext cx="1295400" cy="646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Focusing system</a:t>
            </a:r>
            <a:endParaRPr/>
          </a:p>
        </p:txBody>
      </p:sp>
      <p:cxnSp>
        <p:nvCxnSpPr>
          <p:cNvPr id="189" name="Google Shape;189;p25"/>
          <p:cNvCxnSpPr/>
          <p:nvPr/>
        </p:nvCxnSpPr>
        <p:spPr>
          <a:xfrm rot="-5400000" flipH="1">
            <a:off x="3429000" y="4648200"/>
            <a:ext cx="762000" cy="304800"/>
          </a:xfrm>
          <a:prstGeom prst="straightConnector1">
            <a:avLst/>
          </a:prstGeom>
          <a:noFill/>
          <a:ln w="15875" cap="flat" cmpd="sng">
            <a:solidFill>
              <a:schemeClr val="accent1"/>
            </a:solidFill>
            <a:prstDash val="solid"/>
            <a:round/>
            <a:headEnd type="none" w="sm" len="sm"/>
            <a:tailEnd type="stealth" w="med" len="med"/>
          </a:ln>
        </p:spPr>
      </p:cxnSp>
      <p:cxnSp>
        <p:nvCxnSpPr>
          <p:cNvPr id="190" name="Google Shape;190;p25"/>
          <p:cNvCxnSpPr/>
          <p:nvPr/>
        </p:nvCxnSpPr>
        <p:spPr>
          <a:xfrm rot="5400000" flipH="1">
            <a:off x="4419600" y="3124200"/>
            <a:ext cx="685800" cy="228600"/>
          </a:xfrm>
          <a:prstGeom prst="straightConnector1">
            <a:avLst/>
          </a:prstGeom>
          <a:noFill/>
          <a:ln w="15875" cap="flat" cmpd="sng">
            <a:solidFill>
              <a:schemeClr val="accent1"/>
            </a:solidFill>
            <a:prstDash val="solid"/>
            <a:round/>
            <a:headEnd type="none" w="sm" len="sm"/>
            <a:tailEnd type="stealth" w="med" len="med"/>
          </a:ln>
        </p:spPr>
      </p:cxnSp>
      <p:sp>
        <p:nvSpPr>
          <p:cNvPr id="191" name="Google Shape;191;p25"/>
          <p:cNvSpPr txBox="1"/>
          <p:nvPr/>
        </p:nvSpPr>
        <p:spPr>
          <a:xfrm>
            <a:off x="3276600" y="5181600"/>
            <a:ext cx="1524000" cy="923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Horizontal deflecting plates</a:t>
            </a:r>
            <a:endParaRPr/>
          </a:p>
        </p:txBody>
      </p:sp>
      <p:sp>
        <p:nvSpPr>
          <p:cNvPr id="192" name="Google Shape;192;p25"/>
          <p:cNvSpPr txBox="1"/>
          <p:nvPr/>
        </p:nvSpPr>
        <p:spPr>
          <a:xfrm>
            <a:off x="3886200" y="2057400"/>
            <a:ext cx="1219200" cy="923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Vertical deflecting plates</a:t>
            </a:r>
            <a:endParaRPr/>
          </a:p>
        </p:txBody>
      </p:sp>
      <p:cxnSp>
        <p:nvCxnSpPr>
          <p:cNvPr id="193" name="Google Shape;193;p25"/>
          <p:cNvCxnSpPr/>
          <p:nvPr/>
        </p:nvCxnSpPr>
        <p:spPr>
          <a:xfrm>
            <a:off x="7086600" y="4875213"/>
            <a:ext cx="914400" cy="1587"/>
          </a:xfrm>
          <a:prstGeom prst="straightConnector1">
            <a:avLst/>
          </a:prstGeom>
          <a:noFill/>
          <a:ln w="15875" cap="flat" cmpd="sng">
            <a:solidFill>
              <a:schemeClr val="accent1"/>
            </a:solidFill>
            <a:prstDash val="solid"/>
            <a:round/>
            <a:headEnd type="none" w="sm" len="sm"/>
            <a:tailEnd type="stealth" w="med" len="med"/>
          </a:ln>
        </p:spPr>
      </p:cxnSp>
      <p:sp>
        <p:nvSpPr>
          <p:cNvPr id="194" name="Google Shape;194;p25"/>
          <p:cNvSpPr txBox="1"/>
          <p:nvPr/>
        </p:nvSpPr>
        <p:spPr>
          <a:xfrm>
            <a:off x="8077200" y="4648200"/>
            <a:ext cx="1066800" cy="646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Electron beam</a:t>
            </a:r>
            <a:endParaRPr/>
          </a:p>
        </p:txBody>
      </p:sp>
      <p:cxnSp>
        <p:nvCxnSpPr>
          <p:cNvPr id="195" name="Google Shape;195;p25"/>
          <p:cNvCxnSpPr/>
          <p:nvPr/>
        </p:nvCxnSpPr>
        <p:spPr>
          <a:xfrm>
            <a:off x="7543800" y="2667000"/>
            <a:ext cx="457200" cy="1588"/>
          </a:xfrm>
          <a:prstGeom prst="straightConnector1">
            <a:avLst/>
          </a:prstGeom>
          <a:noFill/>
          <a:ln w="15875" cap="flat" cmpd="sng">
            <a:solidFill>
              <a:schemeClr val="accent1"/>
            </a:solidFill>
            <a:prstDash val="solid"/>
            <a:round/>
            <a:headEnd type="none" w="sm" len="sm"/>
            <a:tailEnd type="stealth" w="med" len="med"/>
          </a:ln>
        </p:spPr>
      </p:cxnSp>
      <p:sp>
        <p:nvSpPr>
          <p:cNvPr id="196" name="Google Shape;196;p25"/>
          <p:cNvSpPr txBox="1"/>
          <p:nvPr/>
        </p:nvSpPr>
        <p:spPr>
          <a:xfrm>
            <a:off x="7924800" y="2514600"/>
            <a:ext cx="1219200" cy="923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Phosphor coated screen</a:t>
            </a:r>
            <a:endParaRPr/>
          </a:p>
        </p:txBody>
      </p:sp>
      <p:sp>
        <p:nvSpPr>
          <p:cNvPr id="197" name="Google Shape;197;p25"/>
          <p:cNvSpPr txBox="1"/>
          <p:nvPr/>
        </p:nvSpPr>
        <p:spPr>
          <a:xfrm>
            <a:off x="152400" y="762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Refresh CRT</a:t>
            </a:r>
            <a:endParaRPr/>
          </a:p>
        </p:txBody>
      </p:sp>
      <p:sp>
        <p:nvSpPr>
          <p:cNvPr id="198" name="Google Shape;198;p2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99" name="Google Shape;199;p2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5" name="Google Shape;205;p26"/>
          <p:cNvSpPr txBox="1">
            <a:spLocks noGrp="1"/>
          </p:cNvSpPr>
          <p:nvPr>
            <p:ph type="title" idx="4294967295"/>
          </p:nvPr>
        </p:nvSpPr>
        <p:spPr>
          <a:xfrm>
            <a:off x="2209800" y="0"/>
            <a:ext cx="6934200" cy="1219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Raster Scan Displays</a:t>
            </a:r>
            <a:endParaRPr/>
          </a:p>
        </p:txBody>
      </p:sp>
      <p:sp>
        <p:nvSpPr>
          <p:cNvPr id="206" name="Google Shape;206;p26"/>
          <p:cNvSpPr txBox="1"/>
          <p:nvPr/>
        </p:nvSpPr>
        <p:spPr>
          <a:xfrm>
            <a:off x="533400" y="1752600"/>
            <a:ext cx="8382000" cy="4495800"/>
          </a:xfrm>
          <a:prstGeom prst="rect">
            <a:avLst/>
          </a:prstGeom>
          <a:noFill/>
          <a:ln>
            <a:noFill/>
          </a:ln>
        </p:spPr>
        <p:txBody>
          <a:bodyPr spcFirstLastPara="1" wrap="square" lIns="91425" tIns="45700" rIns="91425" bIns="45700" anchor="t" anchorCtr="0">
            <a:noAutofit/>
          </a:bodyPr>
          <a:lstStyle/>
          <a:p>
            <a:pPr marL="457200" marR="0" lvl="1" indent="0" algn="just" rtl="0">
              <a:lnSpc>
                <a:spcPct val="60000"/>
              </a:lnSpc>
              <a:spcBef>
                <a:spcPts val="0"/>
              </a:spcBef>
              <a:spcAft>
                <a:spcPts val="0"/>
              </a:spcAft>
              <a:buClr>
                <a:schemeClr val="dk1"/>
              </a:buClr>
              <a:buSzPts val="1820"/>
              <a:buFont typeface="Arial"/>
              <a:buNone/>
            </a:pPr>
            <a:endParaRPr sz="1820" b="0" i="0" u="none" strike="noStrike" cap="none">
              <a:solidFill>
                <a:schemeClr val="dk1"/>
              </a:solidFill>
              <a:latin typeface="Calibri"/>
              <a:ea typeface="Calibri"/>
              <a:cs typeface="Calibri"/>
              <a:sym typeface="Calibri"/>
            </a:endParaRPr>
          </a:p>
          <a:p>
            <a:pPr marL="0" marR="0" lvl="1" indent="-115570" algn="just" rtl="0">
              <a:lnSpc>
                <a:spcPct val="100000"/>
              </a:lnSpc>
              <a:spcBef>
                <a:spcPts val="0"/>
              </a:spcBef>
              <a:spcAft>
                <a:spcPts val="0"/>
              </a:spcAft>
              <a:buClr>
                <a:schemeClr val="dk1"/>
              </a:buClr>
              <a:buSzPts val="1820"/>
              <a:buFont typeface="Arial"/>
              <a:buChar char="•"/>
            </a:pPr>
            <a:r>
              <a:rPr lang="en-US" sz="1820" b="0" i="0" u="none" strike="noStrike" cap="none">
                <a:solidFill>
                  <a:schemeClr val="dk1"/>
                </a:solidFill>
                <a:latin typeface="Calibri"/>
                <a:ea typeface="Calibri"/>
                <a:cs typeface="Calibri"/>
                <a:sym typeface="Calibri"/>
              </a:rPr>
              <a:t>   The most common type of monitor employing a CRT is raster scan display. </a:t>
            </a:r>
            <a:endParaRPr/>
          </a:p>
          <a:p>
            <a:pPr marL="0" marR="0" lvl="1" indent="0" algn="just" rtl="0">
              <a:lnSpc>
                <a:spcPct val="100000"/>
              </a:lnSpc>
              <a:spcBef>
                <a:spcPts val="0"/>
              </a:spcBef>
              <a:spcAft>
                <a:spcPts val="0"/>
              </a:spcAft>
              <a:buNone/>
            </a:pPr>
            <a:endParaRPr sz="1820" b="0" i="0" u="none" strike="noStrike" cap="none">
              <a:solidFill>
                <a:schemeClr val="dk1"/>
              </a:solidFill>
              <a:latin typeface="Calibri"/>
              <a:ea typeface="Calibri"/>
              <a:cs typeface="Calibri"/>
              <a:sym typeface="Calibri"/>
            </a:endParaRPr>
          </a:p>
          <a:p>
            <a:pPr marL="0" marR="0" lvl="0" indent="-115570" algn="just" rtl="0">
              <a:lnSpc>
                <a:spcPct val="100000"/>
              </a:lnSpc>
              <a:spcBef>
                <a:spcPts val="0"/>
              </a:spcBef>
              <a:spcAft>
                <a:spcPts val="0"/>
              </a:spcAft>
              <a:buClr>
                <a:schemeClr val="dk1"/>
              </a:buClr>
              <a:buSzPts val="1820"/>
              <a:buFont typeface="Arial"/>
              <a:buChar char="•"/>
            </a:pPr>
            <a:r>
              <a:rPr lang="en-US" sz="1820" b="0" i="0" u="none" strike="noStrike" cap="none">
                <a:solidFill>
                  <a:schemeClr val="dk1"/>
                </a:solidFill>
                <a:latin typeface="Calibri"/>
                <a:ea typeface="Calibri"/>
                <a:cs typeface="Calibri"/>
                <a:sym typeface="Calibri"/>
              </a:rPr>
              <a:t>    In Raster scan display  the electron beam is swept across the screen one row at a time from top to bottom. </a:t>
            </a:r>
            <a:endParaRPr/>
          </a:p>
          <a:p>
            <a:pPr marL="0" marR="0" lvl="0" indent="0" algn="just" rtl="0">
              <a:lnSpc>
                <a:spcPct val="100000"/>
              </a:lnSpc>
              <a:spcBef>
                <a:spcPts val="364"/>
              </a:spcBef>
              <a:spcAft>
                <a:spcPts val="0"/>
              </a:spcAft>
              <a:buClr>
                <a:schemeClr val="dk1"/>
              </a:buClr>
              <a:buSzPts val="1820"/>
              <a:buFont typeface="Arial"/>
              <a:buChar char="•"/>
            </a:pPr>
            <a:r>
              <a:rPr lang="en-US" sz="1820" b="0" i="0" u="none" strike="noStrike" cap="none">
                <a:solidFill>
                  <a:schemeClr val="dk1"/>
                </a:solidFill>
                <a:latin typeface="Calibri"/>
                <a:ea typeface="Calibri"/>
                <a:cs typeface="Calibri"/>
                <a:sym typeface="Calibri"/>
              </a:rPr>
              <a:t>Raster: A rectangular array of points or dots</a:t>
            </a:r>
            <a:endParaRPr/>
          </a:p>
          <a:p>
            <a:pPr marL="0" marR="0" lvl="0" indent="0" algn="just" rtl="0">
              <a:lnSpc>
                <a:spcPct val="100000"/>
              </a:lnSpc>
              <a:spcBef>
                <a:spcPts val="364"/>
              </a:spcBef>
              <a:spcAft>
                <a:spcPts val="0"/>
              </a:spcAft>
              <a:buClr>
                <a:schemeClr val="dk1"/>
              </a:buClr>
              <a:buSzPts val="1820"/>
              <a:buFont typeface="Arial"/>
              <a:buChar char="•"/>
            </a:pPr>
            <a:r>
              <a:rPr lang="en-US" sz="1820" b="0" i="0" u="none" strike="noStrike" cap="none">
                <a:solidFill>
                  <a:schemeClr val="dk1"/>
                </a:solidFill>
                <a:latin typeface="Calibri"/>
                <a:ea typeface="Calibri"/>
                <a:cs typeface="Calibri"/>
                <a:sym typeface="Calibri"/>
              </a:rPr>
              <a:t>Pixel: One dot or picture element of the raster. Its intensity range for pixels depends on capability of the system</a:t>
            </a:r>
            <a:endParaRPr/>
          </a:p>
          <a:p>
            <a:pPr marL="0" marR="0" lvl="0" indent="0" algn="just" rtl="0">
              <a:lnSpc>
                <a:spcPct val="100000"/>
              </a:lnSpc>
              <a:spcBef>
                <a:spcPts val="364"/>
              </a:spcBef>
              <a:spcAft>
                <a:spcPts val="0"/>
              </a:spcAft>
              <a:buClr>
                <a:schemeClr val="dk1"/>
              </a:buClr>
              <a:buSzPts val="1820"/>
              <a:buFont typeface="Arial"/>
              <a:buChar char="•"/>
            </a:pPr>
            <a:r>
              <a:rPr lang="en-US" sz="1820" b="0" i="0" u="none" strike="noStrike" cap="none">
                <a:solidFill>
                  <a:schemeClr val="dk1"/>
                </a:solidFill>
                <a:latin typeface="Calibri"/>
                <a:ea typeface="Calibri"/>
                <a:cs typeface="Calibri"/>
                <a:sym typeface="Calibri"/>
              </a:rPr>
              <a:t>Scan line: A row of pixels</a:t>
            </a:r>
            <a:endParaRPr/>
          </a:p>
          <a:p>
            <a:pPr marL="0" marR="0" lvl="0" indent="0" algn="just" rtl="0">
              <a:lnSpc>
                <a:spcPct val="100000"/>
              </a:lnSpc>
              <a:spcBef>
                <a:spcPts val="364"/>
              </a:spcBef>
              <a:spcAft>
                <a:spcPts val="0"/>
              </a:spcAft>
              <a:buClr>
                <a:schemeClr val="dk1"/>
              </a:buClr>
              <a:buSzPts val="1820"/>
              <a:buFont typeface="Arial"/>
              <a:buChar char="•"/>
            </a:pPr>
            <a:r>
              <a:rPr lang="en-US" sz="1820" b="0" i="0" u="none" strike="noStrike" cap="none">
                <a:solidFill>
                  <a:schemeClr val="dk1"/>
                </a:solidFill>
                <a:latin typeface="Calibri"/>
                <a:ea typeface="Calibri"/>
                <a:cs typeface="Calibri"/>
                <a:sym typeface="Calibri"/>
              </a:rPr>
              <a:t>Picture elements are stored in a memory called frame buffer</a:t>
            </a:r>
            <a:endParaRPr/>
          </a:p>
          <a:p>
            <a:pPr marL="0" marR="0" lvl="0" indent="0" algn="just" rtl="0">
              <a:lnSpc>
                <a:spcPct val="100000"/>
              </a:lnSpc>
              <a:spcBef>
                <a:spcPts val="364"/>
              </a:spcBef>
              <a:spcAft>
                <a:spcPts val="0"/>
              </a:spcAft>
              <a:buClr>
                <a:schemeClr val="dk1"/>
              </a:buClr>
              <a:buSzPts val="1820"/>
              <a:buFont typeface="Arial"/>
              <a:buChar char="•"/>
            </a:pPr>
            <a:r>
              <a:rPr lang="en-US" sz="1820" b="0" i="0" u="none" strike="noStrike" cap="none">
                <a:solidFill>
                  <a:schemeClr val="dk1"/>
                </a:solidFill>
                <a:latin typeface="Calibri"/>
                <a:ea typeface="Calibri"/>
                <a:cs typeface="Calibri"/>
                <a:sym typeface="Calibri"/>
              </a:rPr>
              <a:t>A special memory is used to store the image with scan-out synchronous to the raster.  We call this the </a:t>
            </a:r>
            <a:r>
              <a:rPr lang="en-US" sz="1820" b="0" i="1" u="none" strike="noStrike" cap="none">
                <a:solidFill>
                  <a:schemeClr val="dk2"/>
                </a:solidFill>
                <a:latin typeface="Calibri"/>
                <a:ea typeface="Calibri"/>
                <a:cs typeface="Calibri"/>
                <a:sym typeface="Calibri"/>
              </a:rPr>
              <a:t>frame buffer</a:t>
            </a:r>
            <a:endParaRPr/>
          </a:p>
          <a:p>
            <a:pPr marL="0" marR="0" lvl="0" indent="0" algn="just" rtl="0">
              <a:lnSpc>
                <a:spcPct val="100000"/>
              </a:lnSpc>
              <a:spcBef>
                <a:spcPts val="0"/>
              </a:spcBef>
              <a:spcAft>
                <a:spcPts val="0"/>
              </a:spcAft>
              <a:buNone/>
            </a:pPr>
            <a:endParaRPr sz="182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20" b="1" i="0" u="none" strike="noStrike" cap="none">
                <a:solidFill>
                  <a:srgbClr val="000000"/>
                </a:solidFill>
                <a:latin typeface="Calibri"/>
                <a:ea typeface="Calibri"/>
                <a:cs typeface="Calibri"/>
                <a:sym typeface="Calibri"/>
              </a:rPr>
              <a:t>Disadvantage</a:t>
            </a:r>
            <a:endParaRPr/>
          </a:p>
          <a:p>
            <a:pPr marL="0" marR="0" lvl="0" indent="0" algn="just" rtl="0">
              <a:lnSpc>
                <a:spcPct val="100000"/>
              </a:lnSpc>
              <a:spcBef>
                <a:spcPts val="0"/>
              </a:spcBef>
              <a:spcAft>
                <a:spcPts val="0"/>
              </a:spcAft>
              <a:buNone/>
            </a:pPr>
            <a:r>
              <a:rPr lang="en-US" sz="1820" b="1" i="0" u="none" strike="noStrike" cap="none">
                <a:solidFill>
                  <a:srgbClr val="000000"/>
                </a:solidFill>
                <a:latin typeface="Calibri"/>
                <a:ea typeface="Calibri"/>
                <a:cs typeface="Calibri"/>
                <a:sym typeface="Calibri"/>
              </a:rPr>
              <a:t>Raster system produces jagged lines that are plotted as discrete points</a:t>
            </a:r>
            <a:endParaRPr/>
          </a:p>
          <a:p>
            <a:pPr marL="0" marR="0" lvl="0" indent="106679" algn="just" rtl="0">
              <a:lnSpc>
                <a:spcPct val="80000"/>
              </a:lnSpc>
              <a:spcBef>
                <a:spcPts val="336"/>
              </a:spcBef>
              <a:spcAft>
                <a:spcPts val="0"/>
              </a:spcAft>
              <a:buClr>
                <a:schemeClr val="dk1"/>
              </a:buClr>
              <a:buSzPts val="1680"/>
              <a:buFont typeface="Arial"/>
              <a:buNone/>
            </a:pPr>
            <a:endParaRPr sz="1679" b="0" i="0" u="none" strike="noStrike" cap="none">
              <a:solidFill>
                <a:schemeClr val="dk1"/>
              </a:solidFill>
              <a:latin typeface="Calibri"/>
              <a:ea typeface="Calibri"/>
              <a:cs typeface="Calibri"/>
              <a:sym typeface="Calibri"/>
            </a:endParaRPr>
          </a:p>
        </p:txBody>
      </p:sp>
      <p:sp>
        <p:nvSpPr>
          <p:cNvPr id="207" name="Google Shape;207;p2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I RASTER SCAN AND RANDOM SCAN CRT DISPLAYS.</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2252</Words>
  <Application>Microsoft Office PowerPoint</Application>
  <PresentationFormat>On-screen Show (4:3)</PresentationFormat>
  <Paragraphs>254</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Noto Sans Symbols</vt:lpstr>
      <vt:lpstr>Times New Roman</vt:lpstr>
      <vt:lpstr>Wingdings</vt:lpstr>
      <vt:lpstr>Retrospect</vt:lpstr>
      <vt:lpstr>Maharaja Agrasen Institute of Technology ETCS 211  Computer Graphics &amp; Multimedia 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Raster Scan Displays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Raster Scan Displays</vt:lpstr>
      <vt:lpstr>Raster Scan Displays</vt:lpstr>
      <vt:lpstr>PowerPoint Presentation</vt:lpstr>
      <vt:lpstr>Raster Scan Displays</vt:lpstr>
      <vt:lpstr>Raster Scan Displays</vt:lpstr>
      <vt:lpstr>Raster Scan Displays</vt:lpstr>
      <vt:lpstr>Raster Scan Displays</vt:lpstr>
      <vt:lpstr>Random Scan Displays</vt:lpstr>
      <vt:lpstr>Random scan systems</vt:lpstr>
      <vt:lpstr>PowerPoint Presentation</vt:lpstr>
      <vt:lpstr>Difference between Raster Scan and Random Scan systems</vt:lpstr>
      <vt:lpstr>Important Properties of Display Devices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Maharaja Agrasen Institute of Technology ETCS 211  Computer Graphics &amp; Multimedia UNIT 1</dc:title>
  <cp:lastModifiedBy>Nitish Pathak</cp:lastModifiedBy>
  <cp:revision>6</cp:revision>
  <dcterms:modified xsi:type="dcterms:W3CDTF">2020-08-24T03:28:20Z</dcterms:modified>
</cp:coreProperties>
</file>