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82" r:id="rId4"/>
    <p:sldId id="284" r:id="rId5"/>
    <p:sldId id="285" r:id="rId6"/>
    <p:sldId id="260" r:id="rId7"/>
    <p:sldId id="261" r:id="rId8"/>
    <p:sldId id="259"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3C84-6C5C-4650-8C2B-4B2D233C85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F9D8CA-695C-431B-B180-A90E88246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5E6782-A88A-4A59-B3D2-C587AB9DD39E}"/>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5" name="Footer Placeholder 4">
            <a:extLst>
              <a:ext uri="{FF2B5EF4-FFF2-40B4-BE49-F238E27FC236}">
                <a16:creationId xmlns:a16="http://schemas.microsoft.com/office/drawing/2014/main" id="{294022B8-A727-4220-A38F-8623EC9FE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21339-AD75-4A8B-8EBC-7C51C9617901}"/>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190461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C1A7-FAD5-4C84-8AE4-5A60655D93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C29DE-C0B9-411C-B30E-25CDD0A131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A1F37-BA75-43CB-AFE2-6FDFFE02D7CF}"/>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5" name="Footer Placeholder 4">
            <a:extLst>
              <a:ext uri="{FF2B5EF4-FFF2-40B4-BE49-F238E27FC236}">
                <a16:creationId xmlns:a16="http://schemas.microsoft.com/office/drawing/2014/main" id="{7FDCDEE5-BF50-477A-A5A2-D4AFDA0AB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8906F-8A36-4F22-883A-BAED7FC59464}"/>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250620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10100-EF10-4D16-9512-81D9C254CA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76551-7A47-4932-A4AA-18E4D747FC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A2AE3-E0DA-44FB-B195-12ADE97C34A7}"/>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5" name="Footer Placeholder 4">
            <a:extLst>
              <a:ext uri="{FF2B5EF4-FFF2-40B4-BE49-F238E27FC236}">
                <a16:creationId xmlns:a16="http://schemas.microsoft.com/office/drawing/2014/main" id="{4F999B0C-C2FF-496B-A45B-E046E206DD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1689C-2497-493E-9108-D3817911CAE0}"/>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361660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E6AF-3E3B-4E94-AF1F-AE4D00E9A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E9FA2-2F04-40DD-A666-C0B79FB197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A8E3C-D69F-41B2-9BAC-E05C613188B8}"/>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5" name="Footer Placeholder 4">
            <a:extLst>
              <a:ext uri="{FF2B5EF4-FFF2-40B4-BE49-F238E27FC236}">
                <a16:creationId xmlns:a16="http://schemas.microsoft.com/office/drawing/2014/main" id="{B1FC61A0-32FB-4032-84D2-6D55F4486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FC766-370B-443B-B696-831E4E9D7672}"/>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321683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B3B6-D2E2-4087-8542-EE01858EA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CE78F-1B07-4994-8E03-2B9BBFBA4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54312C-1CF5-4167-B23D-F6990CEA60AE}"/>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5" name="Footer Placeholder 4">
            <a:extLst>
              <a:ext uri="{FF2B5EF4-FFF2-40B4-BE49-F238E27FC236}">
                <a16:creationId xmlns:a16="http://schemas.microsoft.com/office/drawing/2014/main" id="{5894CD8A-87B6-4A05-B615-85E07C849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1D076-E422-4CD2-B722-758598B0BBFA}"/>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29504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4BD8-2E35-404F-868C-033D7819C3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B7CA28-8EF7-4719-9340-3CA946B7C2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69D8AF-D0CD-429D-AB27-E9824FD42B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A5D5B9-1A7C-4E75-A1B7-0F7BFD1EB334}"/>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6" name="Footer Placeholder 5">
            <a:extLst>
              <a:ext uri="{FF2B5EF4-FFF2-40B4-BE49-F238E27FC236}">
                <a16:creationId xmlns:a16="http://schemas.microsoft.com/office/drawing/2014/main" id="{06535D6F-A7FC-40DE-ADFC-72E5BFAEB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9694F3-8C55-4649-AEA5-3C45CE1069C7}"/>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5875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F784-84D2-4145-B21F-DFADE56982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135E75-BD01-42E2-824F-1C5986879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F4C0FF-3235-4449-AB36-88EB04B65C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104CDE-82D9-4379-849D-07DE9A645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FF5933-B77A-41BB-BD27-6DD8BEEA0C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EF3D3A-ADCF-4DA9-B0FD-AED514CE457F}"/>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8" name="Footer Placeholder 7">
            <a:extLst>
              <a:ext uri="{FF2B5EF4-FFF2-40B4-BE49-F238E27FC236}">
                <a16:creationId xmlns:a16="http://schemas.microsoft.com/office/drawing/2014/main" id="{62D87278-69D5-4671-A6D8-E8613DA5B6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3A6508-61D1-4746-B25C-610BCFCEC24B}"/>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293567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487E-0D3F-4037-ABE0-3FE7D994D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5AF1BC-146A-4D44-A395-7D59464E8ED5}"/>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4" name="Footer Placeholder 3">
            <a:extLst>
              <a:ext uri="{FF2B5EF4-FFF2-40B4-BE49-F238E27FC236}">
                <a16:creationId xmlns:a16="http://schemas.microsoft.com/office/drawing/2014/main" id="{36630DBE-A536-488D-861E-7FA4084C6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7E0C37-431F-47A0-AFA0-AF847720884C}"/>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146611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D2D33-8BA5-4BB5-817F-45F87E868771}"/>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3" name="Footer Placeholder 2">
            <a:extLst>
              <a:ext uri="{FF2B5EF4-FFF2-40B4-BE49-F238E27FC236}">
                <a16:creationId xmlns:a16="http://schemas.microsoft.com/office/drawing/2014/main" id="{F676435F-4211-405F-BF3F-2709483480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F91E3-D525-4703-AAFC-C9824DCF5B93}"/>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28090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DBCC-FE93-485B-B770-CA4E70E33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E12C5E-D356-4612-9C3D-C8685CF14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85FC3-ADF3-495C-9927-80EB5B122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4302E1-4A83-4028-A189-7C86A3D83ACA}"/>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6" name="Footer Placeholder 5">
            <a:extLst>
              <a:ext uri="{FF2B5EF4-FFF2-40B4-BE49-F238E27FC236}">
                <a16:creationId xmlns:a16="http://schemas.microsoft.com/office/drawing/2014/main" id="{8AAC6365-2743-4C36-80E1-513D8872C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F4A228-198C-46F7-AB9F-58DB3E043BEB}"/>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161160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61C7-33EF-44D4-AA96-6D0CEFA47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36BAB-540D-4C7D-BBA4-FE8578681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CC7735-3607-4A77-BBCC-E8EB42C7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E87CB-D278-4965-A1FD-758EAF5ECA3A}"/>
              </a:ext>
            </a:extLst>
          </p:cNvPr>
          <p:cNvSpPr>
            <a:spLocks noGrp="1"/>
          </p:cNvSpPr>
          <p:nvPr>
            <p:ph type="dt" sz="half" idx="10"/>
          </p:nvPr>
        </p:nvSpPr>
        <p:spPr/>
        <p:txBody>
          <a:bodyPr/>
          <a:lstStyle/>
          <a:p>
            <a:fld id="{05543037-14A7-4DF0-AF1B-22651755ACE5}" type="datetimeFigureOut">
              <a:rPr lang="en-IN" smtClean="0"/>
              <a:t>14-10-2021</a:t>
            </a:fld>
            <a:endParaRPr lang="en-IN"/>
          </a:p>
        </p:txBody>
      </p:sp>
      <p:sp>
        <p:nvSpPr>
          <p:cNvPr id="6" name="Footer Placeholder 5">
            <a:extLst>
              <a:ext uri="{FF2B5EF4-FFF2-40B4-BE49-F238E27FC236}">
                <a16:creationId xmlns:a16="http://schemas.microsoft.com/office/drawing/2014/main" id="{5B9FD749-5507-4811-ABC9-B8C559314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5499C-244E-4479-93DB-2FD892F1E4D1}"/>
              </a:ext>
            </a:extLst>
          </p:cNvPr>
          <p:cNvSpPr>
            <a:spLocks noGrp="1"/>
          </p:cNvSpPr>
          <p:nvPr>
            <p:ph type="sldNum" sz="quarter" idx="12"/>
          </p:nvPr>
        </p:nvSpPr>
        <p:spPr/>
        <p:txBody>
          <a:bodyPr/>
          <a:lstStyle/>
          <a:p>
            <a:fld id="{FC485D01-1EB7-4CF6-986D-33CA452C1C36}" type="slidenum">
              <a:rPr lang="en-IN" smtClean="0"/>
              <a:t>‹#›</a:t>
            </a:fld>
            <a:endParaRPr lang="en-IN"/>
          </a:p>
        </p:txBody>
      </p:sp>
    </p:spTree>
    <p:extLst>
      <p:ext uri="{BB962C8B-B14F-4D97-AF65-F5344CB8AC3E}">
        <p14:creationId xmlns:p14="http://schemas.microsoft.com/office/powerpoint/2010/main" val="81713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4786A-1E57-4A01-8056-A526C5170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82B3E-B184-4879-BD53-21CC82F8F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98712-C6A4-4B1C-B387-3A70F5788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43037-14A7-4DF0-AF1B-22651755ACE5}" type="datetimeFigureOut">
              <a:rPr lang="en-IN" smtClean="0"/>
              <a:t>14-10-2021</a:t>
            </a:fld>
            <a:endParaRPr lang="en-IN"/>
          </a:p>
        </p:txBody>
      </p:sp>
      <p:sp>
        <p:nvSpPr>
          <p:cNvPr id="5" name="Footer Placeholder 4">
            <a:extLst>
              <a:ext uri="{FF2B5EF4-FFF2-40B4-BE49-F238E27FC236}">
                <a16:creationId xmlns:a16="http://schemas.microsoft.com/office/drawing/2014/main" id="{8AF552A5-AD88-46C0-B1C0-54CC48065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4AEEF8-502A-49E5-9590-C284CBD88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85D01-1EB7-4CF6-986D-33CA452C1C36}" type="slidenum">
              <a:rPr lang="en-IN" smtClean="0"/>
              <a:t>‹#›</a:t>
            </a:fld>
            <a:endParaRPr lang="en-IN"/>
          </a:p>
        </p:txBody>
      </p:sp>
    </p:spTree>
    <p:extLst>
      <p:ext uri="{BB962C8B-B14F-4D97-AF65-F5344CB8AC3E}">
        <p14:creationId xmlns:p14="http://schemas.microsoft.com/office/powerpoint/2010/main" val="196690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1776-A7F5-4842-893B-27BE65121C7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COMPUTER GRAPHICS &amp; MULTIMEDIA</a:t>
            </a:r>
          </a:p>
        </p:txBody>
      </p:sp>
      <p:sp>
        <p:nvSpPr>
          <p:cNvPr id="3" name="Subtitle 2">
            <a:extLst>
              <a:ext uri="{FF2B5EF4-FFF2-40B4-BE49-F238E27FC236}">
                <a16:creationId xmlns:a16="http://schemas.microsoft.com/office/drawing/2014/main" id="{D15B594C-6C85-490E-AB37-37AA459044E5}"/>
              </a:ext>
            </a:extLst>
          </p:cNvPr>
          <p:cNvSpPr>
            <a:spLocks noGrp="1"/>
          </p:cNvSpPr>
          <p:nvPr>
            <p:ph type="subTitle" idx="1"/>
          </p:nvPr>
        </p:nvSpPr>
        <p:spPr>
          <a:xfrm>
            <a:off x="1524000" y="3754438"/>
            <a:ext cx="9144000" cy="1655762"/>
          </a:xfrm>
        </p:spPr>
        <p:txBody>
          <a:bodyPr>
            <a:normAutofit/>
          </a:bodyPr>
          <a:lstStyle/>
          <a:p>
            <a:r>
              <a:rPr lang="en-US" sz="4400" b="1" dirty="0">
                <a:latin typeface="Times New Roman" panose="02020603050405020304" pitchFamily="18" charset="0"/>
                <a:cs typeface="Times New Roman" panose="02020603050405020304" pitchFamily="18" charset="0"/>
              </a:rPr>
              <a:t>UNIT-2</a:t>
            </a:r>
          </a:p>
          <a:p>
            <a:pPr algn="r"/>
            <a:r>
              <a:rPr lang="en-US" b="1" dirty="0">
                <a:latin typeface="Times New Roman" panose="02020603050405020304" pitchFamily="18" charset="0"/>
                <a:cs typeface="Times New Roman" panose="02020603050405020304" pitchFamily="18" charset="0"/>
              </a:rPr>
              <a:t>-by Sakshi Jha</a:t>
            </a:r>
          </a:p>
        </p:txBody>
      </p:sp>
    </p:spTree>
    <p:extLst>
      <p:ext uri="{BB962C8B-B14F-4D97-AF65-F5344CB8AC3E}">
        <p14:creationId xmlns:p14="http://schemas.microsoft.com/office/powerpoint/2010/main" val="136300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9FF2-9021-448B-A2D6-C823A5311A40}"/>
              </a:ext>
            </a:extLst>
          </p:cNvPr>
          <p:cNvSpPr>
            <a:spLocks noGrp="1"/>
          </p:cNvSpPr>
          <p:nvPr>
            <p:ph type="title"/>
          </p:nvPr>
        </p:nvSpPr>
        <p:spPr>
          <a:xfrm>
            <a:off x="304800" y="365126"/>
            <a:ext cx="11049000" cy="558800"/>
          </a:xfrm>
        </p:spPr>
        <p:txBody>
          <a:bodyPr>
            <a:normAutofit fontScale="90000"/>
          </a:bodyPr>
          <a:lstStyle/>
          <a:p>
            <a:r>
              <a:rPr lang="en-US" sz="3600" b="1" dirty="0">
                <a:latin typeface="Times New Roman" panose="02020603050405020304" pitchFamily="18" charset="0"/>
                <a:cs typeface="Times New Roman" panose="02020603050405020304" pitchFamily="18" charset="0"/>
              </a:rPr>
              <a:t>Bezier Curve </a:t>
            </a:r>
          </a:p>
        </p:txBody>
      </p:sp>
      <p:sp>
        <p:nvSpPr>
          <p:cNvPr id="3" name="Content Placeholder 2">
            <a:extLst>
              <a:ext uri="{FF2B5EF4-FFF2-40B4-BE49-F238E27FC236}">
                <a16:creationId xmlns:a16="http://schemas.microsoft.com/office/drawing/2014/main" id="{92589F77-CFD8-401C-B972-0731DA1FF64E}"/>
              </a:ext>
            </a:extLst>
          </p:cNvPr>
          <p:cNvSpPr>
            <a:spLocks noGrp="1"/>
          </p:cNvSpPr>
          <p:nvPr>
            <p:ph idx="1"/>
          </p:nvPr>
        </p:nvSpPr>
        <p:spPr>
          <a:xfrm>
            <a:off x="228600" y="1209675"/>
            <a:ext cx="11791950" cy="5648325"/>
          </a:xfrm>
        </p:spPr>
        <p:txBody>
          <a:bodyPr>
            <a:normAutofit/>
          </a:bodyPr>
          <a:lstStyle/>
          <a:p>
            <a:r>
              <a:rPr lang="en-US" sz="2000" dirty="0">
                <a:latin typeface="Times New Roman" panose="02020603050405020304" pitchFamily="18" charset="0"/>
                <a:cs typeface="Times New Roman" panose="02020603050405020304" pitchFamily="18" charset="0"/>
              </a:rPr>
              <a:t>The concept of bezier curves was given by </a:t>
            </a:r>
            <a:r>
              <a:rPr lang="en-US" sz="2000" b="1" dirty="0">
                <a:latin typeface="Times New Roman" panose="02020603050405020304" pitchFamily="18" charset="0"/>
                <a:cs typeface="Times New Roman" panose="02020603050405020304" pitchFamily="18" charset="0"/>
              </a:rPr>
              <a:t>Pierre Bezier.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Bezier Curve is parametric curve defined by a set of control points.</a:t>
            </a:r>
          </a:p>
          <a:p>
            <a:r>
              <a:rPr lang="en-US" sz="2000" dirty="0">
                <a:latin typeface="Times New Roman" panose="02020603050405020304" pitchFamily="18" charset="0"/>
                <a:cs typeface="Times New Roman" panose="02020603050405020304" pitchFamily="18" charset="0"/>
              </a:rPr>
              <a:t>Two points are ends of the curve.</a:t>
            </a:r>
          </a:p>
          <a:p>
            <a:r>
              <a:rPr lang="en-US" sz="2000" dirty="0">
                <a:latin typeface="Times New Roman" panose="02020603050405020304" pitchFamily="18" charset="0"/>
                <a:cs typeface="Times New Roman" panose="02020603050405020304" pitchFamily="18" charset="0"/>
              </a:rPr>
              <a:t>Other points determine the shape of the curve.</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This bezier curve is defined by a set of control points b0, b1, b2 and b3.</a:t>
            </a:r>
          </a:p>
          <a:p>
            <a:r>
              <a:rPr lang="en-US" sz="2000" b="1" dirty="0">
                <a:latin typeface="Times New Roman" panose="02020603050405020304" pitchFamily="18" charset="0"/>
                <a:cs typeface="Times New Roman" panose="02020603050405020304" pitchFamily="18" charset="0"/>
              </a:rPr>
              <a:t>Points b0 and b3 are ends of the curve.</a:t>
            </a:r>
          </a:p>
          <a:p>
            <a:r>
              <a:rPr lang="en-US" sz="2000" b="1" dirty="0">
                <a:latin typeface="Times New Roman" panose="02020603050405020304" pitchFamily="18" charset="0"/>
                <a:cs typeface="Times New Roman" panose="02020603050405020304" pitchFamily="18" charset="0"/>
              </a:rPr>
              <a:t>Points b1 and b2 determine the shape of the curve.</a:t>
            </a:r>
          </a:p>
        </p:txBody>
      </p:sp>
      <p:pic>
        <p:nvPicPr>
          <p:cNvPr id="7" name="Picture 6">
            <a:extLst>
              <a:ext uri="{FF2B5EF4-FFF2-40B4-BE49-F238E27FC236}">
                <a16:creationId xmlns:a16="http://schemas.microsoft.com/office/drawing/2014/main" id="{5E747189-FA80-44BC-8B24-D42D8A7B6596}"/>
              </a:ext>
            </a:extLst>
          </p:cNvPr>
          <p:cNvPicPr>
            <a:picLocks noChangeAspect="1"/>
          </p:cNvPicPr>
          <p:nvPr/>
        </p:nvPicPr>
        <p:blipFill>
          <a:blip r:embed="rId2"/>
          <a:stretch>
            <a:fillRect/>
          </a:stretch>
        </p:blipFill>
        <p:spPr>
          <a:xfrm>
            <a:off x="6381750" y="3662873"/>
            <a:ext cx="5143500" cy="2830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467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5880A-40CF-430B-9552-17DD2B25DF7E}"/>
              </a:ext>
            </a:extLst>
          </p:cNvPr>
          <p:cNvSpPr>
            <a:spLocks noGrp="1"/>
          </p:cNvSpPr>
          <p:nvPr>
            <p:ph idx="1"/>
          </p:nvPr>
        </p:nvSpPr>
        <p:spPr>
          <a:xfrm>
            <a:off x="314325" y="171450"/>
            <a:ext cx="11039474" cy="6467475"/>
          </a:xfrm>
        </p:spPr>
        <p:txBody>
          <a:bodyPr/>
          <a:lstStyle/>
          <a:p>
            <a:pPr marL="0" indent="0">
              <a:buNone/>
            </a:pPr>
            <a:r>
              <a:rPr lang="en-US" b="1" dirty="0">
                <a:latin typeface="Times New Roman" panose="02020603050405020304" pitchFamily="18" charset="0"/>
                <a:cs typeface="Times New Roman" panose="02020603050405020304" pitchFamily="18" charset="0"/>
              </a:rPr>
              <a:t>Bezier curve equation :</a:t>
            </a:r>
          </a:p>
          <a:p>
            <a:pPr algn="l" fontAlgn="base"/>
            <a:endParaRPr lang="en-US" b="0" i="0" dirty="0">
              <a:solidFill>
                <a:srgbClr val="303030"/>
              </a:solidFill>
              <a:effectLst/>
              <a:latin typeface="Arimo"/>
            </a:endParaRPr>
          </a:p>
          <a:p>
            <a:pPr algn="l" fontAlgn="base"/>
            <a:endParaRPr lang="en-US" dirty="0">
              <a:solidFill>
                <a:srgbClr val="303030"/>
              </a:solidFill>
              <a:latin typeface="Arimo"/>
            </a:endParaRPr>
          </a:p>
          <a:p>
            <a:pPr algn="l" fontAlgn="base"/>
            <a:endParaRPr lang="en-US" b="0" i="0" dirty="0">
              <a:solidFill>
                <a:srgbClr val="303030"/>
              </a:solidFill>
              <a:effectLst/>
              <a:latin typeface="Arimo"/>
            </a:endParaRP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Here,</a:t>
            </a: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t is any parameter where 0 &lt;= t &lt;= 1</a:t>
            </a: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P(t) = Any point lying on the bezier curve</a:t>
            </a: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B</a:t>
            </a:r>
            <a:r>
              <a:rPr lang="en-US" b="0" i="0" baseline="-25000" dirty="0">
                <a:solidFill>
                  <a:srgbClr val="303030"/>
                </a:solidFill>
                <a:effectLst/>
                <a:latin typeface="Times New Roman" panose="02020603050405020304" pitchFamily="18" charset="0"/>
                <a:cs typeface="Times New Roman" panose="02020603050405020304" pitchFamily="18" charset="0"/>
              </a:rPr>
              <a:t>i</a:t>
            </a:r>
            <a:r>
              <a:rPr lang="en-US" b="0" i="0" dirty="0">
                <a:solidFill>
                  <a:srgbClr val="303030"/>
                </a:solidFill>
                <a:effectLst/>
                <a:latin typeface="Times New Roman" panose="02020603050405020304" pitchFamily="18" charset="0"/>
                <a:cs typeface="Times New Roman" panose="02020603050405020304" pitchFamily="18" charset="0"/>
              </a:rPr>
              <a:t> = i</a:t>
            </a:r>
            <a:r>
              <a:rPr lang="en-US" b="0" i="0" baseline="30000" dirty="0">
                <a:solidFill>
                  <a:srgbClr val="303030"/>
                </a:solidFill>
                <a:effectLst/>
                <a:latin typeface="Times New Roman" panose="02020603050405020304" pitchFamily="18" charset="0"/>
                <a:cs typeface="Times New Roman" panose="02020603050405020304" pitchFamily="18" charset="0"/>
              </a:rPr>
              <a:t>th</a:t>
            </a:r>
            <a:r>
              <a:rPr lang="en-US" b="0" i="0" dirty="0">
                <a:solidFill>
                  <a:srgbClr val="303030"/>
                </a:solidFill>
                <a:effectLst/>
                <a:latin typeface="Times New Roman" panose="02020603050405020304" pitchFamily="18" charset="0"/>
                <a:cs typeface="Times New Roman" panose="02020603050405020304" pitchFamily="18" charset="0"/>
              </a:rPr>
              <a:t> control point of the bezier curve</a:t>
            </a: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n = degree of the curve</a:t>
            </a: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J</a:t>
            </a:r>
            <a:r>
              <a:rPr lang="en-US" b="0" i="0" baseline="-25000" dirty="0">
                <a:solidFill>
                  <a:srgbClr val="303030"/>
                </a:solidFill>
                <a:effectLst/>
                <a:latin typeface="Times New Roman" panose="02020603050405020304" pitchFamily="18" charset="0"/>
                <a:cs typeface="Times New Roman" panose="02020603050405020304" pitchFamily="18" charset="0"/>
              </a:rPr>
              <a:t>n,i</a:t>
            </a:r>
            <a:r>
              <a:rPr lang="en-US" b="0" i="0" dirty="0">
                <a:solidFill>
                  <a:srgbClr val="303030"/>
                </a:solidFill>
                <a:effectLst/>
                <a:latin typeface="Times New Roman" panose="02020603050405020304" pitchFamily="18" charset="0"/>
                <a:cs typeface="Times New Roman" panose="02020603050405020304" pitchFamily="18" charset="0"/>
              </a:rPr>
              <a:t>(t) = Blending function = C(n,i)t</a:t>
            </a:r>
            <a:r>
              <a:rPr lang="en-US" b="0" i="0" baseline="30000" dirty="0">
                <a:solidFill>
                  <a:srgbClr val="303030"/>
                </a:solidFill>
                <a:effectLst/>
                <a:latin typeface="Times New Roman" panose="02020603050405020304" pitchFamily="18" charset="0"/>
                <a:cs typeface="Times New Roman" panose="02020603050405020304" pitchFamily="18" charset="0"/>
              </a:rPr>
              <a:t>i</a:t>
            </a:r>
            <a:r>
              <a:rPr lang="en-US" b="0" i="0" dirty="0">
                <a:solidFill>
                  <a:srgbClr val="303030"/>
                </a:solidFill>
                <a:effectLst/>
                <a:latin typeface="Times New Roman" panose="02020603050405020304" pitchFamily="18" charset="0"/>
                <a:cs typeface="Times New Roman" panose="02020603050405020304" pitchFamily="18" charset="0"/>
              </a:rPr>
              <a:t>(1-t)</a:t>
            </a:r>
            <a:r>
              <a:rPr lang="en-US" b="0" i="0" baseline="30000" dirty="0">
                <a:solidFill>
                  <a:srgbClr val="303030"/>
                </a:solidFill>
                <a:effectLst/>
                <a:latin typeface="Times New Roman" panose="02020603050405020304" pitchFamily="18" charset="0"/>
                <a:cs typeface="Times New Roman" panose="02020603050405020304" pitchFamily="18" charset="0"/>
              </a:rPr>
              <a:t>n-i</a:t>
            </a:r>
            <a:r>
              <a:rPr lang="en-US" b="0" i="0" dirty="0">
                <a:solidFill>
                  <a:srgbClr val="303030"/>
                </a:solidFill>
                <a:effectLst/>
                <a:latin typeface="Times New Roman" panose="02020603050405020304" pitchFamily="18" charset="0"/>
                <a:cs typeface="Times New Roman" panose="02020603050405020304" pitchFamily="18" charset="0"/>
              </a:rPr>
              <a:t> where C(n,i) = n! / i!(n-i)!</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205C76D-0D7F-4F11-8FED-41902402CFD1}"/>
              </a:ext>
            </a:extLst>
          </p:cNvPr>
          <p:cNvPicPr>
            <a:picLocks noChangeAspect="1"/>
          </p:cNvPicPr>
          <p:nvPr/>
        </p:nvPicPr>
        <p:blipFill>
          <a:blip r:embed="rId2"/>
          <a:stretch>
            <a:fillRect/>
          </a:stretch>
        </p:blipFill>
        <p:spPr>
          <a:xfrm>
            <a:off x="3195637" y="1071562"/>
            <a:ext cx="3057525" cy="1247775"/>
          </a:xfrm>
          <a:prstGeom prst="rect">
            <a:avLst/>
          </a:prstGeom>
        </p:spPr>
      </p:pic>
    </p:spTree>
    <p:extLst>
      <p:ext uri="{BB962C8B-B14F-4D97-AF65-F5344CB8AC3E}">
        <p14:creationId xmlns:p14="http://schemas.microsoft.com/office/powerpoint/2010/main" val="129627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21DB3-FE29-4581-A1B8-B8A13414B05B}"/>
              </a:ext>
            </a:extLst>
          </p:cNvPr>
          <p:cNvSpPr>
            <a:spLocks noGrp="1"/>
          </p:cNvSpPr>
          <p:nvPr>
            <p:ph idx="1"/>
          </p:nvPr>
        </p:nvSpPr>
        <p:spPr>
          <a:xfrm>
            <a:off x="266701" y="409575"/>
            <a:ext cx="11087100" cy="6210300"/>
          </a:xfrm>
        </p:spPr>
        <p:txBody>
          <a:bodyPr/>
          <a:lstStyle/>
          <a:p>
            <a:pPr marL="0" indent="0">
              <a:buNone/>
            </a:pPr>
            <a:r>
              <a:rPr lang="en-US" b="1" dirty="0">
                <a:latin typeface="Times New Roman" panose="02020603050405020304" pitchFamily="18" charset="0"/>
                <a:cs typeface="Times New Roman" panose="02020603050405020304" pitchFamily="18" charset="0"/>
              </a:rPr>
              <a:t>TYPES OF BEZIER CURVE :</a:t>
            </a:r>
          </a:p>
          <a:p>
            <a:pPr marL="0" indent="0">
              <a:buNone/>
            </a:pPr>
            <a:r>
              <a:rPr lang="en-US" sz="2000" b="1"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Simple Bezier Curve : </a:t>
            </a:r>
            <a:r>
              <a:rPr lang="en-US" sz="2000" dirty="0">
                <a:latin typeface="Times New Roman" panose="02020603050405020304" pitchFamily="18" charset="0"/>
                <a:cs typeface="Times New Roman" panose="02020603050405020304" pitchFamily="18" charset="0"/>
              </a:rPr>
              <a:t>The simplest Bézier curve is the straight line from the point P0 to P1. </a:t>
            </a:r>
          </a:p>
          <a:p>
            <a:pPr marL="0" indent="0">
              <a:buNone/>
            </a:pPr>
            <a:r>
              <a:rPr lang="en-US" sz="2000" b="1" dirty="0">
                <a:latin typeface="Times New Roman" panose="02020603050405020304" pitchFamily="18" charset="0"/>
                <a:cs typeface="Times New Roman" panose="02020603050405020304" pitchFamily="18" charset="0"/>
              </a:rPr>
              <a:t>2.Quadratic Bezier Curve : </a:t>
            </a:r>
            <a:r>
              <a:rPr lang="en-US" sz="2000" dirty="0">
                <a:latin typeface="Times New Roman" panose="02020603050405020304" pitchFamily="18" charset="0"/>
                <a:cs typeface="Times New Roman" panose="02020603050405020304" pitchFamily="18" charset="0"/>
              </a:rPr>
              <a:t>A quadratic Bezier curve is determined by three control points.</a:t>
            </a:r>
          </a:p>
          <a:p>
            <a:pPr marL="0" indent="0">
              <a:buNone/>
            </a:pPr>
            <a:r>
              <a:rPr lang="en-US" sz="2000" b="1" dirty="0">
                <a:latin typeface="Times New Roman" panose="02020603050405020304" pitchFamily="18" charset="0"/>
                <a:cs typeface="Times New Roman" panose="02020603050405020304" pitchFamily="18" charset="0"/>
              </a:rPr>
              <a:t>3.Cubic Bezier Curve : </a:t>
            </a:r>
            <a:r>
              <a:rPr lang="en-US" sz="2000" dirty="0">
                <a:latin typeface="Times New Roman" panose="02020603050405020304" pitchFamily="18" charset="0"/>
                <a:cs typeface="Times New Roman" panose="02020603050405020304" pitchFamily="18" charset="0"/>
              </a:rPr>
              <a:t>A cubic Bezier curve is determined by four control points.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5C261E4-52FA-4444-B9D3-DC5F88BCE27A}"/>
              </a:ext>
            </a:extLst>
          </p:cNvPr>
          <p:cNvPicPr>
            <a:picLocks noChangeAspect="1"/>
          </p:cNvPicPr>
          <p:nvPr/>
        </p:nvPicPr>
        <p:blipFill>
          <a:blip r:embed="rId2"/>
          <a:stretch>
            <a:fillRect/>
          </a:stretch>
        </p:blipFill>
        <p:spPr>
          <a:xfrm>
            <a:off x="147637" y="2295525"/>
            <a:ext cx="11896725" cy="4152900"/>
          </a:xfrm>
          <a:prstGeom prst="rect">
            <a:avLst/>
          </a:prstGeom>
        </p:spPr>
      </p:pic>
    </p:spTree>
    <p:extLst>
      <p:ext uri="{BB962C8B-B14F-4D97-AF65-F5344CB8AC3E}">
        <p14:creationId xmlns:p14="http://schemas.microsoft.com/office/powerpoint/2010/main" val="362983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DEC89-CF48-48F0-9CF9-25EE94D2B716}"/>
              </a:ext>
            </a:extLst>
          </p:cNvPr>
          <p:cNvSpPr>
            <a:spLocks noGrp="1"/>
          </p:cNvSpPr>
          <p:nvPr>
            <p:ph idx="1"/>
          </p:nvPr>
        </p:nvSpPr>
        <p:spPr>
          <a:xfrm>
            <a:off x="200026" y="266700"/>
            <a:ext cx="11858624" cy="6343650"/>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PROPERTIES OF BEZIER CURVE :</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They generally follow the shape of the control polygon, which consists of the segments joining the control points.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They always pass through the first and last control points.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They are contained in the convex hull of their defining control points.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 degree of the polynomial defining the curve segment is one less that the number of defining polygon point. Therefore, for 4 control points, the degree of the polynomial is 3, i.e. cubic polynomial.</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A Bezier curve generally follows the shape of the defining polygon.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 direction of the tangent vector at the end points is same as that of the vector determined by first and last segments.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 convex hull property for a Bezier curve ensures that the polynomial smoothly follows the control points.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No straight line intersects a Bezier curve more times than it intersects its control polygon.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They are invariant under an affine transformation.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Bezier curves exhibit global control means moving a control point alters the shape of the whole curve.</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A given Bezier curve can be subdivided at a point t=t0 into two Bezier segments which join together at the point corresponding to the parameter value t=t0.</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0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5877-29D9-4123-8107-C34CC4B5FBB4}"/>
              </a:ext>
            </a:extLst>
          </p:cNvPr>
          <p:cNvSpPr>
            <a:spLocks noGrp="1"/>
          </p:cNvSpPr>
          <p:nvPr>
            <p:ph type="title"/>
          </p:nvPr>
        </p:nvSpPr>
        <p:spPr>
          <a:xfrm>
            <a:off x="838200" y="365125"/>
            <a:ext cx="10515600" cy="568325"/>
          </a:xfrm>
        </p:spPr>
        <p:txBody>
          <a:bodyPr>
            <a:normAutofit fontScale="90000"/>
          </a:bodyPr>
          <a:lstStyle/>
          <a:p>
            <a:r>
              <a:rPr lang="en-US" sz="3600" b="1" dirty="0">
                <a:latin typeface="Times New Roman" panose="02020603050405020304" pitchFamily="18" charset="0"/>
                <a:cs typeface="Times New Roman" panose="02020603050405020304" pitchFamily="18" charset="0"/>
              </a:rPr>
              <a:t>B-SPLINE CURVES</a:t>
            </a:r>
          </a:p>
        </p:txBody>
      </p:sp>
      <p:sp>
        <p:nvSpPr>
          <p:cNvPr id="3" name="Content Placeholder 2">
            <a:extLst>
              <a:ext uri="{FF2B5EF4-FFF2-40B4-BE49-F238E27FC236}">
                <a16:creationId xmlns:a16="http://schemas.microsoft.com/office/drawing/2014/main" id="{28067D3A-D736-44D8-9F4B-B5091B06FB7D}"/>
              </a:ext>
            </a:extLst>
          </p:cNvPr>
          <p:cNvSpPr>
            <a:spLocks noGrp="1"/>
          </p:cNvSpPr>
          <p:nvPr>
            <p:ph idx="1"/>
          </p:nvPr>
        </p:nvSpPr>
        <p:spPr>
          <a:xfrm>
            <a:off x="838200" y="1038225"/>
            <a:ext cx="10515600" cy="51387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Concept of B-spline curve came </a:t>
            </a:r>
            <a:r>
              <a:rPr lang="en-US" sz="2400" b="1" dirty="0">
                <a:latin typeface="Times New Roman" panose="02020603050405020304" pitchFamily="18" charset="0"/>
                <a:cs typeface="Times New Roman" panose="02020603050405020304" pitchFamily="18" charset="0"/>
              </a:rPr>
              <a:t>to resolve the disadvantages having by Bezier curve.</a:t>
            </a:r>
          </a:p>
          <a:p>
            <a:pPr marL="0" indent="0">
              <a:buNone/>
            </a:pPr>
            <a:r>
              <a:rPr lang="en-US" sz="2400" dirty="0">
                <a:latin typeface="Times New Roman" panose="02020603050405020304" pitchFamily="18" charset="0"/>
                <a:cs typeface="Times New Roman" panose="02020603050405020304" pitchFamily="18" charset="0"/>
              </a:rPr>
              <a:t>Both curves are parametric in nature, in Bezier curve we face a problem, when we change any of the control point’s respective location the whole curve shape gets change. </a:t>
            </a:r>
          </a:p>
          <a:p>
            <a:pPr marL="0" indent="0">
              <a:buNone/>
            </a:pPr>
            <a:r>
              <a:rPr lang="en-US" sz="2400" dirty="0">
                <a:latin typeface="Times New Roman" panose="02020603050405020304" pitchFamily="18" charset="0"/>
                <a:cs typeface="Times New Roman" panose="02020603050405020304" pitchFamily="18" charset="0"/>
              </a:rPr>
              <a:t>But in B-spline curve, the only a specific segment of the curve-shape gets changes or affected by the changing of the corresponding location of the control points.</a:t>
            </a:r>
          </a:p>
          <a:p>
            <a:pPr marL="0" indent="0">
              <a:buNone/>
            </a:pPr>
            <a:r>
              <a:rPr lang="en-US" sz="2400" dirty="0">
                <a:latin typeface="Times New Roman" panose="02020603050405020304" pitchFamily="18" charset="0"/>
                <a:cs typeface="Times New Roman" panose="02020603050405020304" pitchFamily="18" charset="0"/>
              </a:rPr>
              <a:t>In the B-spline curve, the control points impart local control over the curve-shape rather than the global control like Bezier-curve.</a:t>
            </a:r>
          </a:p>
          <a:p>
            <a:pPr marL="0" indent="0">
              <a:buNone/>
            </a:pPr>
            <a:r>
              <a:rPr lang="en-US" sz="2400" dirty="0">
                <a:latin typeface="Times New Roman" panose="02020603050405020304" pitchFamily="18" charset="0"/>
                <a:cs typeface="Times New Roman" panose="02020603050405020304" pitchFamily="18" charset="0"/>
              </a:rPr>
              <a:t>B-splines curves are independent of the number of control points and made up of joining the several segments smoothly, where each segment shape is decided by some specific control points that come in that region of segment. </a:t>
            </a:r>
          </a:p>
        </p:txBody>
      </p:sp>
    </p:spTree>
    <p:extLst>
      <p:ext uri="{BB962C8B-B14F-4D97-AF65-F5344CB8AC3E}">
        <p14:creationId xmlns:p14="http://schemas.microsoft.com/office/powerpoint/2010/main" val="29224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F1CE3-6CAC-4161-913D-490520A764E3}"/>
              </a:ext>
            </a:extLst>
          </p:cNvPr>
          <p:cNvPicPr>
            <a:picLocks noChangeAspect="1"/>
          </p:cNvPicPr>
          <p:nvPr/>
        </p:nvPicPr>
        <p:blipFill>
          <a:blip r:embed="rId2"/>
          <a:stretch>
            <a:fillRect/>
          </a:stretch>
        </p:blipFill>
        <p:spPr>
          <a:xfrm>
            <a:off x="179857" y="790575"/>
            <a:ext cx="5496485" cy="3114675"/>
          </a:xfrm>
          <a:prstGeom prst="rect">
            <a:avLst/>
          </a:prstGeom>
        </p:spPr>
      </p:pic>
      <p:pic>
        <p:nvPicPr>
          <p:cNvPr id="5" name="Picture 4">
            <a:extLst>
              <a:ext uri="{FF2B5EF4-FFF2-40B4-BE49-F238E27FC236}">
                <a16:creationId xmlns:a16="http://schemas.microsoft.com/office/drawing/2014/main" id="{9279B9F2-EDCD-4BCF-B8F7-665F51F3B402}"/>
              </a:ext>
            </a:extLst>
          </p:cNvPr>
          <p:cNvPicPr>
            <a:picLocks noChangeAspect="1"/>
          </p:cNvPicPr>
          <p:nvPr/>
        </p:nvPicPr>
        <p:blipFill>
          <a:blip r:embed="rId3"/>
          <a:stretch>
            <a:fillRect/>
          </a:stretch>
        </p:blipFill>
        <p:spPr>
          <a:xfrm>
            <a:off x="6278375" y="2645806"/>
            <a:ext cx="5025840" cy="2847976"/>
          </a:xfrm>
          <a:prstGeom prst="rect">
            <a:avLst/>
          </a:prstGeom>
        </p:spPr>
      </p:pic>
      <p:sp>
        <p:nvSpPr>
          <p:cNvPr id="7" name="TextBox 6">
            <a:extLst>
              <a:ext uri="{FF2B5EF4-FFF2-40B4-BE49-F238E27FC236}">
                <a16:creationId xmlns:a16="http://schemas.microsoft.com/office/drawing/2014/main" id="{11EBB299-84B8-4D96-9070-A2044AAA1AF8}"/>
              </a:ext>
            </a:extLst>
          </p:cNvPr>
          <p:cNvSpPr txBox="1"/>
          <p:nvPr/>
        </p:nvSpPr>
        <p:spPr>
          <a:xfrm>
            <a:off x="323849" y="305483"/>
            <a:ext cx="719137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B-spline curve shape before changing the position of control point P1 –</a:t>
            </a:r>
          </a:p>
        </p:txBody>
      </p:sp>
      <p:sp>
        <p:nvSpPr>
          <p:cNvPr id="9" name="TextBox 8">
            <a:extLst>
              <a:ext uri="{FF2B5EF4-FFF2-40B4-BE49-F238E27FC236}">
                <a16:creationId xmlns:a16="http://schemas.microsoft.com/office/drawing/2014/main" id="{E3529DEF-283F-4C65-8650-D98AA3F779AA}"/>
              </a:ext>
            </a:extLst>
          </p:cNvPr>
          <p:cNvSpPr txBox="1"/>
          <p:nvPr/>
        </p:nvSpPr>
        <p:spPr>
          <a:xfrm>
            <a:off x="4914900" y="2276474"/>
            <a:ext cx="6991349"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B-spline curve shape after changing the position of control point P1 –</a:t>
            </a:r>
          </a:p>
        </p:txBody>
      </p:sp>
      <p:sp>
        <p:nvSpPr>
          <p:cNvPr id="10" name="Rectangle: Rounded Corners 9">
            <a:extLst>
              <a:ext uri="{FF2B5EF4-FFF2-40B4-BE49-F238E27FC236}">
                <a16:creationId xmlns:a16="http://schemas.microsoft.com/office/drawing/2014/main" id="{1717AEF7-BE77-4A67-9273-8AC98FAA97B0}"/>
              </a:ext>
            </a:extLst>
          </p:cNvPr>
          <p:cNvSpPr/>
          <p:nvPr/>
        </p:nvSpPr>
        <p:spPr>
          <a:xfrm>
            <a:off x="323849" y="5057776"/>
            <a:ext cx="5485843" cy="1219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urw-din"/>
              </a:rPr>
              <a:t>I</a:t>
            </a:r>
            <a:r>
              <a:rPr lang="en-US" b="0" i="0" dirty="0">
                <a:solidFill>
                  <a:schemeClr val="bg1"/>
                </a:solidFill>
                <a:effectLst/>
                <a:latin typeface="urw-din"/>
              </a:rPr>
              <a:t>n the above figure that only the </a:t>
            </a:r>
            <a:r>
              <a:rPr lang="en-US" b="1" i="0" dirty="0">
                <a:solidFill>
                  <a:schemeClr val="bg1"/>
                </a:solidFill>
                <a:effectLst/>
                <a:latin typeface="urw-din"/>
              </a:rPr>
              <a:t>segment-1st</a:t>
            </a:r>
            <a:r>
              <a:rPr lang="en-US" b="0" i="0" dirty="0">
                <a:solidFill>
                  <a:schemeClr val="bg1"/>
                </a:solidFill>
                <a:effectLst/>
                <a:latin typeface="urw-din"/>
              </a:rPr>
              <a:t> shape has changed on changing the position of control point P</a:t>
            </a:r>
            <a:r>
              <a:rPr lang="en-US" b="0" i="0" baseline="-25000" dirty="0">
                <a:solidFill>
                  <a:schemeClr val="bg1"/>
                </a:solidFill>
                <a:effectLst/>
                <a:latin typeface="urw-din"/>
              </a:rPr>
              <a:t>1</a:t>
            </a:r>
            <a:r>
              <a:rPr lang="en-US" b="0" i="0" dirty="0">
                <a:solidFill>
                  <a:schemeClr val="bg1"/>
                </a:solidFill>
                <a:effectLst/>
                <a:latin typeface="urw-din"/>
              </a:rPr>
              <a:t>, and the shape of segment-2nd remains intact.</a:t>
            </a:r>
            <a:endParaRPr lang="en-US" dirty="0">
              <a:solidFill>
                <a:schemeClr val="bg1"/>
              </a:solidFill>
            </a:endParaRPr>
          </a:p>
        </p:txBody>
      </p:sp>
    </p:spTree>
    <p:extLst>
      <p:ext uri="{BB962C8B-B14F-4D97-AF65-F5344CB8AC3E}">
        <p14:creationId xmlns:p14="http://schemas.microsoft.com/office/powerpoint/2010/main" val="300226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C257C8-236F-44FA-8C97-04F3F8148572}"/>
              </a:ext>
            </a:extLst>
          </p:cNvPr>
          <p:cNvPicPr>
            <a:picLocks noGrp="1" noChangeAspect="1"/>
          </p:cNvPicPr>
          <p:nvPr>
            <p:ph idx="1"/>
          </p:nvPr>
        </p:nvPicPr>
        <p:blipFill>
          <a:blip r:embed="rId2"/>
          <a:stretch>
            <a:fillRect/>
          </a:stretch>
        </p:blipFill>
        <p:spPr>
          <a:xfrm>
            <a:off x="1943100" y="491609"/>
            <a:ext cx="6286500" cy="2133600"/>
          </a:xfrm>
          <a:prstGeom prst="rect">
            <a:avLst/>
          </a:prstGeom>
        </p:spPr>
      </p:pic>
      <p:sp>
        <p:nvSpPr>
          <p:cNvPr id="6" name="TextBox 5">
            <a:extLst>
              <a:ext uri="{FF2B5EF4-FFF2-40B4-BE49-F238E27FC236}">
                <a16:creationId xmlns:a16="http://schemas.microsoft.com/office/drawing/2014/main" id="{C7F9037B-C4DC-4A66-85CD-44C086A64C5B}"/>
              </a:ext>
            </a:extLst>
          </p:cNvPr>
          <p:cNvSpPr txBox="1"/>
          <p:nvPr/>
        </p:nvSpPr>
        <p:spPr>
          <a:xfrm>
            <a:off x="581025" y="491609"/>
            <a:ext cx="6096000" cy="369332"/>
          </a:xfrm>
          <a:prstGeom prst="rect">
            <a:avLst/>
          </a:prstGeom>
          <a:noFill/>
        </p:spPr>
        <p:txBody>
          <a:bodyPr wrap="square">
            <a:spAutoFit/>
          </a:bodyPr>
          <a:lstStyle/>
          <a:p>
            <a:r>
              <a:rPr lang="en-US" dirty="0"/>
              <a:t>Consider a curve given below –</a:t>
            </a:r>
          </a:p>
        </p:txBody>
      </p:sp>
      <p:sp>
        <p:nvSpPr>
          <p:cNvPr id="8" name="TextBox 7">
            <a:extLst>
              <a:ext uri="{FF2B5EF4-FFF2-40B4-BE49-F238E27FC236}">
                <a16:creationId xmlns:a16="http://schemas.microsoft.com/office/drawing/2014/main" id="{5A76B703-7C4A-479F-A959-BB6C4E24BA17}"/>
              </a:ext>
            </a:extLst>
          </p:cNvPr>
          <p:cNvSpPr txBox="1"/>
          <p:nvPr/>
        </p:nvSpPr>
        <p:spPr>
          <a:xfrm>
            <a:off x="104776" y="2625209"/>
            <a:ext cx="6343649" cy="2862322"/>
          </a:xfrm>
          <a:prstGeom prst="rect">
            <a:avLst/>
          </a:prstGeom>
          <a:noFill/>
          <a:ln>
            <a:solidFill>
              <a:srgbClr val="002060"/>
            </a:solidFill>
          </a:ln>
        </p:spPr>
        <p:txBody>
          <a:bodyPr wrap="square">
            <a:spAutoFit/>
          </a:bodyPr>
          <a:lstStyle/>
          <a:p>
            <a:r>
              <a:rPr lang="en-US" dirty="0">
                <a:latin typeface="Times New Roman" panose="02020603050405020304" pitchFamily="18" charset="0"/>
                <a:cs typeface="Times New Roman" panose="02020603050405020304" pitchFamily="18" charset="0"/>
              </a:rPr>
              <a:t>Attributes of this curve are –</a:t>
            </a:r>
          </a:p>
          <a:p>
            <a:r>
              <a:rPr lang="en-US" dirty="0">
                <a:latin typeface="Times New Roman" panose="02020603050405020304" pitchFamily="18" charset="0"/>
                <a:cs typeface="Times New Roman" panose="02020603050405020304" pitchFamily="18" charset="0"/>
              </a:rPr>
              <a:t> “n+1” control points in the above, so, n+1=8, so n=7.</a:t>
            </a:r>
          </a:p>
          <a:p>
            <a:r>
              <a:rPr lang="en-US" dirty="0">
                <a:latin typeface="Times New Roman" panose="02020603050405020304" pitchFamily="18" charset="0"/>
                <a:cs typeface="Times New Roman" panose="02020603050405020304" pitchFamily="18" charset="0"/>
              </a:rPr>
              <a:t>Let’s assume that the order of this curve is ‘k’, so the curve that we get will be of a polynomial degree of “k-1”. </a:t>
            </a:r>
          </a:p>
          <a:p>
            <a:r>
              <a:rPr lang="en-US" dirty="0">
                <a:latin typeface="Times New Roman" panose="02020603050405020304" pitchFamily="18" charset="0"/>
                <a:cs typeface="Times New Roman" panose="02020603050405020304" pitchFamily="18" charset="0"/>
              </a:rPr>
              <a:t>Conventionally it’s said that the value of ‘k’ must be in the range: 2 ≤ k ≤ n+1. So, let us assume k=4, so the curve degree will be k-1 = 3.</a:t>
            </a:r>
          </a:p>
          <a:p>
            <a:r>
              <a:rPr lang="en-US" dirty="0">
                <a:latin typeface="Times New Roman" panose="02020603050405020304" pitchFamily="18" charset="0"/>
                <a:cs typeface="Times New Roman" panose="02020603050405020304" pitchFamily="18" charset="0"/>
              </a:rPr>
              <a:t>The total number of segments for this curve will be calculated through the following formula –</a:t>
            </a:r>
          </a:p>
          <a:p>
            <a:r>
              <a:rPr lang="en-US" dirty="0">
                <a:latin typeface="Times New Roman" panose="02020603050405020304" pitchFamily="18" charset="0"/>
                <a:cs typeface="Times New Roman" panose="02020603050405020304" pitchFamily="18" charset="0"/>
              </a:rPr>
              <a:t>Total no. of seg = n – k + 2 = 7 – 4 + 2 = 5.</a:t>
            </a:r>
          </a:p>
        </p:txBody>
      </p:sp>
      <p:pic>
        <p:nvPicPr>
          <p:cNvPr id="10" name="Picture 9">
            <a:extLst>
              <a:ext uri="{FF2B5EF4-FFF2-40B4-BE49-F238E27FC236}">
                <a16:creationId xmlns:a16="http://schemas.microsoft.com/office/drawing/2014/main" id="{0187577C-E9AB-4C19-94FB-E4AEC3176C1D}"/>
              </a:ext>
            </a:extLst>
          </p:cNvPr>
          <p:cNvPicPr>
            <a:picLocks noChangeAspect="1"/>
          </p:cNvPicPr>
          <p:nvPr/>
        </p:nvPicPr>
        <p:blipFill>
          <a:blip r:embed="rId3"/>
          <a:stretch>
            <a:fillRect/>
          </a:stretch>
        </p:blipFill>
        <p:spPr>
          <a:xfrm>
            <a:off x="7305675" y="2374479"/>
            <a:ext cx="4572000" cy="4009159"/>
          </a:xfrm>
          <a:prstGeom prst="rect">
            <a:avLst/>
          </a:prstGeom>
        </p:spPr>
      </p:pic>
    </p:spTree>
    <p:extLst>
      <p:ext uri="{BB962C8B-B14F-4D97-AF65-F5344CB8AC3E}">
        <p14:creationId xmlns:p14="http://schemas.microsoft.com/office/powerpoint/2010/main" val="364995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outVertic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8EAF-2B42-4BDA-8CA9-3304353D3213}"/>
              </a:ext>
            </a:extLst>
          </p:cNvPr>
          <p:cNvSpPr>
            <a:spLocks noGrp="1"/>
          </p:cNvSpPr>
          <p:nvPr>
            <p:ph type="title"/>
          </p:nvPr>
        </p:nvSpPr>
        <p:spPr>
          <a:xfrm>
            <a:off x="838200" y="371475"/>
            <a:ext cx="10515600" cy="1076325"/>
          </a:xfrm>
        </p:spPr>
        <p:txBody>
          <a:bodyPr>
            <a:normAutofit fontScale="90000"/>
          </a:bodyPr>
          <a:lstStyle/>
          <a:p>
            <a:r>
              <a:rPr lang="en-US" sz="3600" b="1" dirty="0">
                <a:latin typeface="Times New Roman" panose="02020603050405020304" pitchFamily="18" charset="0"/>
                <a:cs typeface="Times New Roman" panose="02020603050405020304" pitchFamily="18" charset="0"/>
              </a:rPr>
              <a:t>Knots in B-spline Curve : </a:t>
            </a:r>
            <a:br>
              <a:rPr lang="en-US" dirty="0"/>
            </a:br>
            <a:endParaRPr lang="en-US" dirty="0"/>
          </a:p>
        </p:txBody>
      </p:sp>
      <p:sp>
        <p:nvSpPr>
          <p:cNvPr id="3" name="Content Placeholder 2">
            <a:extLst>
              <a:ext uri="{FF2B5EF4-FFF2-40B4-BE49-F238E27FC236}">
                <a16:creationId xmlns:a16="http://schemas.microsoft.com/office/drawing/2014/main" id="{5F0907FA-0DC9-44D5-BA84-FE6AB2649BEE}"/>
              </a:ext>
            </a:extLst>
          </p:cNvPr>
          <p:cNvSpPr>
            <a:spLocks noGrp="1"/>
          </p:cNvSpPr>
          <p:nvPr>
            <p:ph idx="1"/>
          </p:nvPr>
        </p:nvSpPr>
        <p:spPr>
          <a:xfrm>
            <a:off x="923924" y="1295400"/>
            <a:ext cx="10429875" cy="5191125"/>
          </a:xfrm>
        </p:spPr>
        <p:txBody>
          <a:bodyPr/>
          <a:lstStyle/>
          <a:p>
            <a:r>
              <a:rPr lang="en-US" sz="2400" dirty="0">
                <a:latin typeface="Times New Roman" panose="02020603050405020304" pitchFamily="18" charset="0"/>
                <a:cs typeface="Times New Roman" panose="02020603050405020304" pitchFamily="18" charset="0"/>
              </a:rPr>
              <a:t>The point between two segments of a curve that joins each other, such points are known as knots in B-spline curve. </a:t>
            </a:r>
          </a:p>
          <a:p>
            <a:r>
              <a:rPr lang="en-US" sz="2400" dirty="0">
                <a:latin typeface="Times New Roman" panose="02020603050405020304" pitchFamily="18" charset="0"/>
                <a:cs typeface="Times New Roman" panose="02020603050405020304" pitchFamily="18" charset="0"/>
              </a:rPr>
              <a:t>In the case of the cubic polynomial degree curve, the knots are “n+4”. But in other common cases, we have “n+k+1” knots. </a:t>
            </a:r>
          </a:p>
          <a:p>
            <a:r>
              <a:rPr lang="en-US" sz="2400" dirty="0">
                <a:latin typeface="Times New Roman" panose="02020603050405020304" pitchFamily="18" charset="0"/>
                <a:cs typeface="Times New Roman" panose="02020603050405020304" pitchFamily="18" charset="0"/>
              </a:rPr>
              <a:t>So, for the curve in previous slide, the total knots vectors will be –</a:t>
            </a:r>
          </a:p>
          <a:p>
            <a:pPr marL="0" indent="0">
              <a:buNone/>
            </a:pPr>
            <a:r>
              <a:rPr lang="en-US" sz="2400" dirty="0">
                <a:latin typeface="Times New Roman" panose="02020603050405020304" pitchFamily="18" charset="0"/>
                <a:cs typeface="Times New Roman" panose="02020603050405020304" pitchFamily="18" charset="0"/>
              </a:rPr>
              <a:t>Total knots = n+k+1 = 7 + 4 + 1 = 12</a:t>
            </a:r>
          </a:p>
          <a:p>
            <a:pPr marL="0" indent="0">
              <a:buNone/>
            </a:pPr>
            <a:endParaRPr lang="en-US" dirty="0"/>
          </a:p>
          <a:p>
            <a:endParaRPr lang="en-US" dirty="0"/>
          </a:p>
        </p:txBody>
      </p:sp>
    </p:spTree>
    <p:extLst>
      <p:ext uri="{BB962C8B-B14F-4D97-AF65-F5344CB8AC3E}">
        <p14:creationId xmlns:p14="http://schemas.microsoft.com/office/powerpoint/2010/main" val="141235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044C-1E70-4DDC-AEF0-215BA36ABCF7}"/>
              </a:ext>
            </a:extLst>
          </p:cNvPr>
          <p:cNvSpPr>
            <a:spLocks noGrp="1"/>
          </p:cNvSpPr>
          <p:nvPr>
            <p:ph type="title"/>
          </p:nvPr>
        </p:nvSpPr>
        <p:spPr>
          <a:xfrm>
            <a:off x="409575" y="195579"/>
            <a:ext cx="10515600" cy="730250"/>
          </a:xfrm>
        </p:spPr>
        <p:txBody>
          <a:bodyPr>
            <a:normAutofit/>
          </a:bodyPr>
          <a:lstStyle/>
          <a:p>
            <a:r>
              <a:rPr lang="en-US" sz="3200" b="1" dirty="0">
                <a:latin typeface="Times New Roman" panose="02020603050405020304" pitchFamily="18" charset="0"/>
                <a:cs typeface="Times New Roman" panose="02020603050405020304" pitchFamily="18" charset="0"/>
              </a:rPr>
              <a:t>B-Spline Curve Equation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00DB8F-D417-4BA8-9D7A-6EEA7C094E0D}"/>
                  </a:ext>
                </a:extLst>
              </p:cNvPr>
              <p:cNvSpPr>
                <a:spLocks noGrp="1"/>
              </p:cNvSpPr>
              <p:nvPr>
                <p:ph idx="1"/>
              </p:nvPr>
            </p:nvSpPr>
            <p:spPr>
              <a:xfrm>
                <a:off x="504825" y="925830"/>
                <a:ext cx="10848975" cy="525113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B-spline basis contains the Bernstein basis as the special case. The B-spline basis is non-global.</a:t>
                </a:r>
              </a:p>
              <a:p>
                <a:pPr marL="0" indent="0">
                  <a:buNone/>
                </a:pPr>
                <a:r>
                  <a:rPr lang="en-US" sz="1800" dirty="0">
                    <a:latin typeface="Times New Roman" panose="02020603050405020304" pitchFamily="18" charset="0"/>
                    <a:cs typeface="Times New Roman" panose="02020603050405020304" pitchFamily="18" charset="0"/>
                  </a:rPr>
                  <a:t>A B-spline curve is defined as a linear combination of control points </a:t>
                </a:r>
                <a14:m>
                  <m:oMath xmlns:m="http://schemas.openxmlformats.org/officeDocument/2006/math">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𝑃</m:t>
                        </m:r>
                      </m:e>
                      <m:sub>
                        <m:r>
                          <a:rPr lang="en-US" sz="1800" b="0" i="1" dirty="0" smtClean="0">
                            <a:latin typeface="Cambria Math" panose="02040503050406030204" pitchFamily="18" charset="0"/>
                            <a:cs typeface="Times New Roman" panose="02020603050405020304" pitchFamily="18" charset="0"/>
                          </a:rPr>
                          <m:t>𝑖</m:t>
                        </m:r>
                      </m:sub>
                    </m:sSub>
                  </m:oMath>
                </a14:m>
                <a:r>
                  <a:rPr lang="en-US" sz="1800" dirty="0">
                    <a:latin typeface="Times New Roman" panose="02020603050405020304" pitchFamily="18" charset="0"/>
                    <a:cs typeface="Times New Roman" panose="02020603050405020304" pitchFamily="18" charset="0"/>
                  </a:rPr>
                  <a:t> and B-spline basis function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𝑁</m:t>
                        </m:r>
                      </m:e>
                      <m:sub>
                        <m:r>
                          <a:rPr lang="en-US" sz="1800" b="0" i="1" smtClean="0">
                            <a:latin typeface="Cambria Math" panose="02040503050406030204" pitchFamily="18" charset="0"/>
                            <a:cs typeface="Times New Roman" panose="02020603050405020304" pitchFamily="18" charset="0"/>
                          </a:rPr>
                          <m:t>𝑖𝑘</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given by</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600DB8F-D417-4BA8-9D7A-6EEA7C094E0D}"/>
                  </a:ext>
                </a:extLst>
              </p:cNvPr>
              <p:cNvSpPr>
                <a:spLocks noGrp="1" noRot="1" noChangeAspect="1" noMove="1" noResize="1" noEditPoints="1" noAdjustHandles="1" noChangeArrowheads="1" noChangeShapeType="1" noTextEdit="1"/>
              </p:cNvSpPr>
              <p:nvPr>
                <p:ph idx="1"/>
              </p:nvPr>
            </p:nvSpPr>
            <p:spPr>
              <a:xfrm>
                <a:off x="504825" y="925830"/>
                <a:ext cx="10848975" cy="5251134"/>
              </a:xfrm>
              <a:blipFill>
                <a:blip r:embed="rId2"/>
                <a:stretch>
                  <a:fillRect l="-506" t="-11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46ABCB3-674D-4ACB-8E25-5DD15E2E52B5}"/>
              </a:ext>
            </a:extLst>
          </p:cNvPr>
          <p:cNvPicPr>
            <a:picLocks noChangeAspect="1"/>
          </p:cNvPicPr>
          <p:nvPr/>
        </p:nvPicPr>
        <p:blipFill>
          <a:blip r:embed="rId3"/>
          <a:stretch>
            <a:fillRect/>
          </a:stretch>
        </p:blipFill>
        <p:spPr>
          <a:xfrm>
            <a:off x="2760220" y="1666880"/>
            <a:ext cx="6671559" cy="766763"/>
          </a:xfrm>
          <a:prstGeom prst="rect">
            <a:avLst/>
          </a:prstGeom>
        </p:spPr>
      </p:pic>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29F42A7A-4A53-446F-9405-9EF900141D51}"/>
                  </a:ext>
                </a:extLst>
              </p:cNvPr>
              <p:cNvSpPr>
                <a:spLocks noChangeArrowheads="1"/>
              </p:cNvSpPr>
              <p:nvPr/>
            </p:nvSpPr>
            <p:spPr bwMode="auto">
              <a:xfrm>
                <a:off x="600076" y="2885043"/>
                <a:ext cx="11309260" cy="284052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14:m>
                  <m:oMath xmlns:m="http://schemas.openxmlformats.org/officeDocument/2006/math">
                    <m:sSub>
                      <m:sSubPr>
                        <m:ctrlP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ctrlPr>
                      </m:sSubPr>
                      <m:e>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𝑃</m:t>
                        </m:r>
                      </m:e>
                      <m:sub>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𝑖</m:t>
                        </m:r>
                      </m:sub>
                    </m:sSub>
                  </m:oMath>
                </a14:m>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i=0, 1, 2….n} are the control points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 is the order of the polynomial segments of the B-spline curve. Order k means that the curve is made up of    piecewise polynomial segments of degree k - 1,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14:m>
                  <m:oMath xmlns:m="http://schemas.openxmlformats.org/officeDocument/2006/math">
                    <m:sSub>
                      <m:sSubPr>
                        <m:ctrlP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ctrlPr>
                      </m:sSubPr>
                      <m:e>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𝑁</m:t>
                        </m:r>
                      </m:e>
                      <m:sub>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𝑖</m:t>
                        </m:r>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m:t>
                        </m:r>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𝑘</m:t>
                        </m:r>
                      </m:sub>
                    </m:sSub>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m:t>
                    </m:r>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𝑡</m:t>
                    </m:r>
                    <m:r>
                      <a:rPr kumimoji="0" lang="en-US" altLang="en-US" b="0" i="1" u="none" strike="noStrike" cap="none" normalizeH="0" baseline="0" smtClean="0">
                        <a:ln>
                          <a:noFill/>
                        </a:ln>
                        <a:solidFill>
                          <a:srgbClr val="000000"/>
                        </a:solidFill>
                        <a:effectLst/>
                        <a:latin typeface="Cambria Math" panose="02040503050406030204" pitchFamily="18" charset="0"/>
                        <a:cs typeface="Times New Roman" panose="02020603050405020304" pitchFamily="18" charset="0"/>
                      </a:rPr>
                      <m:t>)</m:t>
                    </m:r>
                  </m:oMath>
                </a14:m>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are the “normalized B-spline blending functions”. They are described by the order k and by a non-decreasing sequence of real numbers normally called the “knot sequence”.</a:t>
                </a:r>
              </a:p>
              <a:p>
                <a:pPr marL="0" marR="0" lvl="0" indent="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sub>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𝑖</m:t>
                          </m:r>
                        </m:sub>
                      </m:sSub>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𝑖</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𝑛</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𝐾</m:t>
                      </m:r>
                    </m:oMath>
                  </m:oMathPara>
                </a14:m>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left"/>
                    </m:oMathParaPr>
                    <m:oMath xmlns:m="http://schemas.openxmlformats.org/officeDocument/2006/math">
                      <m:sSub>
                        <m:sSubPr>
                          <m:ctrlP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𝑁</m:t>
                          </m:r>
                        </m:e>
                        <m:sub>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𝑖</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𝑘</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sub>
                      </m:sSub>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𝑖𝑠</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𝑑𝑒𝑓𝑖𝑛𝑒𝑑</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𝑎𝑠</m:t>
                      </m:r>
                      <m:r>
                        <a:rPr kumimoji="0" lang="en-US" altLang="en-US"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oMath>
                  </m:oMathPara>
                </a14:m>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6" name="Rectangle 1">
                <a:extLst>
                  <a:ext uri="{FF2B5EF4-FFF2-40B4-BE49-F238E27FC236}">
                    <a16:creationId xmlns:a16="http://schemas.microsoft.com/office/drawing/2014/main" id="{29F42A7A-4A53-446F-9405-9EF900141D51}"/>
                  </a:ext>
                </a:extLst>
              </p:cNvPr>
              <p:cNvSpPr>
                <a:spLocks noRot="1" noChangeAspect="1" noMove="1" noResize="1" noEditPoints="1" noAdjustHandles="1" noChangeArrowheads="1" noChangeShapeType="1" noTextEdit="1"/>
              </p:cNvSpPr>
              <p:nvPr/>
            </p:nvSpPr>
            <p:spPr bwMode="auto">
              <a:xfrm>
                <a:off x="600076" y="2885043"/>
                <a:ext cx="11309260" cy="2840521"/>
              </a:xfrm>
              <a:prstGeom prst="rect">
                <a:avLst/>
              </a:prstGeom>
              <a:blipFill>
                <a:blip r:embed="rId4"/>
                <a:stretch>
                  <a:fillRect l="-431" t="-2146" r="-7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8" name="Picture 7">
            <a:extLst>
              <a:ext uri="{FF2B5EF4-FFF2-40B4-BE49-F238E27FC236}">
                <a16:creationId xmlns:a16="http://schemas.microsoft.com/office/drawing/2014/main" id="{991C982B-6F78-4580-8A45-9A72B6CCD042}"/>
              </a:ext>
            </a:extLst>
          </p:cNvPr>
          <p:cNvPicPr>
            <a:picLocks noChangeAspect="1"/>
          </p:cNvPicPr>
          <p:nvPr/>
        </p:nvPicPr>
        <p:blipFill>
          <a:blip r:embed="rId5"/>
          <a:stretch>
            <a:fillRect/>
          </a:stretch>
        </p:blipFill>
        <p:spPr>
          <a:xfrm>
            <a:off x="3105150" y="5053965"/>
            <a:ext cx="3128610" cy="878206"/>
          </a:xfrm>
          <a:prstGeom prst="rect">
            <a:avLst/>
          </a:prstGeom>
        </p:spPr>
      </p:pic>
    </p:spTree>
    <p:extLst>
      <p:ext uri="{BB962C8B-B14F-4D97-AF65-F5344CB8AC3E}">
        <p14:creationId xmlns:p14="http://schemas.microsoft.com/office/powerpoint/2010/main" val="94229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05353-ED8D-46D6-B271-966A29ECAF85}"/>
              </a:ext>
            </a:extLst>
          </p:cNvPr>
          <p:cNvSpPr>
            <a:spLocks noGrp="1"/>
          </p:cNvSpPr>
          <p:nvPr>
            <p:ph idx="1"/>
          </p:nvPr>
        </p:nvSpPr>
        <p:spPr>
          <a:xfrm>
            <a:off x="428625" y="380999"/>
            <a:ext cx="10925175" cy="6096000"/>
          </a:xfrm>
        </p:spPr>
        <p:txBody>
          <a:bodyPr/>
          <a:lstStyle/>
          <a:p>
            <a:pPr marL="0" indent="0">
              <a:buNone/>
            </a:pPr>
            <a:r>
              <a:rPr lang="en-US" dirty="0">
                <a:latin typeface="Times New Roman" panose="02020603050405020304" pitchFamily="18" charset="0"/>
                <a:cs typeface="Times New Roman" panose="02020603050405020304" pitchFamily="18" charset="0"/>
              </a:rPr>
              <a:t>and if k &gt; 1,</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581EA7-B8A6-4448-8EF9-C7CA6820BFA4}"/>
              </a:ext>
            </a:extLst>
          </p:cNvPr>
          <p:cNvPicPr>
            <a:picLocks noChangeAspect="1"/>
          </p:cNvPicPr>
          <p:nvPr/>
        </p:nvPicPr>
        <p:blipFill>
          <a:blip r:embed="rId2"/>
          <a:stretch>
            <a:fillRect/>
          </a:stretch>
        </p:blipFill>
        <p:spPr>
          <a:xfrm>
            <a:off x="2505075" y="928687"/>
            <a:ext cx="6972300" cy="1000125"/>
          </a:xfrm>
          <a:prstGeom prst="rect">
            <a:avLst/>
          </a:prstGeom>
        </p:spPr>
      </p:pic>
      <p:sp>
        <p:nvSpPr>
          <p:cNvPr id="6" name="TextBox 5">
            <a:extLst>
              <a:ext uri="{FF2B5EF4-FFF2-40B4-BE49-F238E27FC236}">
                <a16:creationId xmlns:a16="http://schemas.microsoft.com/office/drawing/2014/main" id="{5D6D5E5E-F857-4229-A95C-C3C7A8FFF5F6}"/>
              </a:ext>
            </a:extLst>
          </p:cNvPr>
          <p:cNvSpPr txBox="1"/>
          <p:nvPr/>
        </p:nvSpPr>
        <p:spPr>
          <a:xfrm>
            <a:off x="428625" y="2495550"/>
            <a:ext cx="9144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and</a:t>
            </a:r>
          </a:p>
        </p:txBody>
      </p:sp>
      <p:pic>
        <p:nvPicPr>
          <p:cNvPr id="8" name="Picture 7">
            <a:extLst>
              <a:ext uri="{FF2B5EF4-FFF2-40B4-BE49-F238E27FC236}">
                <a16:creationId xmlns:a16="http://schemas.microsoft.com/office/drawing/2014/main" id="{2A5D371D-195D-4BF8-911B-54FC4B15FE4C}"/>
              </a:ext>
            </a:extLst>
          </p:cNvPr>
          <p:cNvPicPr>
            <a:picLocks noChangeAspect="1"/>
          </p:cNvPicPr>
          <p:nvPr/>
        </p:nvPicPr>
        <p:blipFill>
          <a:blip r:embed="rId3"/>
          <a:stretch>
            <a:fillRect/>
          </a:stretch>
        </p:blipFill>
        <p:spPr>
          <a:xfrm>
            <a:off x="4900612" y="3043237"/>
            <a:ext cx="2390775" cy="771525"/>
          </a:xfrm>
          <a:prstGeom prst="rect">
            <a:avLst/>
          </a:prstGeom>
        </p:spPr>
      </p:pic>
    </p:spTree>
    <p:extLst>
      <p:ext uri="{BB962C8B-B14F-4D97-AF65-F5344CB8AC3E}">
        <p14:creationId xmlns:p14="http://schemas.microsoft.com/office/powerpoint/2010/main" val="24561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55B-8727-48D3-AF18-DFCE615912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SYLLABUS</a:t>
            </a:r>
          </a:p>
        </p:txBody>
      </p:sp>
      <p:sp>
        <p:nvSpPr>
          <p:cNvPr id="3" name="Content Placeholder 2">
            <a:extLst>
              <a:ext uri="{FF2B5EF4-FFF2-40B4-BE49-F238E27FC236}">
                <a16:creationId xmlns:a16="http://schemas.microsoft.com/office/drawing/2014/main" id="{9FAE3EB8-BD8A-4E8E-AC35-5351AE032073}"/>
              </a:ext>
            </a:extLst>
          </p:cNvPr>
          <p:cNvSpPr>
            <a:spLocks noGrp="1"/>
          </p:cNvSpPr>
          <p:nvPr>
            <p:ph idx="1"/>
          </p:nvPr>
        </p:nvSpPr>
        <p:spPr>
          <a:xfrm>
            <a:off x="838200" y="1690688"/>
            <a:ext cx="10515600" cy="4881562"/>
          </a:xfrm>
        </p:spPr>
        <p:txBody>
          <a:bodyPr>
            <a:normAutofit/>
          </a:bodyPr>
          <a:lstStyle/>
          <a:p>
            <a:r>
              <a:rPr lang="en-US" dirty="0">
                <a:latin typeface="Times New Roman" panose="02020603050405020304" pitchFamily="18" charset="0"/>
                <a:cs typeface="Times New Roman" panose="02020603050405020304" pitchFamily="18" charset="0"/>
              </a:rPr>
              <a:t>Clipping Algorithms:  Sutherland-Cohen line Clipping Algorithm,</a:t>
            </a:r>
          </a:p>
          <a:p>
            <a:r>
              <a:rPr lang="en-US" dirty="0">
                <a:latin typeface="Times New Roman" panose="02020603050405020304" pitchFamily="18" charset="0"/>
                <a:cs typeface="Times New Roman" panose="02020603050405020304" pitchFamily="18" charset="0"/>
              </a:rPr>
              <a:t>Bezier Curves, </a:t>
            </a:r>
          </a:p>
          <a:p>
            <a:r>
              <a:rPr lang="en-US" dirty="0">
                <a:latin typeface="Times New Roman" panose="02020603050405020304" pitchFamily="18" charset="0"/>
                <a:cs typeface="Times New Roman" panose="02020603050405020304" pitchFamily="18" charset="0"/>
              </a:rPr>
              <a:t>B-Spline Curves. </a:t>
            </a:r>
          </a:p>
          <a:p>
            <a:r>
              <a:rPr lang="en-US" dirty="0">
                <a:latin typeface="Times New Roman" panose="02020603050405020304" pitchFamily="18" charset="0"/>
                <a:cs typeface="Times New Roman" panose="02020603050405020304" pitchFamily="18" charset="0"/>
              </a:rPr>
              <a:t>Parallel projection, </a:t>
            </a:r>
          </a:p>
          <a:p>
            <a:r>
              <a:rPr lang="en-US" dirty="0">
                <a:latin typeface="Times New Roman" panose="02020603050405020304" pitchFamily="18" charset="0"/>
                <a:cs typeface="Times New Roman" panose="02020603050405020304" pitchFamily="18" charset="0"/>
              </a:rPr>
              <a:t>Perspective Projection, </a:t>
            </a:r>
          </a:p>
          <a:p>
            <a:r>
              <a:rPr lang="en-US" dirty="0">
                <a:latin typeface="Times New Roman" panose="02020603050405020304" pitchFamily="18" charset="0"/>
                <a:cs typeface="Times New Roman" panose="02020603050405020304" pitchFamily="18" charset="0"/>
              </a:rPr>
              <a:t>Illumination Model for diffused Reflection, </a:t>
            </a:r>
          </a:p>
          <a:p>
            <a:r>
              <a:rPr lang="en-US" dirty="0">
                <a:latin typeface="Times New Roman" panose="02020603050405020304" pitchFamily="18" charset="0"/>
                <a:cs typeface="Times New Roman" panose="02020603050405020304" pitchFamily="18" charset="0"/>
              </a:rPr>
              <a:t>Ambient light, </a:t>
            </a:r>
          </a:p>
          <a:p>
            <a:r>
              <a:rPr lang="en-US" dirty="0">
                <a:latin typeface="Times New Roman" panose="02020603050405020304" pitchFamily="18" charset="0"/>
                <a:cs typeface="Times New Roman" panose="02020603050405020304" pitchFamily="18" charset="0"/>
              </a:rPr>
              <a:t>Specular Reflection Model, </a:t>
            </a:r>
          </a:p>
          <a:p>
            <a:r>
              <a:rPr lang="en-US" dirty="0">
                <a:latin typeface="Times New Roman" panose="02020603050405020304" pitchFamily="18" charset="0"/>
                <a:cs typeface="Times New Roman" panose="02020603050405020304" pitchFamily="18" charset="0"/>
              </a:rPr>
              <a:t>Reflection Vector.</a:t>
            </a:r>
          </a:p>
          <a:p>
            <a:endParaRPr lang="en-US" dirty="0"/>
          </a:p>
        </p:txBody>
      </p:sp>
    </p:spTree>
    <p:extLst>
      <p:ext uri="{BB962C8B-B14F-4D97-AF65-F5344CB8AC3E}">
        <p14:creationId xmlns:p14="http://schemas.microsoft.com/office/powerpoint/2010/main" val="3392026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43D8-62C0-4905-9632-F293145EE44B}"/>
              </a:ext>
            </a:extLst>
          </p:cNvPr>
          <p:cNvSpPr>
            <a:spLocks noGrp="1"/>
          </p:cNvSpPr>
          <p:nvPr>
            <p:ph type="title"/>
          </p:nvPr>
        </p:nvSpPr>
        <p:spPr>
          <a:xfrm>
            <a:off x="838200" y="365125"/>
            <a:ext cx="10515600" cy="777875"/>
          </a:xfrm>
        </p:spPr>
        <p:txBody>
          <a:bodyPr>
            <a:normAutofit/>
          </a:bodyPr>
          <a:lstStyle/>
          <a:p>
            <a:r>
              <a:rPr lang="en-US" sz="3600" b="1" dirty="0">
                <a:latin typeface="Times New Roman" panose="02020603050405020304" pitchFamily="18" charset="0"/>
                <a:cs typeface="Times New Roman" panose="02020603050405020304" pitchFamily="18" charset="0"/>
              </a:rPr>
              <a:t>PROPERTIES OF B-SPLINE CURVES</a:t>
            </a:r>
          </a:p>
        </p:txBody>
      </p:sp>
      <p:sp>
        <p:nvSpPr>
          <p:cNvPr id="3" name="Content Placeholder 2">
            <a:extLst>
              <a:ext uri="{FF2B5EF4-FFF2-40B4-BE49-F238E27FC236}">
                <a16:creationId xmlns:a16="http://schemas.microsoft.com/office/drawing/2014/main" id="{54918129-E2A4-4279-A60C-7102E47C507F}"/>
              </a:ext>
            </a:extLst>
          </p:cNvPr>
          <p:cNvSpPr>
            <a:spLocks noGrp="1"/>
          </p:cNvSpPr>
          <p:nvPr>
            <p:ph idx="1"/>
          </p:nvPr>
        </p:nvSpPr>
        <p:spPr>
          <a:xfrm>
            <a:off x="838200" y="1219200"/>
            <a:ext cx="10515600" cy="5391150"/>
          </a:xfrm>
        </p:spPr>
        <p:txBody>
          <a:bodyPr>
            <a:normAutofit fontScale="85000" lnSpcReduction="20000"/>
          </a:bodyPr>
          <a:lstStyle/>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sum of the B-spline basis functions for any parameter value is 1.</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Each basis function is positive or zero for all parameter values.</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Each basis function has precisely one maximum value, except for k=1.</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maximum order of the curve is equal to the number of vertices of defining polygon.</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degree of B-spline polynomial is independent on the number of vertices of defining polygon.</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B-spline allows the local control over the curve surface because each vertex affects the shape of a curve only over a range of parameter values where its associated basis function is nonzero.</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curve exhibits the variation diminishing property.</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curve generally follows the shape of defining polygon.</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Any affine transformation can be applied to the curve by applying it to the vertices of defining polygon.</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curve line within the convex hull of its defining polygon.</a:t>
            </a:r>
          </a:p>
          <a:p>
            <a:pPr marL="0" indent="0">
              <a:buNone/>
            </a:pPr>
            <a:endParaRPr lang="en-US" dirty="0"/>
          </a:p>
        </p:txBody>
      </p:sp>
    </p:spTree>
    <p:extLst>
      <p:ext uri="{BB962C8B-B14F-4D97-AF65-F5344CB8AC3E}">
        <p14:creationId xmlns:p14="http://schemas.microsoft.com/office/powerpoint/2010/main" val="137254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42778-4BE5-494F-BB5B-D3FB02DD8371}"/>
              </a:ext>
            </a:extLst>
          </p:cNvPr>
          <p:cNvSpPr>
            <a:spLocks noGrp="1"/>
          </p:cNvSpPr>
          <p:nvPr>
            <p:ph idx="1"/>
          </p:nvPr>
        </p:nvSpPr>
        <p:spPr>
          <a:xfrm>
            <a:off x="838200" y="371475"/>
            <a:ext cx="10515600" cy="5805488"/>
          </a:xfrm>
        </p:spPr>
        <p:txBody>
          <a:bodyPr/>
          <a:lstStyle/>
          <a:p>
            <a:pPr marL="0" indent="0">
              <a:buNone/>
            </a:pPr>
            <a:r>
              <a:rPr lang="en-US" dirty="0">
                <a:latin typeface="Times New Roman" panose="02020603050405020304" pitchFamily="18" charset="0"/>
                <a:cs typeface="Times New Roman" panose="02020603050405020304" pitchFamily="18" charset="0"/>
              </a:rPr>
              <a:t>A curve is an infinitely large set of points. Each point has two neighbors except endpoints.</a:t>
            </a:r>
          </a:p>
          <a:p>
            <a:pPr marL="0" indent="0">
              <a:buNone/>
            </a:pPr>
            <a:r>
              <a:rPr lang="en-US" dirty="0">
                <a:latin typeface="Times New Roman" panose="02020603050405020304" pitchFamily="18" charset="0"/>
                <a:cs typeface="Times New Roman" panose="02020603050405020304" pitchFamily="18" charset="0"/>
              </a:rPr>
              <a:t>Broadly, there are three categories :- </a:t>
            </a:r>
          </a:p>
          <a:p>
            <a:pPr marL="514350" indent="-514350">
              <a:buAutoNum type="arabicPeriod"/>
            </a:pPr>
            <a:r>
              <a:rPr lang="en-US" dirty="0">
                <a:latin typeface="Times New Roman" panose="02020603050405020304" pitchFamily="18" charset="0"/>
                <a:cs typeface="Times New Roman" panose="02020603050405020304" pitchFamily="18" charset="0"/>
              </a:rPr>
              <a:t>Implicit </a:t>
            </a:r>
          </a:p>
          <a:p>
            <a:pPr marL="514350" indent="-514350">
              <a:buAutoNum type="arabicPeriod"/>
            </a:pPr>
            <a:r>
              <a:rPr lang="en-US" dirty="0">
                <a:latin typeface="Times New Roman" panose="02020603050405020304" pitchFamily="18" charset="0"/>
                <a:cs typeface="Times New Roman" panose="02020603050405020304" pitchFamily="18" charset="0"/>
              </a:rPr>
              <a:t>Explicit</a:t>
            </a:r>
          </a:p>
          <a:p>
            <a:pPr marL="514350" indent="-514350">
              <a:buAutoNum type="arabicPeriod"/>
            </a:pPr>
            <a:r>
              <a:rPr lang="en-US" dirty="0">
                <a:latin typeface="Times New Roman" panose="02020603050405020304" pitchFamily="18" charset="0"/>
                <a:cs typeface="Times New Roman" panose="02020603050405020304" pitchFamily="18" charset="0"/>
              </a:rPr>
              <a:t>Parametric</a:t>
            </a:r>
          </a:p>
        </p:txBody>
      </p:sp>
    </p:spTree>
    <p:extLst>
      <p:ext uri="{BB962C8B-B14F-4D97-AF65-F5344CB8AC3E}">
        <p14:creationId xmlns:p14="http://schemas.microsoft.com/office/powerpoint/2010/main" val="401826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42778-4BE5-494F-BB5B-D3FB02DD8371}"/>
              </a:ext>
            </a:extLst>
          </p:cNvPr>
          <p:cNvSpPr>
            <a:spLocks noGrp="1"/>
          </p:cNvSpPr>
          <p:nvPr>
            <p:ph idx="1"/>
          </p:nvPr>
        </p:nvSpPr>
        <p:spPr>
          <a:xfrm>
            <a:off x="838200" y="371475"/>
            <a:ext cx="10515600" cy="5805488"/>
          </a:xfrm>
        </p:spPr>
        <p:txBody>
          <a:bodyPr/>
          <a:lstStyle/>
          <a:p>
            <a:pPr marL="0" indent="0">
              <a:buNone/>
            </a:pPr>
            <a:r>
              <a:rPr lang="en-US" dirty="0">
                <a:latin typeface="Times New Roman" panose="02020603050405020304" pitchFamily="18" charset="0"/>
                <a:cs typeface="Times New Roman" panose="02020603050405020304" pitchFamily="18" charset="0"/>
              </a:rPr>
              <a:t>A curve is an infinitely large set of points. Each point has two neighbors except endpoints.</a:t>
            </a:r>
          </a:p>
          <a:p>
            <a:pPr marL="0" indent="0">
              <a:buNone/>
            </a:pPr>
            <a:r>
              <a:rPr lang="en-US" dirty="0">
                <a:latin typeface="Times New Roman" panose="02020603050405020304" pitchFamily="18" charset="0"/>
                <a:cs typeface="Times New Roman" panose="02020603050405020304" pitchFamily="18" charset="0"/>
              </a:rPr>
              <a:t>Broadly, there are three categories :- </a:t>
            </a:r>
          </a:p>
          <a:p>
            <a:pPr marL="514350" indent="-514350">
              <a:buAutoNum type="arabicPeriod"/>
            </a:pPr>
            <a:r>
              <a:rPr lang="en-US" dirty="0">
                <a:latin typeface="Times New Roman" panose="02020603050405020304" pitchFamily="18" charset="0"/>
                <a:cs typeface="Times New Roman" panose="02020603050405020304" pitchFamily="18" charset="0"/>
              </a:rPr>
              <a:t>Implicit </a:t>
            </a:r>
          </a:p>
          <a:p>
            <a:pPr marL="514350" indent="-514350">
              <a:buAutoNum type="arabicPeriod"/>
            </a:pPr>
            <a:r>
              <a:rPr lang="en-US" dirty="0">
                <a:latin typeface="Times New Roman" panose="02020603050405020304" pitchFamily="18" charset="0"/>
                <a:cs typeface="Times New Roman" panose="02020603050405020304" pitchFamily="18" charset="0"/>
              </a:rPr>
              <a:t>Explicit</a:t>
            </a:r>
          </a:p>
          <a:p>
            <a:pPr marL="514350" indent="-514350">
              <a:buAutoNum type="arabicPeriod"/>
            </a:pPr>
            <a:r>
              <a:rPr lang="en-US" dirty="0">
                <a:latin typeface="Times New Roman" panose="02020603050405020304" pitchFamily="18" charset="0"/>
                <a:cs typeface="Times New Roman" panose="02020603050405020304" pitchFamily="18" charset="0"/>
              </a:rPr>
              <a:t>Parametric</a:t>
            </a:r>
          </a:p>
        </p:txBody>
      </p:sp>
    </p:spTree>
    <p:extLst>
      <p:ext uri="{BB962C8B-B14F-4D97-AF65-F5344CB8AC3E}">
        <p14:creationId xmlns:p14="http://schemas.microsoft.com/office/powerpoint/2010/main" val="191590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DC7F-6DBC-4151-9989-CCB7474CFF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IMPLICIT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4B78DD-F3E0-481A-894C-1104E90F1C9B}"/>
                  </a:ext>
                </a:extLst>
              </p:cNvPr>
              <p:cNvSpPr>
                <a:spLocks noGrp="1"/>
              </p:cNvSpPr>
              <p:nvPr>
                <p:ph idx="1"/>
              </p:nvPr>
            </p:nvSpPr>
            <p:spPr/>
            <p:txBody>
              <a:bodyPr>
                <a:normAutofit/>
              </a:bodyPr>
              <a:lstStyle/>
              <a:p>
                <a:pPr marL="0" indent="0">
                  <a:buNone/>
                </a:pPr>
                <a:r>
                  <a:rPr lang="en-US" sz="2000" dirty="0"/>
                  <a:t>Implicit curve representations define the set of points on a curve by employing a procedure that can test to see if a point in on the curve. Usually, an implicit curve is defined by an implicit function of the form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=0</m:t>
                      </m:r>
                    </m:oMath>
                  </m:oMathPara>
                </a14:m>
                <a:endParaRPr lang="en-US" sz="2000" b="0" dirty="0"/>
              </a:p>
              <a:p>
                <a:pPr marL="0" indent="0">
                  <a:buNone/>
                </a:pPr>
                <a:r>
                  <a:rPr lang="en-US" sz="2000" dirty="0"/>
                  <a:t>It can represent multivalued curves multiple y values for an x value. A common example is the circle, whose implicit representation is</a:t>
                </a:r>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F34B78DD-F3E0-481A-894C-1104E90F1C9B}"/>
                  </a:ext>
                </a:extLst>
              </p:cNvPr>
              <p:cNvSpPr>
                <a:spLocks noGrp="1" noRot="1" noChangeAspect="1" noMove="1" noResize="1" noEditPoints="1" noAdjustHandles="1" noChangeArrowheads="1" noChangeShapeType="1" noTextEdit="1"/>
              </p:cNvSpPr>
              <p:nvPr>
                <p:ph idx="1"/>
              </p:nvPr>
            </p:nvSpPr>
            <p:spPr>
              <a:blipFill>
                <a:blip r:embed="rId2"/>
                <a:stretch>
                  <a:fillRect l="-638" t="-1401" r="-11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200234-E66C-40F7-B488-5C9299105A10}"/>
              </a:ext>
            </a:extLst>
          </p:cNvPr>
          <p:cNvPicPr>
            <a:picLocks noChangeAspect="1"/>
          </p:cNvPicPr>
          <p:nvPr/>
        </p:nvPicPr>
        <p:blipFill>
          <a:blip r:embed="rId3"/>
          <a:stretch>
            <a:fillRect/>
          </a:stretch>
        </p:blipFill>
        <p:spPr>
          <a:xfrm>
            <a:off x="4352925" y="3795712"/>
            <a:ext cx="3257550" cy="638175"/>
          </a:xfrm>
          <a:prstGeom prst="rect">
            <a:avLst/>
          </a:prstGeom>
        </p:spPr>
      </p:pic>
    </p:spTree>
    <p:extLst>
      <p:ext uri="{BB962C8B-B14F-4D97-AF65-F5344CB8AC3E}">
        <p14:creationId xmlns:p14="http://schemas.microsoft.com/office/powerpoint/2010/main" val="308130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D081-A912-40DB-88C6-AD5EF932EE6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EXPLICIT CURVE</a:t>
            </a:r>
          </a:p>
        </p:txBody>
      </p:sp>
      <p:sp>
        <p:nvSpPr>
          <p:cNvPr id="3" name="Content Placeholder 2">
            <a:extLst>
              <a:ext uri="{FF2B5EF4-FFF2-40B4-BE49-F238E27FC236}">
                <a16:creationId xmlns:a16="http://schemas.microsoft.com/office/drawing/2014/main" id="{75B8CBAE-3954-4C72-947C-84E30D7F9BF9}"/>
              </a:ext>
            </a:extLst>
          </p:cNvPr>
          <p:cNvSpPr>
            <a:spLocks noGrp="1"/>
          </p:cNvSpPr>
          <p:nvPr>
            <p:ph idx="1"/>
          </p:nvPr>
        </p:nvSpPr>
        <p:spPr/>
        <p:txBody>
          <a:bodyPr/>
          <a:lstStyle/>
          <a:p>
            <a:pPr marL="0" indent="0" algn="just">
              <a:buNone/>
            </a:pPr>
            <a:r>
              <a:rPr lang="en-US" dirty="0"/>
              <a:t>The function y = f(x) can be plotted as a curve, which is known as explicit representation of the curve. </a:t>
            </a:r>
          </a:p>
          <a:p>
            <a:pPr marL="0" indent="0" algn="just">
              <a:buNone/>
            </a:pPr>
            <a:r>
              <a:rPr lang="en-US" dirty="0"/>
              <a:t>For each of the value of x, a single value y is normally computed by the function.</a:t>
            </a:r>
          </a:p>
        </p:txBody>
      </p:sp>
    </p:spTree>
    <p:extLst>
      <p:ext uri="{BB962C8B-B14F-4D97-AF65-F5344CB8AC3E}">
        <p14:creationId xmlns:p14="http://schemas.microsoft.com/office/powerpoint/2010/main" val="190056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4880-1AC1-4DCF-B186-1BDFF57340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PARAMETRIC CURVE</a:t>
            </a:r>
          </a:p>
        </p:txBody>
      </p:sp>
      <p:sp>
        <p:nvSpPr>
          <p:cNvPr id="3" name="Content Placeholder 2">
            <a:extLst>
              <a:ext uri="{FF2B5EF4-FFF2-40B4-BE49-F238E27FC236}">
                <a16:creationId xmlns:a16="http://schemas.microsoft.com/office/drawing/2014/main" id="{E2B79B09-897C-492E-A618-B76E90233B8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Parametric curves are the curves which have parametric values. Practically parametric curves are mostly used. The form of a two-dimensional parametric curve is:</a:t>
            </a:r>
          </a:p>
          <a:p>
            <a:pPr marL="0" indent="0">
              <a:buNone/>
            </a:pPr>
            <a:endParaRPr lang="en-US" dirty="0"/>
          </a:p>
          <a:p>
            <a:pPr marL="0" indent="0" algn="just">
              <a:buNone/>
            </a:pPr>
            <a:r>
              <a:rPr lang="en-US" sz="2400" dirty="0">
                <a:latin typeface="Times New Roman" panose="02020603050405020304" pitchFamily="18" charset="0"/>
                <a:cs typeface="Times New Roman" panose="02020603050405020304" pitchFamily="18" charset="0"/>
              </a:rPr>
              <a:t>The functions f and g become the (x, y) coordinates of any point on the curve, and the points are obtained when the parameter t is varied over a certain interval [a, b], normally [0, 1].</a:t>
            </a:r>
          </a:p>
        </p:txBody>
      </p:sp>
      <p:pic>
        <p:nvPicPr>
          <p:cNvPr id="5" name="Picture 4">
            <a:extLst>
              <a:ext uri="{FF2B5EF4-FFF2-40B4-BE49-F238E27FC236}">
                <a16:creationId xmlns:a16="http://schemas.microsoft.com/office/drawing/2014/main" id="{BBF7A5BA-F9CB-4A1E-9614-F4F043D359B9}"/>
              </a:ext>
            </a:extLst>
          </p:cNvPr>
          <p:cNvPicPr>
            <a:picLocks noChangeAspect="1"/>
          </p:cNvPicPr>
          <p:nvPr/>
        </p:nvPicPr>
        <p:blipFill>
          <a:blip r:embed="rId2"/>
          <a:stretch>
            <a:fillRect/>
          </a:stretch>
        </p:blipFill>
        <p:spPr>
          <a:xfrm>
            <a:off x="4195762" y="2547937"/>
            <a:ext cx="3800475" cy="676275"/>
          </a:xfrm>
          <a:prstGeom prst="rect">
            <a:avLst/>
          </a:prstGeom>
        </p:spPr>
      </p:pic>
    </p:spTree>
    <p:extLst>
      <p:ext uri="{BB962C8B-B14F-4D97-AF65-F5344CB8AC3E}">
        <p14:creationId xmlns:p14="http://schemas.microsoft.com/office/powerpoint/2010/main" val="248456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54D1B0-86BE-45E9-BF1A-EF395AA578F6}"/>
              </a:ext>
            </a:extLst>
          </p:cNvPr>
          <p:cNvPicPr>
            <a:picLocks noChangeAspect="1"/>
          </p:cNvPicPr>
          <p:nvPr/>
        </p:nvPicPr>
        <p:blipFill rotWithShape="1">
          <a:blip r:embed="rId2"/>
          <a:srcRect t="1708"/>
          <a:stretch/>
        </p:blipFill>
        <p:spPr>
          <a:xfrm>
            <a:off x="1112113" y="1225118"/>
            <a:ext cx="9967774" cy="5506698"/>
          </a:xfrm>
          <a:prstGeom prst="rect">
            <a:avLst/>
          </a:prstGeom>
        </p:spPr>
      </p:pic>
      <p:sp>
        <p:nvSpPr>
          <p:cNvPr id="3" name="TextBox 2">
            <a:extLst>
              <a:ext uri="{FF2B5EF4-FFF2-40B4-BE49-F238E27FC236}">
                <a16:creationId xmlns:a16="http://schemas.microsoft.com/office/drawing/2014/main" id="{5BBBA2C6-4FF6-4217-A25D-355196A7E06F}"/>
              </a:ext>
            </a:extLst>
          </p:cNvPr>
          <p:cNvSpPr txBox="1"/>
          <p:nvPr/>
        </p:nvSpPr>
        <p:spPr>
          <a:xfrm>
            <a:off x="1340528" y="461639"/>
            <a:ext cx="7838983" cy="369332"/>
          </a:xfrm>
          <a:prstGeom prst="rect">
            <a:avLst/>
          </a:prstGeom>
          <a:noFill/>
        </p:spPr>
        <p:txBody>
          <a:bodyPr wrap="square" rtlCol="0">
            <a:spAutoFit/>
          </a:bodyPr>
          <a:lstStyle/>
          <a:p>
            <a:r>
              <a:rPr lang="en-US" b="1" dirty="0">
                <a:latin typeface="Algerian" panose="04020705040A02060702" pitchFamily="82" charset="0"/>
              </a:rPr>
              <a:t>COMPARISON BETWEEN SPLINE ,B-SPLINE &amp; BEZIER CURVE</a:t>
            </a:r>
            <a:endParaRPr lang="en-IN" b="1" dirty="0">
              <a:latin typeface="Algerian" panose="04020705040A02060702" pitchFamily="82" charset="0"/>
            </a:endParaRPr>
          </a:p>
        </p:txBody>
      </p:sp>
    </p:spTree>
    <p:extLst>
      <p:ext uri="{BB962C8B-B14F-4D97-AF65-F5344CB8AC3E}">
        <p14:creationId xmlns:p14="http://schemas.microsoft.com/office/powerpoint/2010/main" val="268722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B371-9A00-4839-916F-275A56D7A164}"/>
              </a:ext>
            </a:extLst>
          </p:cNvPr>
          <p:cNvSpPr>
            <a:spLocks noGrp="1"/>
          </p:cNvSpPr>
          <p:nvPr>
            <p:ph type="title"/>
          </p:nvPr>
        </p:nvSpPr>
        <p:spPr>
          <a:xfrm>
            <a:off x="733425" y="1638300"/>
            <a:ext cx="10515600" cy="2453481"/>
          </a:xfrm>
        </p:spPr>
        <p:txBody>
          <a:bodyPr>
            <a:normAutofit fontScale="90000"/>
          </a:bodyPr>
          <a:lstStyle/>
          <a:p>
            <a:r>
              <a:rPr lang="en-US" b="1" dirty="0">
                <a:latin typeface="Times New Roman" panose="02020603050405020304" pitchFamily="18" charset="0"/>
                <a:cs typeface="Times New Roman" panose="02020603050405020304" pitchFamily="18" charset="0"/>
              </a:rPr>
              <a:t>CURVES IN COMPUTER GRAPHICS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Bezier Curve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B-Spline Curve</a:t>
            </a:r>
            <a:br>
              <a:rPr lang="en-US" dirty="0"/>
            </a:br>
            <a:endParaRPr lang="en-US" dirty="0"/>
          </a:p>
        </p:txBody>
      </p:sp>
    </p:spTree>
    <p:extLst>
      <p:ext uri="{BB962C8B-B14F-4D97-AF65-F5344CB8AC3E}">
        <p14:creationId xmlns:p14="http://schemas.microsoft.com/office/powerpoint/2010/main" val="244997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1499</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Arimo</vt:lpstr>
      <vt:lpstr>Calibri</vt:lpstr>
      <vt:lpstr>Calibri Light</vt:lpstr>
      <vt:lpstr>Cambria Math</vt:lpstr>
      <vt:lpstr>Times New Roman</vt:lpstr>
      <vt:lpstr>urw-din</vt:lpstr>
      <vt:lpstr>Office Theme</vt:lpstr>
      <vt:lpstr>COMPUTER GRAPHICS &amp; MULTIMEDIA</vt:lpstr>
      <vt:lpstr>SYLLABUS</vt:lpstr>
      <vt:lpstr>PowerPoint Presentation</vt:lpstr>
      <vt:lpstr>PowerPoint Presentation</vt:lpstr>
      <vt:lpstr>IMPLICIT CURVE</vt:lpstr>
      <vt:lpstr>EXPLICIT CURVE</vt:lpstr>
      <vt:lpstr>PARAMETRIC CURVE</vt:lpstr>
      <vt:lpstr>PowerPoint Presentation</vt:lpstr>
      <vt:lpstr>CURVES IN COMPUTER GRAPHICS Bezier Curve B-Spline Curve </vt:lpstr>
      <vt:lpstr>Bezier Curve </vt:lpstr>
      <vt:lpstr>PowerPoint Presentation</vt:lpstr>
      <vt:lpstr>PowerPoint Presentation</vt:lpstr>
      <vt:lpstr>PowerPoint Presentation</vt:lpstr>
      <vt:lpstr>B-SPLINE CURVES</vt:lpstr>
      <vt:lpstr>PowerPoint Presentation</vt:lpstr>
      <vt:lpstr>PowerPoint Presentation</vt:lpstr>
      <vt:lpstr>Knots in B-spline Curve :  </vt:lpstr>
      <vt:lpstr>B-Spline Curve Equation </vt:lpstr>
      <vt:lpstr>PowerPoint Presentation</vt:lpstr>
      <vt:lpstr>PROPERTIES OF B-SPLINE CURVES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Jha</dc:creator>
  <cp:lastModifiedBy>Sakshi Jha</cp:lastModifiedBy>
  <cp:revision>3</cp:revision>
  <dcterms:created xsi:type="dcterms:W3CDTF">2021-10-14T01:56:36Z</dcterms:created>
  <dcterms:modified xsi:type="dcterms:W3CDTF">2021-10-14T02:02:42Z</dcterms:modified>
</cp:coreProperties>
</file>