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15460-1102-4948-883B-585419F4333C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A43F4-2958-4A9A-AB07-2FC11C50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76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6FDF3F44-A4E7-4046-A19E-7A6400DFBD99}" type="slidenum">
              <a:rPr lang="en-US" sz="1200">
                <a:solidFill>
                  <a:prstClr val="black"/>
                </a:solidFill>
              </a:rPr>
              <a:pPr eaLnBrk="1" hangingPunct="1"/>
              <a:t>1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4A785BA-8F5D-44A5-8878-D050315F2E11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5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C6F5C-E7DB-467F-8BD4-43235A996CD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9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610B1-C3FC-4F99-A2B1-222A51199D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00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55626-1437-4914-BF0F-869559EBFF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6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E3C34-2923-424C-B8AA-581B7D4D07F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70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FED6B-5E71-444E-8501-7D1EDDE360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5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A699D-7DF3-46D4-B427-906F447A39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24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9FE1D-1C87-4BFB-AB4D-A53A514A7F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45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5F0E6-4324-40AE-962E-7A6472F66A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05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6A6C0-CB16-41BB-9D73-312C9450C0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5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A7275-9BC5-43FB-AC48-2960BD55EB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0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6D3683-8FBF-45A7-801F-EAAB04BCB7CC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4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Comic Sans MS" pitchFamily="66" charset="0"/>
              </a:rPr>
              <a:t>Sparse arrays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2688" y="2017713"/>
            <a:ext cx="7580312" cy="4840287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matrix is </a:t>
            </a:r>
            <a:r>
              <a:rPr lang="en-US" sz="2800" dirty="0" smtClean="0"/>
              <a:t>sparse if </a:t>
            </a:r>
            <a:r>
              <a:rPr lang="en-US" sz="2800" dirty="0"/>
              <a:t>many of its elements are zero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matrix that is not sparse is dense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boundary is not precisely </a:t>
            </a:r>
            <a:r>
              <a:rPr lang="en-US" sz="2800" dirty="0" smtClean="0"/>
              <a:t>defined</a:t>
            </a:r>
          </a:p>
          <a:p>
            <a:r>
              <a:rPr lang="en-US" sz="2800" dirty="0" smtClean="0"/>
              <a:t>Diagonal </a:t>
            </a:r>
            <a:r>
              <a:rPr lang="en-US" sz="2800" dirty="0"/>
              <a:t>and </a:t>
            </a:r>
            <a:r>
              <a:rPr lang="en-US" sz="2800" dirty="0" err="1"/>
              <a:t>tridiagonal</a:t>
            </a:r>
            <a:r>
              <a:rPr lang="en-US" sz="2800" dirty="0"/>
              <a:t> matrices are sparse</a:t>
            </a:r>
          </a:p>
          <a:p>
            <a:r>
              <a:rPr lang="en-US" sz="2800" dirty="0" smtClean="0"/>
              <a:t>We </a:t>
            </a:r>
            <a:r>
              <a:rPr lang="en-US" sz="2800" dirty="0"/>
              <a:t>classify triangular matrices as dense</a:t>
            </a:r>
          </a:p>
          <a:p>
            <a:r>
              <a:rPr lang="en-US" sz="2800" b="1" dirty="0" smtClean="0"/>
              <a:t>Two </a:t>
            </a:r>
            <a:r>
              <a:rPr lang="en-US" sz="2800" b="1" dirty="0"/>
              <a:t>possible </a:t>
            </a:r>
            <a:r>
              <a:rPr lang="en-US" sz="2800" b="1" dirty="0" smtClean="0"/>
              <a:t>representations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rray</a:t>
            </a:r>
            <a:endParaRPr lang="en-US" sz="2800" dirty="0"/>
          </a:p>
          <a:p>
            <a:r>
              <a:rPr lang="en-US" sz="2800" dirty="0"/>
              <a:t>L</a:t>
            </a:r>
            <a:r>
              <a:rPr lang="en-US" sz="2800" dirty="0" smtClean="0"/>
              <a:t>inked </a:t>
            </a:r>
            <a:r>
              <a:rPr lang="en-US" sz="2800" dirty="0"/>
              <a:t>list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011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latin typeface="Comic Sans MS" pitchFamily="66" charset="0"/>
              </a:rPr>
              <a:t>Stack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4687887"/>
          </a:xfrm>
        </p:spPr>
        <p:txBody>
          <a:bodyPr/>
          <a:lstStyle/>
          <a:p>
            <a:r>
              <a:rPr lang="en-US" sz="2800" dirty="0" smtClean="0"/>
              <a:t>Real life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a) Pile </a:t>
            </a:r>
            <a:r>
              <a:rPr lang="en-US" sz="2800" dirty="0"/>
              <a:t>of books</a:t>
            </a:r>
          </a:p>
          <a:p>
            <a:pPr marL="0" indent="0">
              <a:buNone/>
            </a:pPr>
            <a:r>
              <a:rPr lang="en-US" sz="2800" dirty="0" smtClean="0"/>
              <a:t>    b) Plate trays</a:t>
            </a:r>
            <a:endParaRPr lang="en-US" sz="2800" dirty="0"/>
          </a:p>
          <a:p>
            <a:r>
              <a:rPr lang="en-US" sz="2800" dirty="0" smtClean="0"/>
              <a:t>More </a:t>
            </a:r>
            <a:r>
              <a:rPr lang="en-US" sz="2800" dirty="0"/>
              <a:t>applications related to computer </a:t>
            </a:r>
            <a:r>
              <a:rPr lang="en-US" sz="2800" dirty="0" smtClean="0"/>
              <a:t>science a) Computer </a:t>
            </a:r>
            <a:r>
              <a:rPr lang="en-US" sz="2800" dirty="0"/>
              <a:t>systems use stacks during a program’s execution to store function return addresses, local variables, etc.</a:t>
            </a:r>
          </a:p>
          <a:p>
            <a:pPr marL="0" indent="0">
              <a:buNone/>
            </a:pPr>
            <a:r>
              <a:rPr lang="en-US" sz="2800" dirty="0" smtClean="0"/>
              <a:t>   b) Some </a:t>
            </a:r>
            <a:r>
              <a:rPr lang="en-US" sz="2800" dirty="0"/>
              <a:t>calculators use stacks for </a:t>
            </a:r>
            <a:r>
              <a:rPr lang="en-US" sz="2800" dirty="0" smtClean="0"/>
              <a:t>performing</a:t>
            </a:r>
            <a:br>
              <a:rPr lang="en-US" sz="2800" dirty="0" smtClean="0"/>
            </a:br>
            <a:r>
              <a:rPr lang="en-US" sz="2800" dirty="0" smtClean="0"/>
              <a:t>       mathematical </a:t>
            </a:r>
            <a:r>
              <a:rPr lang="en-US" sz="2800" dirty="0"/>
              <a:t>operations. (evaluating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 expressions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3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latin typeface="Comic Sans MS" pitchFamily="66" charset="0"/>
              </a:rPr>
              <a:t>Static and Dynamic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4611687"/>
          </a:xfrm>
        </p:spPr>
        <p:txBody>
          <a:bodyPr/>
          <a:lstStyle/>
          <a:p>
            <a:r>
              <a:rPr lang="en-US" dirty="0" smtClean="0"/>
              <a:t>Static Stacks</a:t>
            </a:r>
          </a:p>
          <a:p>
            <a:pPr marL="0" indent="0">
              <a:buNone/>
            </a:pPr>
            <a:r>
              <a:rPr lang="en-US" dirty="0" smtClean="0"/>
              <a:t>     a) Fixed size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b) Can </a:t>
            </a:r>
            <a:r>
              <a:rPr lang="en-US" dirty="0"/>
              <a:t>be implemented with an array</a:t>
            </a:r>
          </a:p>
          <a:p>
            <a:endParaRPr lang="en-US" dirty="0"/>
          </a:p>
          <a:p>
            <a:r>
              <a:rPr lang="en-US" dirty="0" smtClean="0"/>
              <a:t>Dynamic Stacks</a:t>
            </a:r>
          </a:p>
          <a:p>
            <a:pPr marL="0" indent="0">
              <a:buNone/>
            </a:pPr>
            <a:r>
              <a:rPr lang="en-US" dirty="0" smtClean="0"/>
              <a:t>    a) Grow </a:t>
            </a:r>
            <a:r>
              <a:rPr lang="en-US" dirty="0"/>
              <a:t>in size as needed</a:t>
            </a:r>
          </a:p>
          <a:p>
            <a:pPr marL="0" indent="0">
              <a:buNone/>
            </a:pPr>
            <a:r>
              <a:rPr lang="en-US" dirty="0" smtClean="0"/>
              <a:t>    b) Can </a:t>
            </a:r>
            <a:r>
              <a:rPr lang="en-US" dirty="0"/>
              <a:t>be implemented with a linked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list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2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latin typeface="Comic Sans MS" pitchFamily="66" charset="0"/>
              </a:rPr>
              <a:t>Stack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causes </a:t>
            </a:r>
            <a:r>
              <a:rPr lang="en-US" dirty="0"/>
              <a:t>a value to be stored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(</a:t>
            </a:r>
            <a:r>
              <a:rPr lang="en-US" dirty="0"/>
              <a:t>pushed onto) the stack</a:t>
            </a:r>
          </a:p>
          <a:p>
            <a:endParaRPr lang="en-US" dirty="0"/>
          </a:p>
          <a:p>
            <a:r>
              <a:rPr lang="en-US" dirty="0" smtClean="0"/>
              <a:t>Pop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retrieves </a:t>
            </a:r>
            <a:r>
              <a:rPr lang="en-US" dirty="0"/>
              <a:t>and removes a value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the </a:t>
            </a:r>
            <a:r>
              <a:rPr lang="en-US" dirty="0"/>
              <a:t>stack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6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Comic Sans MS" pitchFamily="66" charset="0"/>
              </a:rPr>
              <a:t>Queues</a:t>
            </a:r>
            <a:endParaRPr lang="en-US" sz="4000" dirty="0">
              <a:latin typeface="Comic Sans MS" pitchFamily="66" charset="0"/>
            </a:endParaRP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62" y="2017712"/>
            <a:ext cx="7464851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31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latin typeface="Comic Sans MS" pitchFamily="66" charset="0"/>
              </a:rPr>
              <a:t>Queue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687888"/>
          </a:xfrm>
        </p:spPr>
        <p:txBody>
          <a:bodyPr/>
          <a:lstStyle/>
          <a:p>
            <a:r>
              <a:rPr lang="en-US" sz="2800" dirty="0" smtClean="0"/>
              <a:t>Real life examples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1) Waiting in line</a:t>
            </a:r>
            <a:br>
              <a:rPr lang="en-US" sz="2800" dirty="0" smtClean="0"/>
            </a:br>
            <a:r>
              <a:rPr lang="en-US" sz="2800" dirty="0" smtClean="0"/>
              <a:t> 2) Waiting on hold for tech support</a:t>
            </a:r>
          </a:p>
          <a:p>
            <a:r>
              <a:rPr lang="en-US" sz="2800" dirty="0" smtClean="0"/>
              <a:t>Applications related to Computer Science </a:t>
            </a:r>
          </a:p>
          <a:p>
            <a:pPr marL="0" indent="0">
              <a:buNone/>
            </a:pPr>
            <a:r>
              <a:rPr lang="en-US" sz="2800" dirty="0" smtClean="0"/>
              <a:t> 1)Threads</a:t>
            </a:r>
          </a:p>
          <a:p>
            <a:pPr marL="0" indent="0">
              <a:buNone/>
            </a:pPr>
            <a:r>
              <a:rPr lang="en-US" sz="2800" dirty="0" smtClean="0"/>
              <a:t> 2)Job scheduling (e.g. Round-Robin algorithm</a:t>
            </a:r>
            <a:br>
              <a:rPr lang="en-US" sz="2800" dirty="0" smtClean="0"/>
            </a:br>
            <a:r>
              <a:rPr lang="en-US" sz="2800" dirty="0" smtClean="0"/>
              <a:t>     for CPU allocation)</a:t>
            </a:r>
          </a:p>
          <a:p>
            <a:pPr marL="0" indent="0">
              <a:buNone/>
            </a:pPr>
            <a:r>
              <a:rPr lang="en-US" sz="2800" dirty="0" smtClean="0"/>
              <a:t> 3) In a multi-user system, a queue is used to </a:t>
            </a:r>
            <a:br>
              <a:rPr lang="en-US" sz="2800" dirty="0" smtClean="0"/>
            </a:br>
            <a:r>
              <a:rPr lang="en-US" sz="2800" dirty="0" smtClean="0"/>
              <a:t>     hold print jobs submitted by users , while</a:t>
            </a:r>
            <a:br>
              <a:rPr lang="en-US" sz="2800" dirty="0" smtClean="0"/>
            </a:br>
            <a:r>
              <a:rPr lang="en-US" sz="2800" dirty="0" smtClean="0"/>
              <a:t>    the printer services those jobs one at a time.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072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latin typeface="Comic Sans MS" pitchFamily="66" charset="0"/>
              </a:rPr>
              <a:t>First In First Out</a:t>
            </a:r>
            <a:endParaRPr lang="en-US" sz="4000" dirty="0">
              <a:latin typeface="Comic Sans MS" pitchFamily="66" charset="0"/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2362200"/>
            <a:ext cx="7772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71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latin typeface="Comic Sans MS" pitchFamily="66" charset="0"/>
              </a:rPr>
              <a:t>Static and Dynamic Queues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</a:t>
            </a:r>
            <a:r>
              <a:rPr lang="en-US" dirty="0"/>
              <a:t>as stacks are implemented as arrays or linked lists, so are queues. </a:t>
            </a:r>
          </a:p>
          <a:p>
            <a:r>
              <a:rPr lang="en-US" dirty="0" smtClean="0"/>
              <a:t>Dynamic </a:t>
            </a:r>
            <a:r>
              <a:rPr lang="en-US" dirty="0"/>
              <a:t>queues offer the same advantages over static queues that dynamic stacks offer over static stacks.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4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latin typeface="Comic Sans MS" pitchFamily="66" charset="0"/>
              </a:rPr>
              <a:t>Queue Operations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pc="-5" dirty="0">
                <a:cs typeface="Calibri"/>
              </a:rPr>
              <a:t>Think of queues </a:t>
            </a:r>
            <a:r>
              <a:rPr lang="en-US" sz="2800" dirty="0">
                <a:cs typeface="Calibri"/>
              </a:rPr>
              <a:t>as </a:t>
            </a:r>
            <a:r>
              <a:rPr lang="en-US" sz="2800" spc="-10" dirty="0">
                <a:cs typeface="Calibri"/>
              </a:rPr>
              <a:t>having </a:t>
            </a:r>
            <a:r>
              <a:rPr lang="en-US" sz="2800" dirty="0">
                <a:cs typeface="Calibri"/>
              </a:rPr>
              <a:t>a </a:t>
            </a:r>
            <a:r>
              <a:rPr lang="en-US" sz="2800" spc="-20" dirty="0">
                <a:cs typeface="Calibri"/>
              </a:rPr>
              <a:t>front </a:t>
            </a:r>
            <a:r>
              <a:rPr lang="en-US" sz="2800" spc="-5" dirty="0">
                <a:cs typeface="Calibri"/>
              </a:rPr>
              <a:t>and </a:t>
            </a:r>
            <a:r>
              <a:rPr lang="en-US" sz="2800" dirty="0">
                <a:cs typeface="Calibri"/>
              </a:rPr>
              <a:t>a</a:t>
            </a:r>
            <a:r>
              <a:rPr lang="en-US" sz="2800" spc="30" dirty="0">
                <a:cs typeface="Calibri"/>
              </a:rPr>
              <a:t> </a:t>
            </a:r>
            <a:r>
              <a:rPr lang="en-US" sz="2800" spc="-65" dirty="0">
                <a:cs typeface="Calibri"/>
              </a:rPr>
              <a:t>rear.</a:t>
            </a:r>
            <a:endParaRPr lang="en-US" sz="2800" dirty="0">
              <a:cs typeface="Calibri"/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5200"/>
            <a:ext cx="6669087" cy="157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186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Comic Sans MS" pitchFamily="66" charset="0"/>
              </a:rPr>
              <a:t>Queue Operations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two primary queue operations are </a:t>
            </a:r>
            <a:r>
              <a:rPr lang="en-US" i="1" dirty="0" smtClean="0"/>
              <a:t>enqueuing </a:t>
            </a:r>
            <a:r>
              <a:rPr lang="en-US" dirty="0" smtClean="0"/>
              <a:t>and </a:t>
            </a:r>
            <a:r>
              <a:rPr lang="en-US" i="1" dirty="0"/>
              <a:t>dequeuing</a:t>
            </a:r>
            <a:r>
              <a:rPr lang="en-US" dirty="0"/>
              <a:t>. </a:t>
            </a:r>
          </a:p>
          <a:p>
            <a:r>
              <a:rPr lang="en-US" dirty="0" smtClean="0"/>
              <a:t>To </a:t>
            </a:r>
            <a:r>
              <a:rPr lang="en-US" i="1" dirty="0" smtClean="0"/>
              <a:t>enqueue </a:t>
            </a:r>
            <a:r>
              <a:rPr lang="en-US" dirty="0" smtClean="0"/>
              <a:t>means </a:t>
            </a:r>
            <a:r>
              <a:rPr lang="en-US" dirty="0"/>
              <a:t>to insert an element at </a:t>
            </a:r>
            <a:r>
              <a:rPr lang="en-US" dirty="0" smtClean="0"/>
              <a:t>the </a:t>
            </a:r>
            <a:r>
              <a:rPr lang="en-US" dirty="0"/>
              <a:t>rear of a queue.</a:t>
            </a:r>
          </a:p>
          <a:p>
            <a:r>
              <a:rPr lang="en-US" dirty="0"/>
              <a:t>•To </a:t>
            </a:r>
            <a:r>
              <a:rPr lang="en-US" i="1" dirty="0" smtClean="0"/>
              <a:t>dequeue </a:t>
            </a:r>
            <a:r>
              <a:rPr lang="en-US" dirty="0" smtClean="0"/>
              <a:t>means </a:t>
            </a:r>
            <a:r>
              <a:rPr lang="en-US" dirty="0"/>
              <a:t>to remove an element from the front of a queue.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48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latin typeface="Comic Sans MS" pitchFamily="66" charset="0"/>
              </a:rPr>
              <a:t>Linked List</a:t>
            </a:r>
            <a:endParaRPr lang="en-US" sz="4000" dirty="0">
              <a:latin typeface="Comic Sans MS" pitchFamily="66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990678" cy="436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16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457200"/>
            <a:ext cx="7793037" cy="1303338"/>
          </a:xfrm>
        </p:spPr>
        <p:txBody>
          <a:bodyPr/>
          <a:lstStyle/>
          <a:p>
            <a:r>
              <a:rPr lang="en-US" sz="4000" dirty="0">
                <a:latin typeface="Comic Sans MS" pitchFamily="66" charset="0"/>
              </a:rPr>
              <a:t>Array Representation of Sparse Matrix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nonzero entries may be mapped into a 1D array in row-major order</a:t>
            </a:r>
          </a:p>
          <a:p>
            <a:r>
              <a:rPr lang="en-US" dirty="0" smtClean="0"/>
              <a:t>To </a:t>
            </a:r>
            <a:r>
              <a:rPr lang="en-US" dirty="0"/>
              <a:t>reconstruct the matrix structure, need to record the row and column each nonzero comes from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64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latin typeface="Comic Sans MS" pitchFamily="66" charset="0"/>
              </a:rPr>
              <a:t>What is Linked List</a:t>
            </a:r>
            <a:endParaRPr lang="en-US" sz="4000" dirty="0">
              <a:latin typeface="Comic Sans MS" pitchFamily="66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69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latin typeface="Comic Sans MS" pitchFamily="66" charset="0"/>
              </a:rPr>
              <a:t>Linked List Types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200" dirty="0">
              <a:solidFill>
                <a:srgbClr val="000000"/>
              </a:solidFill>
              <a:latin typeface="Calibri"/>
            </a:endParaRPr>
          </a:p>
          <a:p>
            <a:pPr marR="116040"/>
            <a:r>
              <a:rPr lang="en-US" dirty="0"/>
              <a:t>Singly Linked list</a:t>
            </a:r>
          </a:p>
          <a:p>
            <a:pPr marR="96380"/>
            <a:r>
              <a:rPr lang="en-US" dirty="0"/>
              <a:t>Circular singly linked list</a:t>
            </a:r>
          </a:p>
          <a:p>
            <a:pPr marR="111510"/>
            <a:r>
              <a:rPr lang="en-US" dirty="0"/>
              <a:t>Doubly linked lists</a:t>
            </a:r>
          </a:p>
          <a:p>
            <a:pPr marR="90760"/>
            <a:r>
              <a:rPr lang="en-US" dirty="0"/>
              <a:t>Circular doubly linked lists</a:t>
            </a:r>
          </a:p>
        </p:txBody>
      </p:sp>
    </p:spTree>
    <p:extLst>
      <p:ext uri="{BB962C8B-B14F-4D97-AF65-F5344CB8AC3E}">
        <p14:creationId xmlns:p14="http://schemas.microsoft.com/office/powerpoint/2010/main" val="2118089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877175" cy="1379538"/>
          </a:xfrm>
        </p:spPr>
        <p:txBody>
          <a:bodyPr/>
          <a:lstStyle/>
          <a:p>
            <a:pPr algn="ctr"/>
            <a:r>
              <a:rPr lang="en-US" sz="4000" dirty="0">
                <a:latin typeface="Comic Sans MS" pitchFamily="66" charset="0"/>
              </a:rPr>
              <a:t>Stacks-Implementation using Arrays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4383087"/>
          </a:xfrm>
        </p:spPr>
        <p:txBody>
          <a:bodyPr/>
          <a:lstStyle/>
          <a:p>
            <a:r>
              <a:rPr lang="en-US" dirty="0" smtClean="0"/>
              <a:t>Allocate </a:t>
            </a:r>
            <a:r>
              <a:rPr lang="en-US" dirty="0"/>
              <a:t>an array of some size (</a:t>
            </a:r>
            <a:r>
              <a:rPr lang="en-US" dirty="0" smtClean="0"/>
              <a:t>pre-defined)</a:t>
            </a:r>
            <a:br>
              <a:rPr lang="en-US" dirty="0" smtClean="0"/>
            </a:br>
            <a:r>
              <a:rPr lang="en-US" dirty="0" smtClean="0"/>
              <a:t>   Maximum </a:t>
            </a:r>
            <a:r>
              <a:rPr lang="en-US" dirty="0"/>
              <a:t>N elements in </a:t>
            </a:r>
            <a:r>
              <a:rPr lang="en-US" dirty="0" smtClean="0"/>
              <a:t>stack</a:t>
            </a:r>
            <a:endParaRPr lang="en-US" dirty="0"/>
          </a:p>
          <a:p>
            <a:r>
              <a:rPr lang="en-US" dirty="0" smtClean="0"/>
              <a:t>Bottom </a:t>
            </a:r>
            <a:r>
              <a:rPr lang="en-US" dirty="0"/>
              <a:t>stack element stored at element 0</a:t>
            </a:r>
          </a:p>
          <a:p>
            <a:r>
              <a:rPr lang="en-US" dirty="0" smtClean="0"/>
              <a:t>last </a:t>
            </a:r>
            <a:r>
              <a:rPr lang="en-US" dirty="0"/>
              <a:t>index in the array is the </a:t>
            </a:r>
            <a:r>
              <a:rPr lang="en-US" i="1" dirty="0"/>
              <a:t>top</a:t>
            </a:r>
            <a:endParaRPr lang="en-US" dirty="0"/>
          </a:p>
          <a:p>
            <a:r>
              <a:rPr lang="en-US" dirty="0" smtClean="0"/>
              <a:t>Increment </a:t>
            </a:r>
            <a:r>
              <a:rPr lang="en-US" i="1" dirty="0"/>
              <a:t>top </a:t>
            </a:r>
            <a:r>
              <a:rPr lang="en-US" dirty="0"/>
              <a:t>when one element is pushed, decrement after pop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64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latin typeface="Comic Sans MS" pitchFamily="66" charset="0"/>
              </a:rPr>
              <a:t>The Push Operation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4383087"/>
          </a:xfrm>
        </p:spPr>
        <p:txBody>
          <a:bodyPr/>
          <a:lstStyle/>
          <a:p>
            <a:r>
              <a:rPr lang="en-US" dirty="0" smtClean="0"/>
              <a:t>Suppose </a:t>
            </a:r>
            <a:r>
              <a:rPr lang="en-US" dirty="0"/>
              <a:t>we have an empty integer stack that is capable of holding a maximum of three values. With that stack we execute the following push operations.</a:t>
            </a:r>
          </a:p>
          <a:p>
            <a:pPr marL="0" indent="0">
              <a:buNone/>
            </a:pPr>
            <a:r>
              <a:rPr lang="en-US" dirty="0" smtClean="0"/>
              <a:t>    push(5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push(10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push(15</a:t>
            </a:r>
            <a:r>
              <a:rPr lang="en-US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94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latin typeface="Comic Sans MS" pitchFamily="66" charset="0"/>
              </a:rPr>
              <a:t>The Push Operation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state of </a:t>
            </a:r>
            <a:r>
              <a:rPr lang="en-US" dirty="0"/>
              <a:t>the stack after each of the </a:t>
            </a:r>
            <a:r>
              <a:rPr lang="en-US" dirty="0" smtClean="0"/>
              <a:t>push operations: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9000"/>
            <a:ext cx="5943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942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latin typeface="Comic Sans MS" pitchFamily="66" charset="0"/>
              </a:rPr>
              <a:t>The Pop Operation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dirty="0"/>
              <a:t>, suppose we execute three consecutive pop operations on the same stack:</a:t>
            </a:r>
          </a:p>
          <a:p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905000" y="3682087"/>
            <a:ext cx="5029200" cy="2185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6785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92" y="2017712"/>
            <a:ext cx="8127510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478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5" y="1828800"/>
            <a:ext cx="786257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363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41133"/>
            <a:ext cx="7620000" cy="475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68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924800" cy="342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23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457200"/>
            <a:ext cx="7793037" cy="1303338"/>
          </a:xfrm>
        </p:spPr>
        <p:txBody>
          <a:bodyPr/>
          <a:lstStyle/>
          <a:p>
            <a:r>
              <a:rPr lang="en-US" sz="4000" dirty="0">
                <a:latin typeface="Comic Sans MS" pitchFamily="66" charset="0"/>
              </a:rPr>
              <a:t>Linked Representation of Sparse Matrix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shortcoming of the1-Darray of a sparse matrix is that we need </a:t>
            </a:r>
            <a:r>
              <a:rPr lang="en-US" dirty="0"/>
              <a:t>to know the number of nonzero terms in each of the sparse matrices when the array is created</a:t>
            </a:r>
          </a:p>
          <a:p>
            <a:r>
              <a:rPr lang="en-US" dirty="0" smtClean="0"/>
              <a:t>A </a:t>
            </a:r>
            <a:r>
              <a:rPr lang="en-US" dirty="0"/>
              <a:t>linked representation can overcome this shortcoming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4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7467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10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latin typeface="Comic Sans MS" pitchFamily="66" charset="0"/>
              </a:rPr>
              <a:t>Operations on Sparse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  <a:p>
            <a:r>
              <a:rPr lang="en-US" dirty="0" smtClean="0"/>
              <a:t>Subtraction</a:t>
            </a:r>
            <a:endParaRPr lang="en-US" dirty="0"/>
          </a:p>
          <a:p>
            <a:r>
              <a:rPr lang="en-US" dirty="0" smtClean="0"/>
              <a:t>Multiply</a:t>
            </a:r>
            <a:endParaRPr lang="en-US" dirty="0"/>
          </a:p>
          <a:p>
            <a:r>
              <a:rPr lang="en-US" dirty="0" smtClean="0"/>
              <a:t>Transpose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6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omic Sans MS" pitchFamily="66" charset="0"/>
              </a:rPr>
              <a:t>Definition and Overview of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 stack?</a:t>
            </a:r>
          </a:p>
          <a:p>
            <a:r>
              <a:rPr lang="en-US" dirty="0"/>
              <a:t>Stores a set of elements in a particular order</a:t>
            </a:r>
          </a:p>
          <a:p>
            <a:r>
              <a:rPr lang="en-US" dirty="0"/>
              <a:t>Stack principle: LAST IN FIRST OUT = LIFO</a:t>
            </a:r>
          </a:p>
          <a:p>
            <a:r>
              <a:rPr lang="en-US" dirty="0"/>
              <a:t>It means: the last element inserted is the first one to be </a:t>
            </a:r>
            <a:r>
              <a:rPr lang="en-US" dirty="0" smtClean="0"/>
              <a:t>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1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Which </a:t>
            </a:r>
            <a:r>
              <a:rPr lang="en-US" dirty="0"/>
              <a:t>is the first element to pick up?</a:t>
            </a:r>
          </a:p>
          <a:p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2743200" y="2819400"/>
            <a:ext cx="1884787" cy="1795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172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20" dirty="0"/>
              <a:t>Last </a:t>
            </a:r>
            <a:r>
              <a:rPr lang="en-US" spc="-5" dirty="0"/>
              <a:t>In </a:t>
            </a:r>
            <a:r>
              <a:rPr lang="en-US" spc="-30" dirty="0"/>
              <a:t>First</a:t>
            </a:r>
            <a:r>
              <a:rPr lang="en-US" spc="-10" dirty="0"/>
              <a:t> </a:t>
            </a:r>
            <a:r>
              <a:rPr lang="en-US" spc="-5" dirty="0"/>
              <a:t>Out</a:t>
            </a:r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2819400" y="3776536"/>
            <a:ext cx="457200" cy="190500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61290" marR="154940" indent="-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  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5334001" y="3776536"/>
            <a:ext cx="457200" cy="190500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61290" marR="151130" indent="-4445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  C  B  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4114800" y="3776536"/>
            <a:ext cx="533400" cy="190500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99390" marR="193675" indent="508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  B  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7848601" y="3776536"/>
            <a:ext cx="457200" cy="190500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61290" marR="151130" indent="-4445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  C  B  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6629401" y="3776536"/>
            <a:ext cx="457200" cy="190500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56845" marR="151130" indent="1524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  D  C  B  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2044700" y="5452936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165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1981198" y="541483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2288161" y="5242497"/>
            <a:ext cx="34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3276598" y="511003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4711700" y="4690936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165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4648198" y="465283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5854701" y="4429571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165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5791198" y="439146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7150101" y="4154489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165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7086599" y="411638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8369301" y="4429571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165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8305799" y="439146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 txBox="1"/>
          <p:nvPr/>
        </p:nvSpPr>
        <p:spPr>
          <a:xfrm>
            <a:off x="3302000" y="4902773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u="sng" baseline="15432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2700" u="sng" spc="112" baseline="15432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700" spc="270" baseline="15432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4863162" y="4521696"/>
            <a:ext cx="34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p</a:t>
            </a:r>
          </a:p>
        </p:txBody>
      </p:sp>
      <p:sp>
        <p:nvSpPr>
          <p:cNvPr id="24" name="object 22"/>
          <p:cNvSpPr txBox="1"/>
          <p:nvPr/>
        </p:nvSpPr>
        <p:spPr>
          <a:xfrm>
            <a:off x="5985588" y="4223602"/>
            <a:ext cx="34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7377762" y="4011461"/>
            <a:ext cx="34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1447800" y="3776536"/>
            <a:ext cx="457200" cy="190500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51130">
              <a:lnSpc>
                <a:spcPct val="100000"/>
              </a:lnSpc>
              <a:spcBef>
                <a:spcPts val="1614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502949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8" ma:contentTypeDescription="Create a new document." ma:contentTypeScope="" ma:versionID="a890d954370fc4cbc1df1f257126e4b2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33b74e24344402299f2bdee8ba92e911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8AE226-16F5-42D0-8ED5-67B90A4E28C2}"/>
</file>

<file path=customXml/itemProps2.xml><?xml version="1.0" encoding="utf-8"?>
<ds:datastoreItem xmlns:ds="http://schemas.openxmlformats.org/officeDocument/2006/customXml" ds:itemID="{367E8E29-7AB6-43F2-B657-C0F1AADB1465}"/>
</file>

<file path=customXml/itemProps3.xml><?xml version="1.0" encoding="utf-8"?>
<ds:datastoreItem xmlns:ds="http://schemas.openxmlformats.org/officeDocument/2006/customXml" ds:itemID="{066B6A1A-1F2F-42A5-9A82-7316A476D740}"/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484</Words>
  <Application>Microsoft Office PowerPoint</Application>
  <PresentationFormat>On-screen Show (4:3)</PresentationFormat>
  <Paragraphs>121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Blends</vt:lpstr>
      <vt:lpstr>Sparse arrays</vt:lpstr>
      <vt:lpstr>Array Representation of Sparse Matrix </vt:lpstr>
      <vt:lpstr>PowerPoint Presentation</vt:lpstr>
      <vt:lpstr>Linked Representation of Sparse Matrix </vt:lpstr>
      <vt:lpstr>PowerPoint Presentation</vt:lpstr>
      <vt:lpstr> Operations on Sparse Matrix</vt:lpstr>
      <vt:lpstr>Definition and Overview of Stacks</vt:lpstr>
      <vt:lpstr>PowerPoint Presentation</vt:lpstr>
      <vt:lpstr>PowerPoint Presentation</vt:lpstr>
      <vt:lpstr> Stack Applications</vt:lpstr>
      <vt:lpstr> Static and Dynamic Stacks</vt:lpstr>
      <vt:lpstr> Stack Operations</vt:lpstr>
      <vt:lpstr>Queues</vt:lpstr>
      <vt:lpstr> Queue Applications</vt:lpstr>
      <vt:lpstr> First In First Out</vt:lpstr>
      <vt:lpstr> Static and Dynamic Queues</vt:lpstr>
      <vt:lpstr> Queue Operations</vt:lpstr>
      <vt:lpstr>Queue Operations</vt:lpstr>
      <vt:lpstr> Linked List</vt:lpstr>
      <vt:lpstr> What is Linked List</vt:lpstr>
      <vt:lpstr> Linked List Types</vt:lpstr>
      <vt:lpstr>Stacks-Implementation using Arrays</vt:lpstr>
      <vt:lpstr> The Push Operation</vt:lpstr>
      <vt:lpstr> The Push Operation</vt:lpstr>
      <vt:lpstr> The Pop Operation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components of Quality</dc:title>
  <dc:creator>meenu</dc:creator>
  <cp:lastModifiedBy>meenu</cp:lastModifiedBy>
  <cp:revision>31</cp:revision>
  <dcterms:created xsi:type="dcterms:W3CDTF">2020-07-18T13:54:04Z</dcterms:created>
  <dcterms:modified xsi:type="dcterms:W3CDTF">2020-07-26T05:20:13Z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