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6" r:id="rId5"/>
    <p:sldId id="286" r:id="rId6"/>
    <p:sldId id="299" r:id="rId7"/>
    <p:sldId id="300" r:id="rId8"/>
    <p:sldId id="301" r:id="rId9"/>
    <p:sldId id="302" r:id="rId10"/>
    <p:sldId id="272" r:id="rId11"/>
    <p:sldId id="273" r:id="rId12"/>
    <p:sldId id="303" r:id="rId13"/>
    <p:sldId id="304" r:id="rId14"/>
    <p:sldId id="305" r:id="rId15"/>
    <p:sldId id="306" r:id="rId16"/>
    <p:sldId id="307" r:id="rId17"/>
    <p:sldId id="309" r:id="rId18"/>
    <p:sldId id="308" r:id="rId19"/>
    <p:sldId id="31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56FCE-AEE3-4B1E-BFE6-9153FBDDE585}" v="1" dt="2021-10-01T04:38:06.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07214802720" userId="S::karan.07214802720@cse.mait.ac.in::d0da13db-613d-4435-8af4-2066fe57daea" providerId="AD" clId="Web-{4DE56FCE-AEE3-4B1E-BFE6-9153FBDDE585}"/>
    <pc:docChg chg="modSld">
      <pc:chgData name="07214802720" userId="S::karan.07214802720@cse.mait.ac.in::d0da13db-613d-4435-8af4-2066fe57daea" providerId="AD" clId="Web-{4DE56FCE-AEE3-4B1E-BFE6-9153FBDDE585}" dt="2021-10-01T04:38:06.566" v="0" actId="1076"/>
      <pc:docMkLst>
        <pc:docMk/>
      </pc:docMkLst>
      <pc:sldChg chg="modSp">
        <pc:chgData name="07214802720" userId="S::karan.07214802720@cse.mait.ac.in::d0da13db-613d-4435-8af4-2066fe57daea" providerId="AD" clId="Web-{4DE56FCE-AEE3-4B1E-BFE6-9153FBDDE585}" dt="2021-10-01T04:38:06.566" v="0" actId="1076"/>
        <pc:sldMkLst>
          <pc:docMk/>
          <pc:sldMk cId="2264642991" sldId="286"/>
        </pc:sldMkLst>
        <pc:picChg chg="mod">
          <ac:chgData name="07214802720" userId="S::karan.07214802720@cse.mait.ac.in::d0da13db-613d-4435-8af4-2066fe57daea" providerId="AD" clId="Web-{4DE56FCE-AEE3-4B1E-BFE6-9153FBDDE585}" dt="2021-10-01T04:38:06.566" v="0" actId="1076"/>
          <ac:picMkLst>
            <pc:docMk/>
            <pc:sldMk cId="2264642991" sldId="286"/>
            <ac:picMk id="1028" creationId="{C8DE3B76-6B59-4EF2-908E-847E8983D9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CC111-FFB3-4505-8B93-ACBCD544FBC9}" type="datetimeFigureOut">
              <a:rPr lang="en-IN" smtClean="0"/>
              <a:t>30-09-2021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00A7F-477E-4B1D-A9BA-E7E6B90247A2}" type="slidenum">
              <a:rPr lang="en-IN" smtClean="0"/>
              <a:t>‹#›</a:t>
            </a:fld>
            <a:endParaRPr lang="en-IN"/>
          </a:p>
        </p:txBody>
      </p:sp>
    </p:spTree>
    <p:extLst>
      <p:ext uri="{BB962C8B-B14F-4D97-AF65-F5344CB8AC3E}">
        <p14:creationId xmlns:p14="http://schemas.microsoft.com/office/powerpoint/2010/main" val="110536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4ABD-FCC0-46B7-9C96-F67538092C56}"/>
              </a:ext>
            </a:extLst>
          </p:cNvPr>
          <p:cNvSpPr>
            <a:spLocks noGrp="1"/>
          </p:cNvSpPr>
          <p:nvPr>
            <p:ph type="ctrTitle"/>
          </p:nvPr>
        </p:nvSpPr>
        <p:spPr>
          <a:xfrm>
            <a:off x="1435100" y="949230"/>
            <a:ext cx="10350499" cy="3673570"/>
          </a:xfrm>
        </p:spPr>
        <p:txBody>
          <a:bodyPr>
            <a:noAutofit/>
          </a:bodyPr>
          <a:lstStyle/>
          <a:p>
            <a:pPr algn="ctr"/>
            <a:r>
              <a:rPr lang="en-IN" sz="4800" b="1">
                <a:latin typeface="Times New Roman" panose="02020603050405020304" pitchFamily="18" charset="0"/>
                <a:cs typeface="Times New Roman" panose="02020603050405020304" pitchFamily="18" charset="0"/>
              </a:rPr>
              <a:t>                   </a:t>
            </a:r>
            <a:br>
              <a:rPr lang="en-IN" sz="4800" b="1">
                <a:latin typeface="Times New Roman" panose="02020603050405020304" pitchFamily="18" charset="0"/>
                <a:cs typeface="Times New Roman" panose="02020603050405020304" pitchFamily="18" charset="0"/>
              </a:rPr>
            </a:br>
            <a:br>
              <a:rPr lang="en-IN" sz="4800" b="1">
                <a:latin typeface="Times New Roman" panose="02020603050405020304" pitchFamily="18" charset="0"/>
                <a:cs typeface="Times New Roman" panose="02020603050405020304" pitchFamily="18" charset="0"/>
              </a:rPr>
            </a:br>
            <a:r>
              <a:rPr lang="en-IN" sz="4800" b="1">
                <a:latin typeface="Times New Roman" panose="02020603050405020304" pitchFamily="18" charset="0"/>
                <a:cs typeface="Times New Roman" panose="02020603050405020304" pitchFamily="18" charset="0"/>
              </a:rPr>
              <a:t>(ETCS-403) </a:t>
            </a:r>
            <a:br>
              <a:rPr lang="en-IN" sz="4800">
                <a:latin typeface="Times New Roman" panose="02020603050405020304" pitchFamily="18" charset="0"/>
                <a:cs typeface="Times New Roman" panose="02020603050405020304" pitchFamily="18" charset="0"/>
              </a:rPr>
            </a:br>
            <a:endParaRPr lang="en-IN" sz="4800" b="1" dirty="0">
              <a:latin typeface="Times New Roman" panose="02020603050405020304" pitchFamily="18" charset="0"/>
              <a:cs typeface="Times New Roman" panose="02020603050405020304" pitchFamily="18" charset="0"/>
            </a:endParaRPr>
          </a:p>
        </p:txBody>
      </p:sp>
      <p:pic>
        <p:nvPicPr>
          <p:cNvPr id="25606" name="Picture 6" descr="Software Testing and Quality Assurance Assignment Help ...">
            <a:extLst>
              <a:ext uri="{FF2B5EF4-FFF2-40B4-BE49-F238E27FC236}">
                <a16:creationId xmlns:a16="http://schemas.microsoft.com/office/drawing/2014/main" id="{6A1C1108-64CE-40F1-B8DA-29E7EB061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949230"/>
            <a:ext cx="7835900" cy="2124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90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025C-885E-4A40-B468-A1D077F9114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Verification and Validation</a:t>
            </a:r>
          </a:p>
        </p:txBody>
      </p:sp>
      <p:sp>
        <p:nvSpPr>
          <p:cNvPr id="4" name="Rectangle 1">
            <a:extLst>
              <a:ext uri="{FF2B5EF4-FFF2-40B4-BE49-F238E27FC236}">
                <a16:creationId xmlns:a16="http://schemas.microsoft.com/office/drawing/2014/main" id="{B9F9023F-AD64-46D5-9602-D562C533FA61}"/>
              </a:ext>
            </a:extLst>
          </p:cNvPr>
          <p:cNvSpPr>
            <a:spLocks noGrp="1" noChangeArrowheads="1"/>
          </p:cNvSpPr>
          <p:nvPr>
            <p:ph idx="1"/>
          </p:nvPr>
        </p:nvSpPr>
        <p:spPr bwMode="auto">
          <a:xfrm>
            <a:off x="2449058" y="4703564"/>
            <a:ext cx="9199419"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Barry Boehm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described verification and validation as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we building the product, right?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we building the right product?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4E7E4CB-CA55-47C1-99CF-466ED3805399}"/>
              </a:ext>
            </a:extLst>
          </p:cNvPr>
          <p:cNvSpPr>
            <a:spLocks noChangeArrowheads="1"/>
          </p:cNvSpPr>
          <p:nvPr/>
        </p:nvSpPr>
        <p:spPr bwMode="auto">
          <a:xfrm>
            <a:off x="2812472" y="326967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Roboto"/>
              </a:rPr>
              <a:t>erification is followed by Validation.</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Roboto"/>
              </a:rPr>
              <a:t>  </a:t>
            </a:r>
            <a:r>
              <a:rPr kumimoji="0" lang="en-US" altLang="en-US" sz="12100" b="0" i="0" u="none" strike="noStrike" cap="none" normalizeH="0" baseline="0">
                <a:ln>
                  <a:noFill/>
                </a:ln>
                <a:solidFill>
                  <a:schemeClr val="tx1"/>
                </a:solidFill>
                <a:effectLst/>
                <a:latin typeface="Roboto"/>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3" name="Picture 3" descr="https://media.geeksforgeeks.org/wp-content/uploads/20190417134707/Capture666.jpg">
            <a:extLst>
              <a:ext uri="{FF2B5EF4-FFF2-40B4-BE49-F238E27FC236}">
                <a16:creationId xmlns:a16="http://schemas.microsoft.com/office/drawing/2014/main" id="{E4487810-3769-4346-8787-3CB93EA31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197" y="2164772"/>
            <a:ext cx="76200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8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media.geeksforgeeks.org/wp-content/uploads/20190417134655/3332.jpg">
            <a:extLst>
              <a:ext uri="{FF2B5EF4-FFF2-40B4-BE49-F238E27FC236}">
                <a16:creationId xmlns:a16="http://schemas.microsoft.com/office/drawing/2014/main" id="{7DA47549-3B64-49C5-BF6F-CAD2A27692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6509" y="776288"/>
            <a:ext cx="9325873" cy="513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79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18AC-7429-4A6B-81F4-A00C236EE66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Verification</a:t>
            </a:r>
          </a:p>
        </p:txBody>
      </p:sp>
      <p:sp>
        <p:nvSpPr>
          <p:cNvPr id="3" name="Content Placeholder 2">
            <a:extLst>
              <a:ext uri="{FF2B5EF4-FFF2-40B4-BE49-F238E27FC236}">
                <a16:creationId xmlns:a16="http://schemas.microsoft.com/office/drawing/2014/main" id="{1EF1F4A7-2F01-4198-9F6E-F7CE313C2663}"/>
              </a:ext>
            </a:extLst>
          </p:cNvPr>
          <p:cNvSpPr>
            <a:spLocks noGrp="1"/>
          </p:cNvSpPr>
          <p:nvPr>
            <p:ph idx="1"/>
          </p:nvPr>
        </p:nvSpPr>
        <p:spPr>
          <a:xfrm>
            <a:off x="2589212" y="1537855"/>
            <a:ext cx="8915400" cy="4373367"/>
          </a:xfrm>
        </p:spPr>
        <p:txBody>
          <a:bodyPr/>
          <a:lstStyle/>
          <a:p>
            <a:pPr marL="0" indent="0" fontAlgn="base">
              <a:buNone/>
            </a:pPr>
            <a:r>
              <a:rPr lang="en-US" sz="2800" dirty="0">
                <a:latin typeface="Times New Roman" panose="02020603050405020304" pitchFamily="18" charset="0"/>
                <a:cs typeface="Times New Roman" panose="02020603050405020304" pitchFamily="18" charset="0"/>
              </a:rPr>
              <a:t>Verification is the process of checking that a software achieves its goal without any bug</a:t>
            </a:r>
          </a:p>
          <a:p>
            <a:pPr marL="0" indent="0" fontAlgn="base">
              <a:buNone/>
            </a:pPr>
            <a:r>
              <a:rPr lang="en-US" sz="2800" dirty="0">
                <a:latin typeface="Times New Roman" panose="02020603050405020304" pitchFamily="18" charset="0"/>
                <a:cs typeface="Times New Roman" panose="02020603050405020304" pitchFamily="18" charset="0"/>
              </a:rPr>
              <a:t>Verification is </a:t>
            </a:r>
            <a:r>
              <a:rPr lang="en-US" sz="2800" b="1" dirty="0">
                <a:latin typeface="Times New Roman" panose="02020603050405020304" pitchFamily="18" charset="0"/>
                <a:cs typeface="Times New Roman" panose="02020603050405020304" pitchFamily="18" charset="0"/>
              </a:rPr>
              <a:t>Static Testing</a:t>
            </a:r>
            <a:r>
              <a:rPr lang="en-US" sz="2800" dirty="0">
                <a:latin typeface="Times New Roman" panose="02020603050405020304" pitchFamily="18" charset="0"/>
                <a:cs typeface="Times New Roman" panose="02020603050405020304" pitchFamily="18" charset="0"/>
              </a:rPr>
              <a:t>.</a:t>
            </a:r>
          </a:p>
          <a:p>
            <a:pPr marL="0" indent="0" fontAlgn="base">
              <a:buNone/>
            </a:pPr>
            <a:r>
              <a:rPr lang="en-US" sz="2800" dirty="0">
                <a:latin typeface="Times New Roman" panose="02020603050405020304" pitchFamily="18" charset="0"/>
                <a:cs typeface="Times New Roman" panose="02020603050405020304" pitchFamily="18" charset="0"/>
              </a:rPr>
              <a:t>Activities involved in verification:</a:t>
            </a:r>
          </a:p>
          <a:p>
            <a:pPr fontAlgn="base"/>
            <a:r>
              <a:rPr lang="en-US" sz="2800" dirty="0">
                <a:latin typeface="Times New Roman" panose="02020603050405020304" pitchFamily="18" charset="0"/>
                <a:cs typeface="Times New Roman" panose="02020603050405020304" pitchFamily="18" charset="0"/>
              </a:rPr>
              <a:t>Inspections</a:t>
            </a:r>
          </a:p>
          <a:p>
            <a:pPr fontAlgn="base"/>
            <a:r>
              <a:rPr lang="en-US" sz="2800" dirty="0">
                <a:latin typeface="Times New Roman" panose="02020603050405020304" pitchFamily="18" charset="0"/>
                <a:cs typeface="Times New Roman" panose="02020603050405020304" pitchFamily="18" charset="0"/>
              </a:rPr>
              <a:t>Reviews</a:t>
            </a:r>
          </a:p>
          <a:p>
            <a:pPr fontAlgn="base"/>
            <a:r>
              <a:rPr lang="en-US" sz="2800" dirty="0">
                <a:latin typeface="Times New Roman" panose="02020603050405020304" pitchFamily="18" charset="0"/>
                <a:cs typeface="Times New Roman" panose="02020603050405020304" pitchFamily="18" charset="0"/>
              </a:rPr>
              <a:t>Walkthroughs</a:t>
            </a:r>
          </a:p>
          <a:p>
            <a:pPr fontAlgn="base"/>
            <a:r>
              <a:rPr lang="en-US" sz="2800" dirty="0">
                <a:latin typeface="Times New Roman" panose="02020603050405020304" pitchFamily="18" charset="0"/>
                <a:cs typeface="Times New Roman" panose="02020603050405020304" pitchFamily="18" charset="0"/>
              </a:rPr>
              <a:t>Desk-checking</a:t>
            </a:r>
          </a:p>
          <a:p>
            <a:pPr marL="0" indent="0">
              <a:buNone/>
            </a:pPr>
            <a:endParaRPr lang="en-IN" dirty="0"/>
          </a:p>
        </p:txBody>
      </p:sp>
    </p:spTree>
    <p:extLst>
      <p:ext uri="{BB962C8B-B14F-4D97-AF65-F5344CB8AC3E}">
        <p14:creationId xmlns:p14="http://schemas.microsoft.com/office/powerpoint/2010/main" val="1076215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4BF8-1598-4ED0-91CF-88E18472765E}"/>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Validation</a:t>
            </a:r>
          </a:p>
        </p:txBody>
      </p:sp>
      <p:sp>
        <p:nvSpPr>
          <p:cNvPr id="3" name="Content Placeholder 2">
            <a:extLst>
              <a:ext uri="{FF2B5EF4-FFF2-40B4-BE49-F238E27FC236}">
                <a16:creationId xmlns:a16="http://schemas.microsoft.com/office/drawing/2014/main" id="{D88D081F-4D90-4D63-A826-8F78103D256A}"/>
              </a:ext>
            </a:extLst>
          </p:cNvPr>
          <p:cNvSpPr>
            <a:spLocks noGrp="1"/>
          </p:cNvSpPr>
          <p:nvPr>
            <p:ph idx="1"/>
          </p:nvPr>
        </p:nvSpPr>
        <p:spPr>
          <a:xfrm>
            <a:off x="2589212" y="1427017"/>
            <a:ext cx="8915400" cy="5195455"/>
          </a:xfrm>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Validation is the process of checking whether the software product is up to the mark or in other words product has high level requirements</a:t>
            </a:r>
          </a:p>
          <a:p>
            <a:pPr marL="0" indent="0">
              <a:buNone/>
            </a:pPr>
            <a:r>
              <a:rPr lang="en-US" sz="2800" dirty="0">
                <a:latin typeface="Times New Roman" panose="02020603050405020304" pitchFamily="18" charset="0"/>
                <a:cs typeface="Times New Roman" panose="02020603050405020304" pitchFamily="18" charset="0"/>
              </a:rPr>
              <a:t>Validation is the </a:t>
            </a:r>
            <a:r>
              <a:rPr lang="en-US" sz="2800" b="1" dirty="0">
                <a:latin typeface="Times New Roman" panose="02020603050405020304" pitchFamily="18" charset="0"/>
                <a:cs typeface="Times New Roman" panose="02020603050405020304" pitchFamily="18" charset="0"/>
              </a:rPr>
              <a:t>Dynamic Testing</a:t>
            </a:r>
            <a:r>
              <a:rPr lang="en-US" sz="2800" dirty="0">
                <a:latin typeface="Times New Roman" panose="02020603050405020304" pitchFamily="18" charset="0"/>
                <a:cs typeface="Times New Roman" panose="02020603050405020304" pitchFamily="18" charset="0"/>
              </a:rPr>
              <a:t>.</a:t>
            </a:r>
          </a:p>
          <a:p>
            <a:pPr marL="0" indent="0" fontAlgn="base">
              <a:buNone/>
            </a:pPr>
            <a:r>
              <a:rPr lang="en-US" sz="2800" dirty="0">
                <a:latin typeface="Times New Roman" panose="02020603050405020304" pitchFamily="18" charset="0"/>
                <a:cs typeface="Times New Roman" panose="02020603050405020304" pitchFamily="18" charset="0"/>
              </a:rPr>
              <a:t>Activities involved in validation:</a:t>
            </a:r>
          </a:p>
          <a:p>
            <a:pPr fontAlgn="base"/>
            <a:r>
              <a:rPr lang="en-US" sz="2800" dirty="0">
                <a:latin typeface="Times New Roman" panose="02020603050405020304" pitchFamily="18" charset="0"/>
                <a:cs typeface="Times New Roman" panose="02020603050405020304" pitchFamily="18" charset="0"/>
              </a:rPr>
              <a:t>Black box testing</a:t>
            </a:r>
          </a:p>
          <a:p>
            <a:pPr fontAlgn="base"/>
            <a:r>
              <a:rPr lang="en-US" sz="2800" dirty="0">
                <a:latin typeface="Times New Roman" panose="02020603050405020304" pitchFamily="18" charset="0"/>
                <a:cs typeface="Times New Roman" panose="02020603050405020304" pitchFamily="18" charset="0"/>
              </a:rPr>
              <a:t>White box testing</a:t>
            </a:r>
          </a:p>
          <a:p>
            <a:pPr fontAlgn="base"/>
            <a:r>
              <a:rPr lang="en-US" sz="2800" dirty="0">
                <a:latin typeface="Times New Roman" panose="02020603050405020304" pitchFamily="18" charset="0"/>
                <a:cs typeface="Times New Roman" panose="02020603050405020304" pitchFamily="18" charset="0"/>
              </a:rPr>
              <a:t>Unit testing</a:t>
            </a:r>
          </a:p>
          <a:p>
            <a:pPr fontAlgn="base"/>
            <a:r>
              <a:rPr lang="en-US" sz="2800" dirty="0">
                <a:latin typeface="Times New Roman" panose="02020603050405020304" pitchFamily="18" charset="0"/>
                <a:cs typeface="Times New Roman" panose="02020603050405020304" pitchFamily="18" charset="0"/>
              </a:rPr>
              <a:t>Integration testing</a:t>
            </a:r>
          </a:p>
          <a:p>
            <a:pPr marL="0" indent="0">
              <a:buNone/>
            </a:pPr>
            <a:br>
              <a:rPr lang="en-US" dirty="0"/>
            </a:br>
            <a:endParaRPr lang="en-IN" dirty="0"/>
          </a:p>
        </p:txBody>
      </p:sp>
    </p:spTree>
    <p:extLst>
      <p:ext uri="{BB962C8B-B14F-4D97-AF65-F5344CB8AC3E}">
        <p14:creationId xmlns:p14="http://schemas.microsoft.com/office/powerpoint/2010/main" val="409342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AFA4-5028-4A57-844F-B9F052EDBA74}"/>
              </a:ext>
            </a:extLst>
          </p:cNvPr>
          <p:cNvSpPr>
            <a:spLocks noGrp="1"/>
          </p:cNvSpPr>
          <p:nvPr>
            <p:ph type="title"/>
          </p:nvPr>
        </p:nvSpPr>
        <p:spPr>
          <a:xfrm>
            <a:off x="2620634" y="97637"/>
            <a:ext cx="8911687" cy="692072"/>
          </a:xfrm>
        </p:spPr>
        <p:txBody>
          <a:bodyPr>
            <a:normAutofit fontScale="90000"/>
          </a:bodyPr>
          <a:lstStyle/>
          <a:p>
            <a:r>
              <a:rPr lang="en-IN" b="1" dirty="0">
                <a:latin typeface="Times New Roman" panose="02020603050405020304" pitchFamily="18" charset="0"/>
                <a:cs typeface="Times New Roman" panose="02020603050405020304" pitchFamily="18" charset="0"/>
              </a:rPr>
              <a:t>Test Levels</a:t>
            </a:r>
            <a:br>
              <a:rPr lang="en-IN" b="1" dirty="0">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A level of software testing is a process where every unit or component of a software/system is tested.</a:t>
            </a:r>
            <a:endParaRPr lang="en-IN" sz="2700" b="1" dirty="0">
              <a:solidFill>
                <a:schemeClr val="tx1"/>
              </a:solidFill>
              <a:latin typeface="Times New Roman" panose="02020603050405020304" pitchFamily="18" charset="0"/>
              <a:cs typeface="Times New Roman" panose="02020603050405020304" pitchFamily="18" charset="0"/>
            </a:endParaRPr>
          </a:p>
        </p:txBody>
      </p:sp>
      <p:pic>
        <p:nvPicPr>
          <p:cNvPr id="8194" name="Picture 2" descr="Levels of Testing in Software Testing">
            <a:extLst>
              <a:ext uri="{FF2B5EF4-FFF2-40B4-BE49-F238E27FC236}">
                <a16:creationId xmlns:a16="http://schemas.microsoft.com/office/drawing/2014/main" id="{4D56FC42-DC6B-486E-A68A-8FA6957235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4592" y="1704109"/>
            <a:ext cx="8782790" cy="491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963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CF36-04BB-4522-84FE-5A88A8D39E4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Types of software Testing</a:t>
            </a:r>
          </a:p>
        </p:txBody>
      </p:sp>
      <p:pic>
        <p:nvPicPr>
          <p:cNvPr id="7170" name="Picture 2" descr="Understanding The Different Types Of Software Testing - Ehi Kioya">
            <a:extLst>
              <a:ext uri="{FF2B5EF4-FFF2-40B4-BE49-F238E27FC236}">
                <a16:creationId xmlns:a16="http://schemas.microsoft.com/office/drawing/2014/main" id="{BF9E278B-A67F-4DD3-AAE5-F5004E5229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1310" y="1510145"/>
            <a:ext cx="9343302" cy="515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74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B4621-50B2-468B-B990-FB630F8DA6C7}"/>
              </a:ext>
            </a:extLst>
          </p:cNvPr>
          <p:cNvSpPr>
            <a:spLocks noGrp="1"/>
          </p:cNvSpPr>
          <p:nvPr>
            <p:ph idx="1"/>
          </p:nvPr>
        </p:nvSpPr>
        <p:spPr>
          <a:xfrm>
            <a:off x="1620982" y="415636"/>
            <a:ext cx="9883630" cy="6442364"/>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Ques1:What is a test case?</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A test case is nothing but a set of conditions or variables under which a tester will determine whether a system under test satisfies requirements or works correctly. </a:t>
            </a:r>
          </a:p>
          <a:p>
            <a:pPr marL="0" indent="0">
              <a:buNone/>
            </a:pPr>
            <a:r>
              <a:rPr lang="en-US" sz="2800" b="1" dirty="0">
                <a:latin typeface="Times New Roman" panose="02020603050405020304" pitchFamily="18" charset="0"/>
                <a:cs typeface="Times New Roman" panose="02020603050405020304" pitchFamily="18" charset="0"/>
              </a:rPr>
              <a:t>Ques2</a:t>
            </a: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On what basis the acceptance plan is prepared?</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Basically, the acceptance document is prepared using the following inputs.</a:t>
            </a:r>
          </a:p>
          <a:p>
            <a:pPr marL="0" indent="0">
              <a:buNone/>
            </a:pPr>
            <a:r>
              <a:rPr lang="en-US" sz="2800" b="1" dirty="0">
                <a:latin typeface="Times New Roman" panose="02020603050405020304" pitchFamily="18" charset="0"/>
                <a:cs typeface="Times New Roman" panose="02020603050405020304" pitchFamily="18" charset="0"/>
              </a:rPr>
              <a:t>Requirement document:</a:t>
            </a:r>
            <a:r>
              <a:rPr lang="en-US" sz="2800" dirty="0">
                <a:latin typeface="Times New Roman" panose="02020603050405020304" pitchFamily="18" charset="0"/>
                <a:cs typeface="Times New Roman" panose="02020603050405020304" pitchFamily="18" charset="0"/>
              </a:rPr>
              <a:t> It specifies what exactly is needed in the project from the customers perspective.</a:t>
            </a:r>
          </a:p>
          <a:p>
            <a:pPr marL="0" indent="0">
              <a:buNone/>
            </a:pPr>
            <a:r>
              <a:rPr lang="en-US" sz="2800" b="1" dirty="0">
                <a:latin typeface="Times New Roman" panose="02020603050405020304" pitchFamily="18" charset="0"/>
                <a:cs typeface="Times New Roman" panose="02020603050405020304" pitchFamily="18" charset="0"/>
              </a:rPr>
              <a:t>Input from the customer:</a:t>
            </a:r>
            <a:r>
              <a:rPr lang="en-US" sz="2800" dirty="0">
                <a:latin typeface="Times New Roman" panose="02020603050405020304" pitchFamily="18" charset="0"/>
                <a:cs typeface="Times New Roman" panose="02020603050405020304" pitchFamily="18" charset="0"/>
              </a:rPr>
              <a:t> This can be discussions, informal talks, emails, etc.</a:t>
            </a:r>
          </a:p>
          <a:p>
            <a:pPr marL="0" indent="0">
              <a:buNone/>
            </a:pPr>
            <a:r>
              <a:rPr lang="en-US" sz="2800" b="1" dirty="0">
                <a:latin typeface="Times New Roman" panose="02020603050405020304" pitchFamily="18" charset="0"/>
                <a:cs typeface="Times New Roman" panose="02020603050405020304" pitchFamily="18" charset="0"/>
              </a:rPr>
              <a:t>Project plan:</a:t>
            </a:r>
            <a:r>
              <a:rPr lang="en-US" sz="2800" dirty="0">
                <a:latin typeface="Times New Roman" panose="02020603050405020304" pitchFamily="18" charset="0"/>
                <a:cs typeface="Times New Roman" panose="02020603050405020304" pitchFamily="18" charset="0"/>
              </a:rPr>
              <a:t> The project plan prepared by the project manager also serves as good input to finalize your acceptance test.</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94061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CCD2BDD-2029-4CEF-90B1-4BE65B9B87A4}"/>
              </a:ext>
            </a:extLst>
          </p:cNvPr>
          <p:cNvSpPr>
            <a:spLocks noGrp="1"/>
          </p:cNvSpPr>
          <p:nvPr>
            <p:ph idx="1"/>
          </p:nvPr>
        </p:nvSpPr>
        <p:spPr/>
        <p:txBody>
          <a:bodyPr/>
          <a:lstStyle/>
          <a:p>
            <a:endParaRPr lang="en-IN"/>
          </a:p>
        </p:txBody>
      </p:sp>
      <p:pic>
        <p:nvPicPr>
          <p:cNvPr id="1028" name="Picture 4" descr="https://4.bp.blogspot.com/-nWBIgybQC2Q/WZWVeYdzI0I/AAAAAAAAAVk/Ujrqog0n-xY22HQACT9aqM54RbidyvrLACLcBGAs/s1600/Reasons%2BWhy%2BYou%2BShould%2BHire%2BAn%2BIndependent%2BSoftware%2BTesting%2BService%2B%25281%2529.jpg">
            <a:extLst>
              <a:ext uri="{FF2B5EF4-FFF2-40B4-BE49-F238E27FC236}">
                <a16:creationId xmlns:a16="http://schemas.microsoft.com/office/drawing/2014/main" id="{C8DE3B76-6B59-4EF2-908E-847E8983D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143" y="8562"/>
            <a:ext cx="10160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64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707C8-C31F-4284-9E2E-C96125D9A52E}"/>
              </a:ext>
            </a:extLst>
          </p:cNvPr>
          <p:cNvSpPr>
            <a:spLocks noGrp="1"/>
          </p:cNvSpPr>
          <p:nvPr>
            <p:ph idx="1"/>
          </p:nvPr>
        </p:nvSpPr>
        <p:spPr>
          <a:xfrm>
            <a:off x="1607127" y="537029"/>
            <a:ext cx="9897485" cy="6197600"/>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Testing the whole application:</a:t>
            </a:r>
          </a:p>
          <a:p>
            <a:pPr marL="0" indent="0">
              <a:buNone/>
            </a:pPr>
            <a:r>
              <a:rPr lang="en-US" sz="2400" dirty="0">
                <a:latin typeface="Times New Roman" panose="02020603050405020304" pitchFamily="18" charset="0"/>
                <a:cs typeface="Times New Roman" panose="02020603050405020304" pitchFamily="18" charset="0"/>
              </a:rPr>
              <a:t> It is extremely difficult to test each and every combination both in manual and in automation testing as there are millions of test combinations.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Tight schedules:</a:t>
            </a:r>
          </a:p>
          <a:p>
            <a:pPr marL="0" indent="0">
              <a:buNone/>
            </a:pPr>
            <a:r>
              <a:rPr lang="en-US" sz="2400" dirty="0">
                <a:latin typeface="Times New Roman" panose="02020603050405020304" pitchFamily="18" charset="0"/>
                <a:cs typeface="Times New Roman" panose="02020603050405020304" pitchFamily="18" charset="0"/>
              </a:rPr>
              <a:t> There are times when you have to work way more than the actual working hours to conclude the task.( tasks include writing, executing, automating, and reviewing the test cases.)</a:t>
            </a:r>
          </a:p>
          <a:p>
            <a:pPr marL="0" indent="0">
              <a:buNone/>
            </a:pPr>
            <a:r>
              <a:rPr lang="en-US" sz="2400" dirty="0">
                <a:latin typeface="Times New Roman" panose="02020603050405020304" pitchFamily="18" charset="0"/>
                <a:cs typeface="Times New Roman" panose="02020603050405020304" pitchFamily="18" charset="0"/>
              </a:rPr>
              <a:t> To deliver the right product at the right time, time management is crucial.</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Lack of skilled testers:</a:t>
            </a:r>
          </a:p>
          <a:p>
            <a:pPr marL="0" indent="0">
              <a:buNone/>
            </a:pPr>
            <a:r>
              <a:rPr lang="en-US" sz="2400" dirty="0">
                <a:latin typeface="Times New Roman" panose="02020603050405020304" pitchFamily="18" charset="0"/>
                <a:cs typeface="Times New Roman" panose="02020603050405020304" pitchFamily="18" charset="0"/>
              </a:rPr>
              <a:t> It is important to hire skilled resources as unskilled fellows may add more confusion than streamlining the testing work. </a:t>
            </a:r>
          </a:p>
          <a:p>
            <a:pPr marL="0" indent="0">
              <a:buNone/>
            </a:pPr>
            <a:r>
              <a:rPr lang="en-US" sz="2400" dirty="0">
                <a:latin typeface="Times New Roman" panose="02020603050405020304" pitchFamily="18" charset="0"/>
                <a:cs typeface="Times New Roman" panose="02020603050405020304" pitchFamily="18" charset="0"/>
              </a:rPr>
              <a:t>This can result in an insufficient, incomplete, and ad-hoc testing all through the testing life cycle.</a:t>
            </a:r>
          </a:p>
          <a:p>
            <a:endParaRPr lang="en-IN" dirty="0"/>
          </a:p>
        </p:txBody>
      </p:sp>
    </p:spTree>
    <p:extLst>
      <p:ext uri="{BB962C8B-B14F-4D97-AF65-F5344CB8AC3E}">
        <p14:creationId xmlns:p14="http://schemas.microsoft.com/office/powerpoint/2010/main" val="378462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707C8-C31F-4284-9E2E-C96125D9A52E}"/>
              </a:ext>
            </a:extLst>
          </p:cNvPr>
          <p:cNvSpPr>
            <a:spLocks noGrp="1"/>
          </p:cNvSpPr>
          <p:nvPr>
            <p:ph idx="1"/>
          </p:nvPr>
        </p:nvSpPr>
        <p:spPr>
          <a:xfrm>
            <a:off x="1607127" y="537029"/>
            <a:ext cx="9897485" cy="6197600"/>
          </a:xfrm>
        </p:spPr>
        <p:txBody>
          <a:bodyPr>
            <a:normAutofit/>
          </a:bodyPr>
          <a:lstStyle/>
          <a:p>
            <a:r>
              <a:rPr lang="en-US" sz="2400" b="1" dirty="0">
                <a:latin typeface="Times New Roman" panose="02020603050405020304" pitchFamily="18" charset="0"/>
                <a:cs typeface="Times New Roman" panose="02020603050405020304" pitchFamily="18" charset="0"/>
              </a:rPr>
              <a:t>Regression testing: </a:t>
            </a:r>
          </a:p>
          <a:p>
            <a:pPr marL="0" indent="0">
              <a:buNone/>
            </a:pPr>
            <a:r>
              <a:rPr lang="en-US" sz="2400" dirty="0">
                <a:latin typeface="Times New Roman" panose="02020603050405020304" pitchFamily="18" charset="0"/>
                <a:cs typeface="Times New Roman" panose="02020603050405020304" pitchFamily="18" charset="0"/>
              </a:rPr>
              <a:t>When the project is on the verge of expansion, the regression testing work becomes uninhibited. Pressure to withstand the existing functionality changes the earlier working bug tracking and functionality checks.</a:t>
            </a:r>
          </a:p>
          <a:p>
            <a:r>
              <a:rPr lang="en-US" sz="2400" b="1" dirty="0">
                <a:latin typeface="Times New Roman" panose="02020603050405020304" pitchFamily="18" charset="0"/>
                <a:cs typeface="Times New Roman" panose="02020603050405020304" pitchFamily="18" charset="0"/>
              </a:rPr>
              <a:t>Understanding the requirements:</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Sometimes the testers fail to understand the exact requirements of the clients as a tester is the only one responsible for communicating with the customers. Testers with good listening skills can understand the requirements properly and fulfill the exact requirement.</a:t>
            </a:r>
          </a:p>
          <a:p>
            <a:r>
              <a:rPr lang="en-US" sz="2400" b="1" dirty="0">
                <a:latin typeface="Times New Roman" panose="02020603050405020304" pitchFamily="18" charset="0"/>
                <a:cs typeface="Times New Roman" panose="02020603050405020304" pitchFamily="18" charset="0"/>
              </a:rPr>
              <a:t>Automation testing:</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Automation is one of the most important areas where we can reduce the execution time and can perform regression testing after performing any kind of changes to the code. Whereas, in web applications, the creation of test scripts and using them is more stimulating than for other applications.  </a:t>
            </a:r>
          </a:p>
          <a:p>
            <a:pPr marL="0" indent="0">
              <a:buNone/>
            </a:pPr>
            <a:endParaRPr lang="en-IN" dirty="0"/>
          </a:p>
        </p:txBody>
      </p:sp>
    </p:spTree>
    <p:extLst>
      <p:ext uri="{BB962C8B-B14F-4D97-AF65-F5344CB8AC3E}">
        <p14:creationId xmlns:p14="http://schemas.microsoft.com/office/powerpoint/2010/main" val="388776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707C8-C31F-4284-9E2E-C96125D9A52E}"/>
              </a:ext>
            </a:extLst>
          </p:cNvPr>
          <p:cNvSpPr>
            <a:spLocks noGrp="1"/>
          </p:cNvSpPr>
          <p:nvPr>
            <p:ph idx="1"/>
          </p:nvPr>
        </p:nvSpPr>
        <p:spPr>
          <a:xfrm>
            <a:off x="1537854" y="121392"/>
            <a:ext cx="9897485" cy="6197600"/>
          </a:xfrm>
        </p:spPr>
        <p:txBody>
          <a:bodyPr>
            <a:noAutofit/>
          </a:bodyPr>
          <a:lstStyle/>
          <a:p>
            <a:r>
              <a:rPr lang="en-US" sz="2400" b="1" dirty="0">
                <a:latin typeface="Times New Roman" panose="02020603050405020304" pitchFamily="18" charset="0"/>
                <a:cs typeface="Times New Roman" panose="02020603050405020304" pitchFamily="18" charset="0"/>
              </a:rPr>
              <a:t>Compatibility:</a:t>
            </a:r>
          </a:p>
          <a:p>
            <a:pPr marL="0" indent="0">
              <a:buNone/>
            </a:pPr>
            <a:r>
              <a:rPr lang="en-US" sz="2400" dirty="0">
                <a:latin typeface="Times New Roman" panose="02020603050405020304" pitchFamily="18" charset="0"/>
                <a:cs typeface="Times New Roman" panose="02020603050405020304" pitchFamily="18" charset="0"/>
              </a:rPr>
              <a:t> These days it is usual to see the client asking for the web application that has to work in Windows OS to Mac OS, from Internet Explorer to Safari browsers, from a Web browser to Mobiles. This has made testing even more challenging than before.</a:t>
            </a:r>
          </a:p>
          <a:p>
            <a:r>
              <a:rPr lang="en-US" sz="2400" b="1" dirty="0">
                <a:latin typeface="Times New Roman" panose="02020603050405020304" pitchFamily="18" charset="0"/>
                <a:cs typeface="Times New Roman" panose="02020603050405020304" pitchFamily="18" charset="0"/>
              </a:rPr>
              <a:t>Data integrity: </a:t>
            </a:r>
          </a:p>
          <a:p>
            <a:pPr marL="0" indent="0">
              <a:buNone/>
            </a:pPr>
            <a:r>
              <a:rPr lang="en-US" sz="2400" dirty="0">
                <a:latin typeface="Times New Roman" panose="02020603050405020304" pitchFamily="18" charset="0"/>
                <a:cs typeface="Times New Roman" panose="02020603050405020304" pitchFamily="18" charset="0"/>
              </a:rPr>
              <a:t>The most susceptible area in the software business is the collection and storage of highly valuable customer data. Lest the data stored is accurate and correct, the business may run into predicaments.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Re-usability of test design: </a:t>
            </a:r>
          </a:p>
          <a:p>
            <a:pPr marL="0" indent="0">
              <a:buNone/>
            </a:pPr>
            <a:r>
              <a:rPr lang="en-US" sz="2400" dirty="0">
                <a:latin typeface="Times New Roman" panose="02020603050405020304" pitchFamily="18" charset="0"/>
                <a:cs typeface="Times New Roman" panose="02020603050405020304" pitchFamily="18" charset="0"/>
              </a:rPr>
              <a:t>More reusable components have to be deployed for any project if the project life cycle time gets interrupted. Though in web applications since every project varies in all aspects of requirements, the possibility for re-usability is limited.</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0" indent="0">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91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22F8F-3C69-4FA7-AB74-360A151AA8F5}"/>
              </a:ext>
            </a:extLst>
          </p:cNvPr>
          <p:cNvSpPr>
            <a:spLocks noGrp="1"/>
          </p:cNvSpPr>
          <p:nvPr>
            <p:ph idx="1"/>
          </p:nvPr>
        </p:nvSpPr>
        <p:spPr>
          <a:xfrm>
            <a:off x="2353685" y="861317"/>
            <a:ext cx="8915400" cy="3777622"/>
          </a:xfrm>
        </p:spPr>
        <p:txBody>
          <a:bodyPr/>
          <a:lstStyle/>
          <a:p>
            <a:r>
              <a:rPr lang="en-US" sz="2400" b="1" dirty="0">
                <a:latin typeface="Times New Roman" panose="02020603050405020304" pitchFamily="18" charset="0"/>
                <a:cs typeface="Times New Roman" panose="02020603050405020304" pitchFamily="18" charset="0"/>
              </a:rPr>
              <a:t>Time is always a big constraint:</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Tester simply focuses on the task completion rather than test coverage and quality of work when the time is less. </a:t>
            </a:r>
          </a:p>
          <a:p>
            <a:pPr marL="0" indent="0">
              <a:buNone/>
            </a:pPr>
            <a:r>
              <a:rPr lang="en-US" sz="2400" dirty="0">
                <a:latin typeface="Times New Roman" panose="02020603050405020304" pitchFamily="18" charset="0"/>
                <a:cs typeface="Times New Roman" panose="02020603050405020304" pitchFamily="18" charset="0"/>
              </a:rPr>
              <a:t>A huge list of tasks is there to be completed within specified time while completing the task within a specified time-frame which includes writing, executing, automating, and finally reviewing the test cases.</a:t>
            </a:r>
          </a:p>
          <a:p>
            <a:endParaRPr lang="en-IN" dirty="0"/>
          </a:p>
        </p:txBody>
      </p:sp>
    </p:spTree>
    <p:extLst>
      <p:ext uri="{BB962C8B-B14F-4D97-AF65-F5344CB8AC3E}">
        <p14:creationId xmlns:p14="http://schemas.microsoft.com/office/powerpoint/2010/main" val="300803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2" y="624110"/>
            <a:ext cx="7620000" cy="823690"/>
          </a:xfrm>
        </p:spPr>
        <p:txBody>
          <a:bodyPr/>
          <a:lstStyle/>
          <a:p>
            <a:r>
              <a:rPr lang="en-IN" b="1" dirty="0">
                <a:latin typeface="Times New Roman" panose="02020603050405020304" pitchFamily="18" charset="0"/>
                <a:cs typeface="Times New Roman" panose="02020603050405020304" pitchFamily="18" charset="0"/>
              </a:rPr>
              <a:t>Testing Vs Debugging</a:t>
            </a:r>
            <a:endParaRPr lang="en-US" b="1" dirty="0">
              <a:latin typeface="Times New Roman" panose="02020603050405020304" pitchFamily="18" charset="0"/>
              <a:cs typeface="Times New Roman" panose="02020603050405020304" pitchFamily="18" charset="0"/>
            </a:endParaRPr>
          </a:p>
        </p:txBody>
      </p:sp>
      <p:pic>
        <p:nvPicPr>
          <p:cNvPr id="2050" name="Picture 2" descr="CSE Study Material: Software Testing Methodologies Dichotomies">
            <a:extLst>
              <a:ext uri="{FF2B5EF4-FFF2-40B4-BE49-F238E27FC236}">
                <a16:creationId xmlns:a16="http://schemas.microsoft.com/office/drawing/2014/main" id="{FE5A8464-AF76-41F2-8091-2D7A8FB22D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1" y="1814945"/>
            <a:ext cx="8077200" cy="417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51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esting Integral part of the software development process. - ppt ...">
            <a:extLst>
              <a:ext uri="{FF2B5EF4-FFF2-40B4-BE49-F238E27FC236}">
                <a16:creationId xmlns:a16="http://schemas.microsoft.com/office/drawing/2014/main" id="{A7408537-0CF5-4102-83AF-FB40851FE9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744" y="498764"/>
            <a:ext cx="10377055" cy="541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7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2558AAF-B918-4BE7-BDF5-1012C31EB037}"/>
              </a:ext>
            </a:extLst>
          </p:cNvPr>
          <p:cNvGraphicFramePr>
            <a:graphicFrameLocks noGrp="1"/>
          </p:cNvGraphicFramePr>
          <p:nvPr>
            <p:ph idx="1"/>
            <p:extLst>
              <p:ext uri="{D42A27DB-BD31-4B8C-83A1-F6EECF244321}">
                <p14:modId xmlns:p14="http://schemas.microsoft.com/office/powerpoint/2010/main" val="916255346"/>
              </p:ext>
            </p:extLst>
          </p:nvPr>
        </p:nvGraphicFramePr>
        <p:xfrm>
          <a:off x="1690254" y="817418"/>
          <a:ext cx="9642764" cy="5094432"/>
        </p:xfrm>
        <a:graphic>
          <a:graphicData uri="http://schemas.openxmlformats.org/drawingml/2006/table">
            <a:tbl>
              <a:tblPr/>
              <a:tblGrid>
                <a:gridCol w="4821382">
                  <a:extLst>
                    <a:ext uri="{9D8B030D-6E8A-4147-A177-3AD203B41FA5}">
                      <a16:colId xmlns:a16="http://schemas.microsoft.com/office/drawing/2014/main" val="1634618663"/>
                    </a:ext>
                  </a:extLst>
                </a:gridCol>
                <a:gridCol w="4821382">
                  <a:extLst>
                    <a:ext uri="{9D8B030D-6E8A-4147-A177-3AD203B41FA5}">
                      <a16:colId xmlns:a16="http://schemas.microsoft.com/office/drawing/2014/main" val="2689652112"/>
                    </a:ext>
                  </a:extLst>
                </a:gridCol>
              </a:tblGrid>
              <a:tr h="417717">
                <a:tc>
                  <a:txBody>
                    <a:bodyPr/>
                    <a:lstStyle/>
                    <a:p>
                      <a:r>
                        <a:rPr lang="en-IN" sz="1500" b="1" i="0" dirty="0">
                          <a:effectLst/>
                          <a:latin typeface="Cambira"/>
                        </a:rPr>
                        <a:t>Testing</a:t>
                      </a:r>
                      <a:endParaRPr lang="en-IN" sz="1500" b="0" dirty="0">
                        <a:effectLst/>
                        <a:latin typeface="Cambira"/>
                      </a:endParaRP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500" b="1" i="0">
                          <a:effectLst/>
                          <a:latin typeface="Cambira"/>
                        </a:rPr>
                        <a:t>Debugging</a:t>
                      </a:r>
                      <a:endParaRPr lang="en-IN" sz="1500" b="0">
                        <a:effectLst/>
                        <a:latin typeface="Cambira"/>
                      </a:endParaRP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2077518776"/>
                  </a:ext>
                </a:extLst>
              </a:tr>
              <a:tr h="727776">
                <a:tc>
                  <a:txBody>
                    <a:bodyPr/>
                    <a:lstStyle/>
                    <a:p>
                      <a:r>
                        <a:rPr lang="en-IN" sz="1500" b="0">
                          <a:effectLst/>
                          <a:latin typeface="Cambira"/>
                        </a:rPr>
                        <a:t>Performed by testers</a:t>
                      </a: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US" sz="1500" b="0">
                          <a:effectLst/>
                          <a:latin typeface="Cambira"/>
                        </a:rPr>
                        <a:t>Performed by developer or development team</a:t>
                      </a: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747864924"/>
                  </a:ext>
                </a:extLst>
              </a:tr>
              <a:tr h="727776">
                <a:tc>
                  <a:txBody>
                    <a:bodyPr/>
                    <a:lstStyle/>
                    <a:p>
                      <a:r>
                        <a:rPr lang="en-US" sz="1500" b="0" dirty="0">
                          <a:effectLst/>
                          <a:latin typeface="Cambira"/>
                        </a:rPr>
                        <a:t>Can be done manually or automatically</a:t>
                      </a: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US" sz="1500" b="0">
                          <a:effectLst/>
                          <a:latin typeface="Cambira"/>
                        </a:rPr>
                        <a:t>Can only be done manually</a:t>
                      </a: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3563738473"/>
                  </a:ext>
                </a:extLst>
              </a:tr>
              <a:tr h="1037835">
                <a:tc>
                  <a:txBody>
                    <a:bodyPr/>
                    <a:lstStyle/>
                    <a:p>
                      <a:r>
                        <a:rPr lang="en-US" sz="1500" b="0">
                          <a:effectLst/>
                          <a:latin typeface="Cambira"/>
                        </a:rPr>
                        <a:t>Can be predefined when starting testing. The test result could be predicted</a:t>
                      </a: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US" sz="1500" b="0" dirty="0">
                          <a:effectLst/>
                          <a:latin typeface="Cambira"/>
                        </a:rPr>
                        <a:t>Start with unknown conditions and it is hard to predict the result</a:t>
                      </a: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2599854197"/>
                  </a:ext>
                </a:extLst>
              </a:tr>
              <a:tr h="727776">
                <a:tc>
                  <a:txBody>
                    <a:bodyPr/>
                    <a:lstStyle/>
                    <a:p>
                      <a:r>
                        <a:rPr lang="en-IN" sz="1500" b="0">
                          <a:effectLst/>
                          <a:latin typeface="Cambira"/>
                        </a:rPr>
                        <a:t>Find the programming failure</a:t>
                      </a: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US" sz="1500" b="0">
                          <a:effectLst/>
                          <a:latin typeface="Cambira"/>
                        </a:rPr>
                        <a:t>Demonstrate that it’s only an unattended small mistake</a:t>
                      </a: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326091237"/>
                  </a:ext>
                </a:extLst>
              </a:tr>
              <a:tr h="727776">
                <a:tc>
                  <a:txBody>
                    <a:bodyPr/>
                    <a:lstStyle/>
                    <a:p>
                      <a:r>
                        <a:rPr lang="en-US" sz="1500" b="0">
                          <a:effectLst/>
                          <a:latin typeface="Cambira"/>
                        </a:rPr>
                        <a:t>Could be done automatically by using automated testing tools</a:t>
                      </a: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US" sz="1500" b="0">
                          <a:effectLst/>
                          <a:latin typeface="Cambira"/>
                        </a:rPr>
                        <a:t>Automatic debugging of software is still a dream of programmers</a:t>
                      </a: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50035921"/>
                  </a:ext>
                </a:extLst>
              </a:tr>
              <a:tr h="727776">
                <a:tc>
                  <a:txBody>
                    <a:bodyPr/>
                    <a:lstStyle/>
                    <a:p>
                      <a:r>
                        <a:rPr lang="en-US" sz="1500" b="0">
                          <a:effectLst/>
                          <a:latin typeface="Cambira"/>
                        </a:rPr>
                        <a:t>The purpose is to find the bug</a:t>
                      </a: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US" sz="1500" b="0" dirty="0">
                          <a:effectLst/>
                          <a:latin typeface="Cambira"/>
                        </a:rPr>
                        <a:t>The purpose is to find the cause of a bug</a:t>
                      </a:r>
                    </a:p>
                  </a:txBody>
                  <a:tcPr marL="79845" marR="79845" marT="39922" marB="3992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3520705864"/>
                  </a:ext>
                </a:extLst>
              </a:tr>
            </a:tbl>
          </a:graphicData>
        </a:graphic>
      </p:graphicFrame>
    </p:spTree>
    <p:extLst>
      <p:ext uri="{BB962C8B-B14F-4D97-AF65-F5344CB8AC3E}">
        <p14:creationId xmlns:p14="http://schemas.microsoft.com/office/powerpoint/2010/main" val="33654327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a890d954370fc4cbc1df1f257126e4b2">
  <xsd:schema xmlns:xsd="http://www.w3.org/2001/XMLSchema" xmlns:xs="http://www.w3.org/2001/XMLSchema" xmlns:p="http://schemas.microsoft.com/office/2006/metadata/properties" xmlns:ns2="cf86998d-6c59-4edf-8766-84e7bf90ae28" targetNamespace="http://schemas.microsoft.com/office/2006/metadata/properties" ma:root="true" ma:fieldsID="33b74e24344402299f2bdee8ba92e911"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9CE368-14A7-4E3D-B151-ABCA0DB4D3C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1BDD53B-8ED0-4DFC-BC07-17F61112DE5D}">
  <ds:schemaRefs>
    <ds:schemaRef ds:uri="http://schemas.microsoft.com/sharepoint/v3/contenttype/forms"/>
  </ds:schemaRefs>
</ds:datastoreItem>
</file>

<file path=customXml/itemProps3.xml><?xml version="1.0" encoding="utf-8"?>
<ds:datastoreItem xmlns:ds="http://schemas.openxmlformats.org/officeDocument/2006/customXml" ds:itemID="{D5BA8A62-568A-446C-BDA3-F1718412B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86998d-6c59-4edf-8766-84e7bf90a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1611</TotalTime>
  <Words>183</Words>
  <Application>Microsoft Office PowerPoint</Application>
  <PresentationFormat>Widescreen</PresentationFormat>
  <Paragraphs>75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                     (ETCS-403)  </vt:lpstr>
      <vt:lpstr>PowerPoint Presentation</vt:lpstr>
      <vt:lpstr>PowerPoint Presentation</vt:lpstr>
      <vt:lpstr>PowerPoint Presentation</vt:lpstr>
      <vt:lpstr>PowerPoint Presentation</vt:lpstr>
      <vt:lpstr>PowerPoint Presentation</vt:lpstr>
      <vt:lpstr>Testing Vs Debugging</vt:lpstr>
      <vt:lpstr>PowerPoint Presentation</vt:lpstr>
      <vt:lpstr>PowerPoint Presentation</vt:lpstr>
      <vt:lpstr>Verification and Validation</vt:lpstr>
      <vt:lpstr>PowerPoint Presentation</vt:lpstr>
      <vt:lpstr>Verification</vt:lpstr>
      <vt:lpstr>Validation</vt:lpstr>
      <vt:lpstr>Test Levels A level of software testing is a process where every unit or component of a software/system is tested.</vt:lpstr>
      <vt:lpstr>Types of software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Goel</dc:creator>
  <cp:lastModifiedBy>Anuj Goel</cp:lastModifiedBy>
  <cp:revision>24</cp:revision>
  <dcterms:created xsi:type="dcterms:W3CDTF">2020-08-17T09:58:59Z</dcterms:created>
  <dcterms:modified xsi:type="dcterms:W3CDTF">2021-10-01T04:38:07Z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