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4610100" cy="3460750"/>
  <p:notesSz cx="4610100" cy="34607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56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755389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6567" y="163725"/>
            <a:ext cx="785879" cy="44205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09901" y="630340"/>
            <a:ext cx="2479209" cy="51573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55389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360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8037" y="851253"/>
            <a:ext cx="319402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Zameer Fatima, Assistant Professor               Dept. Of CSE MAIT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Zameer Fatima, Assistant Professor               Dept. Of CSE MAIT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Zameer Fatima, Assistant Professor               Dept. Of CSE MAIT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Zameer Fatima, Assistant Professor               Dept. Of CSE MAIT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Zameer Fatima, Assistant Professor               Dept. Of CSE MAIT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1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4747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1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022" y="1062150"/>
            <a:ext cx="4358055" cy="1090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Zameer Fatima, Assistant Professor               Dept. Of CSE MAIT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8284" y="3331252"/>
            <a:ext cx="2832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‹#›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08037" y="851253"/>
            <a:ext cx="3194024" cy="2654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67740" marR="5080" indent="-955675" algn="ctr">
              <a:lnSpc>
                <a:spcPct val="107000"/>
              </a:lnSpc>
              <a:spcBef>
                <a:spcPts val="20"/>
              </a:spcBef>
            </a:pPr>
            <a:r>
              <a:rPr lang="en-US" sz="1600" spc="10" dirty="0"/>
              <a:t>Foundation Of Computer Science</a:t>
            </a:r>
            <a:r>
              <a:rPr sz="1600" spc="10" dirty="0"/>
              <a:t> </a:t>
            </a:r>
            <a:r>
              <a:rPr spc="10" dirty="0"/>
              <a:t> </a:t>
            </a:r>
            <a:endParaRPr spc="1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/>
              <a:t>Dept</a:t>
            </a:r>
            <a:r>
              <a:rPr spc="-5" dirty="0"/>
              <a:t>. Of CSE MAIT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7140" y="1332230"/>
            <a:ext cx="2337435" cy="1596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2000">
                <a:latin typeface="Arial Unicode MS" panose="020B0604020202020204" charset="-122"/>
                <a:ea typeface="Arial Unicode MS" panose="020B0604020202020204" charset="-122"/>
                <a:cs typeface="Arial" panose="020B0604020202020204"/>
              </a:rPr>
              <a:t>Lecture-4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spc="15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Predicate</a:t>
            </a:r>
            <a:r>
              <a:rPr sz="2000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</a:t>
            </a:r>
            <a:r>
              <a:rPr sz="2000" spc="15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Logic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2000" spc="15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&amp;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2000" spc="15" dirty="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Quantifiers</a:t>
            </a:r>
            <a:endParaRPr sz="2000" spc="15" dirty="0">
              <a:latin typeface="Arial Unicode MS" panose="020B0604020202020204" charset="-122"/>
              <a:ea typeface="Arial Unicode MS" panose="020B0604020202020204" charset="-122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2000" dirty="0">
              <a:latin typeface="Arial Unicode MS" panose="020B0604020202020204" charset="-122"/>
              <a:ea typeface="Arial Unicode MS" panose="020B0604020202020204" charset="-122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828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Uniqueness</a:t>
            </a:r>
            <a:r>
              <a:rPr spc="-15" dirty="0"/>
              <a:t> </a:t>
            </a:r>
            <a:r>
              <a:rPr spc="10" dirty="0"/>
              <a:t>Quantifier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605498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557" y="98760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17739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171639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57" y="209849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557" y="248061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8632" y="533589"/>
            <a:ext cx="4041775" cy="24110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6365" marR="306070">
              <a:lnSpc>
                <a:spcPct val="103000"/>
              </a:lnSpc>
              <a:spcBef>
                <a:spcPts val="55"/>
              </a:spcBef>
            </a:pPr>
            <a:r>
              <a:rPr sz="1100" i="1" spc="-50" dirty="0">
                <a:latin typeface="FreeSans"/>
                <a:cs typeface="FreeSans"/>
              </a:rPr>
              <a:t>∃</a:t>
            </a:r>
            <a:r>
              <a:rPr sz="1100" spc="-50" dirty="0">
                <a:latin typeface="LM Sans 10"/>
                <a:cs typeface="LM Sans 10"/>
              </a:rPr>
              <a:t>!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means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that there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exists</a:t>
            </a:r>
            <a:r>
              <a:rPr sz="1100" spc="-10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one and </a:t>
            </a:r>
            <a:r>
              <a:rPr sz="1100" spc="-5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only </a:t>
            </a:r>
            <a:r>
              <a:rPr sz="1100" spc="-10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 the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domain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such that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true.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0" marR="1006475">
              <a:lnSpc>
                <a:spcPct val="113000"/>
              </a:lnSpc>
              <a:spcBef>
                <a:spcPts val="160"/>
              </a:spcBef>
            </a:pPr>
            <a:r>
              <a:rPr sz="1100" i="1" spc="-30" dirty="0">
                <a:latin typeface="FreeSans"/>
                <a:cs typeface="FreeSans"/>
              </a:rPr>
              <a:t>∃</a:t>
            </a:r>
            <a:r>
              <a:rPr sz="1200" spc="-44" baseline="-14000" dirty="0">
                <a:latin typeface="Arial" panose="020B0604020202020204"/>
                <a:cs typeface="Arial" panose="020B0604020202020204"/>
              </a:rPr>
              <a:t>1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alternative notation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for </a:t>
            </a:r>
            <a:r>
              <a:rPr sz="1100" i="1" spc="-50" dirty="0">
                <a:latin typeface="FreeSans"/>
                <a:cs typeface="FreeSans"/>
              </a:rPr>
              <a:t>∃</a:t>
            </a:r>
            <a:r>
              <a:rPr sz="1100" spc="-50" dirty="0">
                <a:latin typeface="LM Sans 10"/>
                <a:cs typeface="LM Sans 10"/>
              </a:rPr>
              <a:t>!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  This is read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as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266700">
              <a:lnSpc>
                <a:spcPts val="1200"/>
              </a:lnSpc>
              <a:spcBef>
                <a:spcPts val="175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There is one and only one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such that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.</a:t>
            </a:r>
            <a:endParaRPr sz="1000" dirty="0">
              <a:latin typeface="Arial" panose="020B0604020202020204"/>
              <a:cs typeface="Arial" panose="020B0604020202020204"/>
            </a:endParaRPr>
          </a:p>
          <a:p>
            <a:pPr marL="266700">
              <a:lnSpc>
                <a:spcPts val="1200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There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exists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 unique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such that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.</a:t>
            </a:r>
            <a:endParaRPr sz="1000" dirty="0">
              <a:latin typeface="Arial" panose="020B0604020202020204"/>
              <a:cs typeface="Arial" panose="020B0604020202020204"/>
            </a:endParaRPr>
          </a:p>
          <a:p>
            <a:pPr marL="127000" marR="172720">
              <a:lnSpc>
                <a:spcPct val="103000"/>
              </a:lnSpc>
              <a:spcBef>
                <a:spcPts val="315"/>
              </a:spcBef>
            </a:pPr>
            <a:r>
              <a:rPr sz="1100" b="1" spc="-10" dirty="0">
                <a:latin typeface="Arial" panose="020B0604020202020204"/>
                <a:cs typeface="Arial" panose="020B0604020202020204"/>
              </a:rPr>
              <a:t>Example: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Let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denote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1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0 and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are the</a:t>
            </a:r>
            <a:r>
              <a:rPr sz="11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integers.  Then </a:t>
            </a:r>
            <a:r>
              <a:rPr sz="1100" i="1" spc="-50" dirty="0">
                <a:latin typeface="FreeSans"/>
                <a:cs typeface="FreeSans"/>
              </a:rPr>
              <a:t>∃</a:t>
            </a:r>
            <a:r>
              <a:rPr sz="1100" spc="-50" dirty="0">
                <a:latin typeface="LM Sans 10"/>
                <a:cs typeface="LM Sans 10"/>
              </a:rPr>
              <a:t>!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1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true.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0">
              <a:lnSpc>
                <a:spcPct val="100000"/>
              </a:lnSpc>
              <a:spcBef>
                <a:spcPts val="335"/>
              </a:spcBef>
            </a:pPr>
            <a:r>
              <a:rPr sz="1100" b="1" spc="-10" dirty="0">
                <a:latin typeface="Arial" panose="020B0604020202020204"/>
                <a:cs typeface="Arial" panose="020B0604020202020204"/>
              </a:rPr>
              <a:t>Example: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Let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denote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-55" dirty="0">
                <a:latin typeface="Verdana" panose="020B0604030504040204"/>
                <a:cs typeface="Verdana" panose="020B0604030504040204"/>
              </a:rPr>
              <a:t>&gt;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0 and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are 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integers.</a:t>
            </a:r>
            <a:r>
              <a:rPr sz="11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Then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</a:pPr>
            <a:r>
              <a:rPr sz="1100" i="1" spc="-50" dirty="0">
                <a:latin typeface="FreeSans"/>
                <a:cs typeface="FreeSans"/>
              </a:rPr>
              <a:t>∃</a:t>
            </a:r>
            <a:r>
              <a:rPr sz="1100" spc="-50" dirty="0">
                <a:latin typeface="LM Sans 10"/>
                <a:cs typeface="LM Sans 10"/>
              </a:rPr>
              <a:t>!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1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false.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0" marR="424815">
              <a:lnSpc>
                <a:spcPct val="103000"/>
              </a:lnSpc>
              <a:spcBef>
                <a:spcPts val="300"/>
              </a:spcBef>
            </a:pPr>
            <a:r>
              <a:rPr sz="11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uniqueness quantifier can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expressed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by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standard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operations. </a:t>
            </a:r>
            <a:r>
              <a:rPr sz="1100" i="1" spc="-50" dirty="0">
                <a:latin typeface="FreeSans"/>
                <a:cs typeface="FreeSans"/>
              </a:rPr>
              <a:t>∃</a:t>
            </a:r>
            <a:r>
              <a:rPr sz="1100" spc="-50" dirty="0">
                <a:latin typeface="LM Sans 10"/>
                <a:cs typeface="LM Sans 10"/>
              </a:rPr>
              <a:t>!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equivalent</a:t>
            </a:r>
            <a:r>
              <a:rPr sz="11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to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</a:pP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5" dirty="0">
                <a:latin typeface="FreeSans"/>
                <a:cs typeface="FreeSans"/>
              </a:rPr>
              <a:t>∧</a:t>
            </a:r>
            <a:r>
              <a:rPr sz="1100" i="1" spc="-65" dirty="0">
                <a:latin typeface="FreeSans"/>
                <a:cs typeface="FreeSans"/>
              </a:rPr>
              <a:t>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FreeSans"/>
                <a:cs typeface="FreeSans"/>
              </a:rPr>
              <a:t>→</a:t>
            </a:r>
            <a:r>
              <a:rPr sz="1100" i="1" spc="-10" dirty="0">
                <a:latin typeface="FreeSans"/>
                <a:cs typeface="FreeSans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))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132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Precedence </a:t>
            </a:r>
            <a:r>
              <a:rPr spc="10" dirty="0"/>
              <a:t>of</a:t>
            </a:r>
            <a:r>
              <a:rPr spc="-55" dirty="0"/>
              <a:t> </a:t>
            </a:r>
            <a:r>
              <a:rPr spc="15" dirty="0"/>
              <a:t>Quantifiers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1187513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1115617"/>
            <a:ext cx="3624579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5565">
              <a:lnSpc>
                <a:spcPct val="103000"/>
              </a:lnSpc>
              <a:spcBef>
                <a:spcPts val="5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Quantifiers </a:t>
            </a:r>
            <a:r>
              <a:rPr sz="1100" i="1" spc="-165" dirty="0">
                <a:latin typeface="FreeSans"/>
                <a:cs typeface="FreeSans"/>
              </a:rPr>
              <a:t>∀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spc="-130" dirty="0">
                <a:latin typeface="FreeSans"/>
                <a:cs typeface="FreeSans"/>
              </a:rPr>
              <a:t>∃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have</a:t>
            </a:r>
            <a:r>
              <a:rPr sz="1100" spc="-15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higher </a:t>
            </a:r>
            <a:r>
              <a:rPr sz="1100" spc="-5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precedence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then all logical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operators.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3000"/>
              </a:lnSpc>
              <a:spcBef>
                <a:spcPts val="300"/>
              </a:spcBef>
            </a:pP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5" dirty="0">
                <a:latin typeface="FreeSans"/>
                <a:cs typeface="FreeSans"/>
              </a:rPr>
              <a:t>∧</a:t>
            </a:r>
            <a:r>
              <a:rPr sz="1100" i="1" spc="-60" dirty="0">
                <a:latin typeface="FreeSans"/>
                <a:cs typeface="FreeSans"/>
              </a:rPr>
              <a:t> 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Q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means</a:t>
            </a:r>
            <a:r>
              <a:rPr sz="1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60" dirty="0">
                <a:latin typeface="LM Sans 10"/>
                <a:cs typeface="LM Sans 10"/>
              </a:rPr>
              <a:t>(</a:t>
            </a:r>
            <a:r>
              <a:rPr sz="1100" i="1" spc="-60" dirty="0">
                <a:latin typeface="FreeSans"/>
                <a:cs typeface="FreeSans"/>
              </a:rPr>
              <a:t>∀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5" dirty="0">
                <a:latin typeface="FreeSans"/>
                <a:cs typeface="FreeSans"/>
              </a:rPr>
              <a:t>∧</a:t>
            </a:r>
            <a:r>
              <a:rPr sz="1100" i="1" spc="-60" dirty="0">
                <a:latin typeface="FreeSans"/>
                <a:cs typeface="FreeSans"/>
              </a:rPr>
              <a:t> 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Q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</a:t>
            </a:r>
            <a:r>
              <a:rPr sz="11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</a:t>
            </a:r>
            <a:r>
              <a:rPr sz="1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particular,</a:t>
            </a:r>
            <a:r>
              <a:rPr sz="1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this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expression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contains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free</a:t>
            </a:r>
            <a:r>
              <a:rPr sz="1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variable.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5" dirty="0">
                <a:latin typeface="FreeSans"/>
                <a:cs typeface="FreeSans"/>
              </a:rPr>
              <a:t>∧</a:t>
            </a:r>
            <a:r>
              <a:rPr sz="1100" i="1" spc="-65" dirty="0">
                <a:latin typeface="FreeSans"/>
                <a:cs typeface="FreeSans"/>
              </a:rPr>
              <a:t> 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Q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means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something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different.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557" y="1569618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1951736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239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Translating </a:t>
            </a:r>
            <a:r>
              <a:rPr spc="15" dirty="0"/>
              <a:t>English </a:t>
            </a:r>
            <a:r>
              <a:rPr spc="10" dirty="0"/>
              <a:t>to</a:t>
            </a:r>
            <a:r>
              <a:rPr spc="-35" dirty="0"/>
              <a:t> </a:t>
            </a:r>
            <a:r>
              <a:rPr spc="15" dirty="0"/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41894"/>
            <a:ext cx="4337050" cy="21024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3655">
              <a:lnSpc>
                <a:spcPct val="103000"/>
              </a:lnSpc>
              <a:spcBef>
                <a:spcPts val="55"/>
              </a:spcBef>
            </a:pPr>
            <a:r>
              <a:rPr sz="1100" spc="-25" dirty="0">
                <a:latin typeface="Arial" panose="020B0604020202020204"/>
                <a:cs typeface="Arial" panose="020B0604020202020204"/>
              </a:rPr>
              <a:t>Translate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following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sentence into predicate logic: “Every student in  this class has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taken a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course in </a:t>
            </a:r>
            <a:r>
              <a:rPr sz="1100" spc="-40" dirty="0">
                <a:latin typeface="Arial" panose="020B0604020202020204"/>
                <a:cs typeface="Arial" panose="020B0604020202020204"/>
              </a:rPr>
              <a:t>Java.”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Solution: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First decide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on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domain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30" dirty="0">
                <a:latin typeface="Arial" panose="020B0604020202020204"/>
                <a:cs typeface="Arial" panose="020B0604020202020204"/>
              </a:rPr>
              <a:t>U.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801370" marR="5080" indent="-723900">
              <a:lnSpc>
                <a:spcPct val="103000"/>
              </a:lnSpc>
              <a:spcBef>
                <a:spcPts val="595"/>
              </a:spcBef>
            </a:pPr>
            <a:r>
              <a:rPr sz="1100" spc="-5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Solution 1: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all students in this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class,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define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propositional  function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J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denoting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“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has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taken a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course in </a:t>
            </a:r>
            <a:r>
              <a:rPr sz="1100" spc="-25" dirty="0">
                <a:latin typeface="Arial" panose="020B0604020202020204"/>
                <a:cs typeface="Arial" panose="020B0604020202020204"/>
              </a:rPr>
              <a:t>Java”</a:t>
            </a:r>
            <a:r>
              <a:rPr sz="11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and  translate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as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J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4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801370" marR="83820" indent="-723900" algn="just">
              <a:lnSpc>
                <a:spcPct val="103000"/>
              </a:lnSpc>
              <a:spcBef>
                <a:spcPts val="300"/>
              </a:spcBef>
            </a:pPr>
            <a:r>
              <a:rPr sz="1100" spc="-5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Solution 2: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But if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all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people,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also define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propositional function  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S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denoting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“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student in this class”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and translate 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as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FreeSans"/>
                <a:cs typeface="FreeSans"/>
              </a:rPr>
              <a:t>→</a:t>
            </a:r>
            <a:r>
              <a:rPr sz="1100" i="1" spc="-10" dirty="0">
                <a:latin typeface="FreeSans"/>
                <a:cs typeface="FreeSans"/>
              </a:rPr>
              <a:t>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J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))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Note:</a:t>
            </a:r>
            <a:r>
              <a:rPr sz="11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S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55" dirty="0">
                <a:latin typeface="FreeSans"/>
                <a:cs typeface="FreeSans"/>
              </a:rPr>
              <a:t>∧</a:t>
            </a:r>
            <a:r>
              <a:rPr sz="1100" i="1" spc="-65" dirty="0">
                <a:latin typeface="FreeSans"/>
                <a:cs typeface="FreeSans"/>
              </a:rPr>
              <a:t> 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J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not correct.</a:t>
            </a:r>
            <a:r>
              <a:rPr sz="11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What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does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it</a:t>
            </a:r>
            <a:r>
              <a:rPr sz="1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mean?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603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Equivalences in </a:t>
            </a:r>
            <a:r>
              <a:rPr spc="15" dirty="0"/>
              <a:t>Predicate</a:t>
            </a:r>
            <a:r>
              <a:rPr spc="-35" dirty="0"/>
              <a:t> </a:t>
            </a:r>
            <a:r>
              <a:rPr spc="15" dirty="0"/>
              <a:t>Logic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1118692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92710">
              <a:lnSpc>
                <a:spcPct val="103000"/>
              </a:lnSpc>
              <a:spcBef>
                <a:spcPts val="55"/>
              </a:spcBef>
            </a:pPr>
            <a:r>
              <a:rPr spc="-5" dirty="0"/>
              <a:t>Statements </a:t>
            </a:r>
            <a:r>
              <a:rPr spc="-15" dirty="0"/>
              <a:t>involving </a:t>
            </a:r>
            <a:r>
              <a:rPr spc="-5" dirty="0"/>
              <a:t>predicates </a:t>
            </a:r>
            <a:r>
              <a:rPr spc="-10" dirty="0"/>
              <a:t>and </a:t>
            </a:r>
            <a:r>
              <a:rPr spc="-5" dirty="0"/>
              <a:t>quantifiers are logically  </a:t>
            </a:r>
            <a:r>
              <a:rPr spc="-10" dirty="0"/>
              <a:t>equivalent </a:t>
            </a:r>
            <a:r>
              <a:rPr spc="-5" dirty="0"/>
              <a:t>if </a:t>
            </a:r>
            <a:r>
              <a:rPr spc="-10" dirty="0"/>
              <a:t>and </a:t>
            </a:r>
            <a:r>
              <a:rPr spc="-5" dirty="0"/>
              <a:t>only if </a:t>
            </a:r>
            <a:r>
              <a:rPr spc="-15" dirty="0"/>
              <a:t>they </a:t>
            </a:r>
            <a:r>
              <a:rPr spc="-20" dirty="0"/>
              <a:t>have </a:t>
            </a:r>
            <a:r>
              <a:rPr spc="-5" dirty="0"/>
              <a:t>the </a:t>
            </a:r>
            <a:r>
              <a:rPr spc="-10" dirty="0"/>
              <a:t>same </a:t>
            </a:r>
            <a:r>
              <a:rPr spc="-5" dirty="0"/>
              <a:t>truth </a:t>
            </a:r>
            <a:r>
              <a:rPr spc="-15" dirty="0"/>
              <a:t>value </a:t>
            </a:r>
            <a:r>
              <a:rPr spc="-20" dirty="0"/>
              <a:t>for </a:t>
            </a:r>
            <a:r>
              <a:rPr spc="-15" dirty="0"/>
              <a:t>every  </a:t>
            </a:r>
            <a:r>
              <a:rPr spc="-5" dirty="0"/>
              <a:t>predicate substituted into these statements </a:t>
            </a:r>
            <a:r>
              <a:rPr spc="-10" dirty="0"/>
              <a:t>and </a:t>
            </a:r>
            <a:r>
              <a:rPr spc="-20" dirty="0"/>
              <a:t>for </a:t>
            </a:r>
            <a:r>
              <a:rPr spc="-15" dirty="0"/>
              <a:t>every </a:t>
            </a:r>
            <a:r>
              <a:rPr spc="-10" dirty="0"/>
              <a:t>domain  </a:t>
            </a:r>
            <a:r>
              <a:rPr spc="-5" dirty="0"/>
              <a:t>of discourse </a:t>
            </a:r>
            <a:r>
              <a:rPr spc="-10" dirty="0"/>
              <a:t>used </a:t>
            </a:r>
            <a:r>
              <a:rPr spc="-20" dirty="0"/>
              <a:t>for </a:t>
            </a:r>
            <a:r>
              <a:rPr spc="-5" dirty="0"/>
              <a:t>the </a:t>
            </a:r>
            <a:r>
              <a:rPr spc="-10" dirty="0"/>
              <a:t>variables </a:t>
            </a:r>
            <a:r>
              <a:rPr spc="-5" dirty="0"/>
              <a:t>in the</a:t>
            </a:r>
            <a:r>
              <a:rPr spc="10" dirty="0"/>
              <a:t> </a:t>
            </a:r>
            <a:r>
              <a:rPr spc="-10" dirty="0"/>
              <a:t>expressions.</a:t>
            </a:r>
          </a:p>
          <a:p>
            <a:pPr marL="289560" marR="5080">
              <a:lnSpc>
                <a:spcPct val="125000"/>
              </a:lnSpc>
            </a:pPr>
            <a:r>
              <a:rPr spc="-10" dirty="0"/>
              <a:t>The </a:t>
            </a:r>
            <a:r>
              <a:rPr spc="-5" dirty="0"/>
              <a:t>notation </a:t>
            </a:r>
            <a:r>
              <a:rPr i="1" spc="-10" dirty="0">
                <a:latin typeface="Arial" panose="020B0604020202020204"/>
                <a:cs typeface="Arial" panose="020B0604020202020204"/>
              </a:rPr>
              <a:t>S </a:t>
            </a:r>
            <a:r>
              <a:rPr i="1" spc="204" dirty="0">
                <a:latin typeface="FreeSans"/>
                <a:cs typeface="FreeSans"/>
              </a:rPr>
              <a:t>≡ </a:t>
            </a:r>
            <a:r>
              <a:rPr i="1" spc="-10" dirty="0">
                <a:latin typeface="Arial" panose="020B0604020202020204"/>
                <a:cs typeface="Arial" panose="020B0604020202020204"/>
              </a:rPr>
              <a:t>T </a:t>
            </a:r>
            <a:r>
              <a:rPr spc="-5" dirty="0"/>
              <a:t>indicates that </a:t>
            </a:r>
            <a:r>
              <a:rPr i="1" spc="-10" dirty="0">
                <a:latin typeface="Arial" panose="020B0604020202020204"/>
                <a:cs typeface="Arial" panose="020B0604020202020204"/>
              </a:rPr>
              <a:t>S </a:t>
            </a:r>
            <a:r>
              <a:rPr spc="-10" dirty="0"/>
              <a:t>and </a:t>
            </a:r>
            <a:r>
              <a:rPr i="1" spc="-10" dirty="0">
                <a:latin typeface="Arial" panose="020B0604020202020204"/>
                <a:cs typeface="Arial" panose="020B0604020202020204"/>
              </a:rPr>
              <a:t>T </a:t>
            </a:r>
            <a:r>
              <a:rPr spc="-5" dirty="0"/>
              <a:t>are logically </a:t>
            </a:r>
            <a:r>
              <a:rPr spc="-10" dirty="0"/>
              <a:t>equivalent.  </a:t>
            </a:r>
            <a:r>
              <a:rPr spc="-5" dirty="0"/>
              <a:t>Example: </a:t>
            </a:r>
            <a:r>
              <a:rPr i="1" spc="-85" dirty="0">
                <a:latin typeface="FreeSans"/>
                <a:cs typeface="FreeSans"/>
              </a:rPr>
              <a:t>∀</a:t>
            </a:r>
            <a:r>
              <a:rPr i="1" spc="-85" dirty="0">
                <a:latin typeface="Arial" panose="020B0604020202020204"/>
                <a:cs typeface="Arial" panose="020B0604020202020204"/>
              </a:rPr>
              <a:t>x </a:t>
            </a:r>
            <a:r>
              <a:rPr i="1" spc="40" dirty="0">
                <a:latin typeface="FreeSans"/>
                <a:cs typeface="FreeSans"/>
              </a:rPr>
              <a:t>¬¬</a:t>
            </a:r>
            <a:r>
              <a:rPr i="1" spc="40" dirty="0">
                <a:latin typeface="Arial" panose="020B0604020202020204"/>
                <a:cs typeface="Arial" panose="020B0604020202020204"/>
              </a:rPr>
              <a:t>S</a:t>
            </a:r>
            <a:r>
              <a:rPr spc="40" dirty="0">
                <a:latin typeface="LM Sans 10"/>
                <a:cs typeface="LM Sans 10"/>
              </a:rPr>
              <a:t>(</a:t>
            </a:r>
            <a:r>
              <a:rPr i="1" spc="40" dirty="0">
                <a:latin typeface="Arial" panose="020B0604020202020204"/>
                <a:cs typeface="Arial" panose="020B0604020202020204"/>
              </a:rPr>
              <a:t>x </a:t>
            </a:r>
            <a:r>
              <a:rPr spc="-5" dirty="0">
                <a:latin typeface="LM Sans 10"/>
                <a:cs typeface="LM Sans 10"/>
              </a:rPr>
              <a:t>) </a:t>
            </a:r>
            <a:r>
              <a:rPr i="1" spc="204" dirty="0">
                <a:latin typeface="FreeSans"/>
                <a:cs typeface="FreeSans"/>
              </a:rPr>
              <a:t>≡ </a:t>
            </a:r>
            <a:r>
              <a:rPr i="1" spc="-85" dirty="0">
                <a:latin typeface="FreeSans"/>
                <a:cs typeface="FreeSans"/>
              </a:rPr>
              <a:t>∀</a:t>
            </a:r>
            <a:r>
              <a:rPr i="1" spc="-85" dirty="0">
                <a:latin typeface="Arial" panose="020B0604020202020204"/>
                <a:cs typeface="Arial" panose="020B0604020202020204"/>
              </a:rPr>
              <a:t>x </a:t>
            </a:r>
            <a:r>
              <a:rPr i="1" spc="10" dirty="0">
                <a:latin typeface="Arial" panose="020B0604020202020204"/>
                <a:cs typeface="Arial" panose="020B0604020202020204"/>
              </a:rPr>
              <a:t>S</a:t>
            </a:r>
            <a:r>
              <a:rPr spc="10" dirty="0">
                <a:latin typeface="LM Sans 10"/>
                <a:cs typeface="LM Sans 10"/>
              </a:rPr>
              <a:t>(</a:t>
            </a:r>
            <a:r>
              <a:rPr i="1" spc="10" dirty="0">
                <a:latin typeface="Arial" panose="020B0604020202020204"/>
                <a:cs typeface="Arial" panose="020B0604020202020204"/>
              </a:rPr>
              <a:t>x</a:t>
            </a:r>
            <a:r>
              <a:rPr i="1" spc="-130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LM Sans 10"/>
                <a:cs typeface="LM Sans 10"/>
              </a:rPr>
              <a:t>)</a:t>
            </a:r>
            <a:r>
              <a:rPr spc="-5" dirty="0"/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69557" y="1844941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2054974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3286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Quantifiers as</a:t>
            </a:r>
            <a:r>
              <a:rPr spc="-70" dirty="0"/>
              <a:t> </a:t>
            </a:r>
            <a:r>
              <a:rPr spc="15" dirty="0"/>
              <a:t>Conjunctions/Disjunctions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996721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924812"/>
            <a:ext cx="4039870" cy="1437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30480">
              <a:lnSpc>
                <a:spcPct val="103000"/>
              </a:lnSpc>
              <a:spcBef>
                <a:spcPts val="5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If 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domain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finite then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universal/existential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quantifiers can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 expressed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by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conjunctions/disjunctions.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consists of the integers 1,2,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3,</a:t>
            </a:r>
            <a:r>
              <a:rPr sz="11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then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190500">
              <a:lnSpc>
                <a:spcPts val="1200"/>
              </a:lnSpc>
              <a:spcBef>
                <a:spcPts val="175"/>
              </a:spcBef>
            </a:pPr>
            <a:r>
              <a:rPr sz="1000" i="1" spc="-75" dirty="0">
                <a:latin typeface="FreeSans"/>
                <a:cs typeface="FreeSans"/>
              </a:rPr>
              <a:t>∀</a:t>
            </a:r>
            <a:r>
              <a:rPr sz="1000" i="1" spc="-75" dirty="0">
                <a:latin typeface="Arial" panose="020B0604020202020204"/>
                <a:cs typeface="Arial" panose="020B0604020202020204"/>
              </a:rPr>
              <a:t>x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i="1" spc="190" dirty="0">
                <a:latin typeface="FreeSans"/>
                <a:cs typeface="FreeSans"/>
              </a:rPr>
              <a:t>≡ </a:t>
            </a:r>
            <a:r>
              <a:rPr sz="1000" i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1</a:t>
            </a:r>
            <a:r>
              <a:rPr sz="1000" spc="10" dirty="0">
                <a:latin typeface="LM Sans 10"/>
                <a:cs typeface="LM Sans 10"/>
              </a:rPr>
              <a:t>) </a:t>
            </a:r>
            <a:r>
              <a:rPr sz="1000" i="1" spc="55" dirty="0">
                <a:latin typeface="FreeSans"/>
                <a:cs typeface="FreeSans"/>
              </a:rPr>
              <a:t>∧ </a:t>
            </a:r>
            <a:r>
              <a:rPr sz="1000" i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2</a:t>
            </a:r>
            <a:r>
              <a:rPr sz="1000" spc="10" dirty="0">
                <a:latin typeface="LM Sans 10"/>
                <a:cs typeface="LM Sans 10"/>
              </a:rPr>
              <a:t>) </a:t>
            </a:r>
            <a:r>
              <a:rPr sz="1000" i="1" spc="55" dirty="0">
                <a:latin typeface="FreeSans"/>
                <a:cs typeface="FreeSans"/>
              </a:rPr>
              <a:t>∧</a:t>
            </a:r>
            <a:r>
              <a:rPr sz="1000" i="1" spc="-140" dirty="0">
                <a:latin typeface="FreeSans"/>
                <a:cs typeface="FreeSans"/>
              </a:rPr>
              <a:t> </a:t>
            </a:r>
            <a:r>
              <a:rPr sz="1000" i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3</a:t>
            </a:r>
            <a:r>
              <a:rPr sz="1000" spc="10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  <a:p>
            <a:pPr marL="190500">
              <a:lnSpc>
                <a:spcPts val="1200"/>
              </a:lnSpc>
            </a:pPr>
            <a:r>
              <a:rPr sz="1000" i="1" spc="-60">
                <a:latin typeface="FreeSans"/>
                <a:cs typeface="FreeSans"/>
              </a:rPr>
              <a:t>∃</a:t>
            </a:r>
            <a:r>
              <a:rPr sz="1000" i="1" spc="-60" dirty="0">
                <a:latin typeface="Arial" panose="020B0604020202020204"/>
                <a:cs typeface="Arial" panose="020B0604020202020204"/>
              </a:rPr>
              <a:t>x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i="1" spc="190" dirty="0">
                <a:latin typeface="FreeSans"/>
                <a:cs typeface="FreeSans"/>
              </a:rPr>
              <a:t>≡ </a:t>
            </a:r>
            <a:r>
              <a:rPr sz="1000" i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1</a:t>
            </a:r>
            <a:r>
              <a:rPr sz="1000" spc="10" dirty="0">
                <a:latin typeface="LM Sans 10"/>
                <a:cs typeface="LM Sans 10"/>
              </a:rPr>
              <a:t>) </a:t>
            </a:r>
            <a:r>
              <a:rPr sz="1000" i="1" spc="55" dirty="0">
                <a:latin typeface="FreeSans"/>
                <a:cs typeface="FreeSans"/>
              </a:rPr>
              <a:t>∨ </a:t>
            </a:r>
            <a:r>
              <a:rPr sz="1000" i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2</a:t>
            </a:r>
            <a:r>
              <a:rPr sz="1000" spc="10" dirty="0">
                <a:latin typeface="LM Sans 10"/>
                <a:cs typeface="LM Sans 10"/>
              </a:rPr>
              <a:t>) </a:t>
            </a:r>
            <a:r>
              <a:rPr sz="1000" i="1" spc="55" dirty="0">
                <a:latin typeface="FreeSans"/>
                <a:cs typeface="FreeSans"/>
              </a:rPr>
              <a:t>∨</a:t>
            </a:r>
            <a:r>
              <a:rPr sz="1000" i="1" spc="-155" dirty="0">
                <a:latin typeface="FreeSans"/>
                <a:cs typeface="FreeSans"/>
              </a:rPr>
              <a:t> </a:t>
            </a:r>
            <a:r>
              <a:rPr sz="1000" i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3</a:t>
            </a:r>
            <a:r>
              <a:rPr sz="1000" spc="10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  <a:p>
            <a:pPr marL="50800" marR="44450">
              <a:lnSpc>
                <a:spcPct val="103000"/>
              </a:lnSpc>
              <a:spcBef>
                <a:spcPts val="315"/>
              </a:spcBef>
            </a:pPr>
            <a:r>
              <a:rPr sz="1100" spc="-15" dirty="0">
                <a:latin typeface="Arial" panose="020B0604020202020204"/>
                <a:cs typeface="Arial" panose="020B0604020202020204"/>
              </a:rPr>
              <a:t>Even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if the domains are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infinite,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you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can still think of the  quantifiers in this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fashion,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but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equivalent expressions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without  quantifiers will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infinitely long.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557" y="1358582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1897583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14"/>
            <a:ext cx="2619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De </a:t>
            </a:r>
            <a:r>
              <a:rPr sz="1400" spc="5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Morgan’s </a:t>
            </a:r>
            <a:r>
              <a:rPr sz="1400" spc="1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Law </a:t>
            </a:r>
            <a:r>
              <a:rPr sz="1400" spc="-5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00" spc="-7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15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Quantifiers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9557" y="1504848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557" y="171488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1179129"/>
            <a:ext cx="232600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1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rules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for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negating quantifiers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are: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i="1" spc="-30" dirty="0">
                <a:latin typeface="FreeSans"/>
                <a:cs typeface="FreeSans"/>
              </a:rPr>
              <a:t>¬∀</a:t>
            </a:r>
            <a:r>
              <a:rPr sz="1100" i="1" spc="-30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i="1" spc="204" dirty="0">
                <a:latin typeface="FreeSans"/>
                <a:cs typeface="FreeSans"/>
              </a:rPr>
              <a:t>≡ </a:t>
            </a: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x  </a:t>
            </a:r>
            <a:r>
              <a:rPr sz="1100" i="1" spc="35" dirty="0">
                <a:latin typeface="FreeSans"/>
                <a:cs typeface="FreeSans"/>
              </a:rPr>
              <a:t>¬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35" dirty="0">
                <a:latin typeface="LM Sans 10"/>
                <a:cs typeface="LM Sans 10"/>
              </a:rPr>
              <a:t>(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i="1" spc="-20" dirty="0">
                <a:latin typeface="FreeSans"/>
                <a:cs typeface="FreeSans"/>
              </a:rPr>
              <a:t>¬∃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i="1" spc="204" dirty="0">
                <a:latin typeface="FreeSans"/>
                <a:cs typeface="FreeSans"/>
              </a:rPr>
              <a:t>≡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  </a:t>
            </a:r>
            <a:r>
              <a:rPr sz="1100" i="1" spc="35" dirty="0">
                <a:latin typeface="FreeSans"/>
                <a:cs typeface="FreeSans"/>
              </a:rPr>
              <a:t>¬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35" dirty="0">
                <a:latin typeface="LM Sans 10"/>
                <a:cs typeface="LM Sans 10"/>
              </a:rPr>
              <a:t>(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5443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Predicate</a:t>
            </a:r>
            <a:r>
              <a:rPr spc="-60" dirty="0"/>
              <a:t> </a:t>
            </a:r>
            <a:r>
              <a:rPr spc="15" dirty="0"/>
              <a:t>Calculus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887907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444" y="790917"/>
            <a:ext cx="4432935" cy="17760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Arial" panose="020B0604020202020204"/>
                <a:cs typeface="Arial" panose="020B0604020202020204"/>
              </a:rPr>
              <a:t>An </a:t>
            </a:r>
            <a:r>
              <a:rPr sz="1100" dirty="0">
                <a:latin typeface="Arial" panose="020B0604020202020204"/>
                <a:cs typeface="Arial" panose="020B0604020202020204"/>
              </a:rPr>
              <a:t>assertion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 predicate calculus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1100" spc="-10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valid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iff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it is true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454660">
              <a:lnSpc>
                <a:spcPts val="1200"/>
              </a:lnSpc>
              <a:spcBef>
                <a:spcPts val="175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all</a:t>
            </a:r>
            <a:r>
              <a:rPr sz="10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domains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591820" marR="55880" indent="-137160">
              <a:lnSpc>
                <a:spcPts val="1200"/>
              </a:lnSpc>
              <a:spcBef>
                <a:spcPts val="40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every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propositional functions substituted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 predicates in the  </a:t>
            </a:r>
            <a:r>
              <a:rPr sz="1000" dirty="0">
                <a:latin typeface="Arial" panose="020B0604020202020204"/>
                <a:cs typeface="Arial" panose="020B0604020202020204"/>
              </a:rPr>
              <a:t>assertion.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314960">
              <a:lnSpc>
                <a:spcPct val="100000"/>
              </a:lnSpc>
              <a:spcBef>
                <a:spcPts val="50"/>
              </a:spcBef>
            </a:pPr>
            <a:r>
              <a:rPr sz="1100" spc="-10" dirty="0">
                <a:latin typeface="Arial" panose="020B0604020202020204"/>
                <a:cs typeface="Arial" panose="020B0604020202020204"/>
              </a:rPr>
              <a:t>An </a:t>
            </a:r>
            <a:r>
              <a:rPr sz="1100" dirty="0">
                <a:latin typeface="Arial" panose="020B0604020202020204"/>
                <a:cs typeface="Arial" panose="020B0604020202020204"/>
              </a:rPr>
              <a:t>assertion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 predicate calculus is</a:t>
            </a:r>
            <a:r>
              <a:rPr sz="1100" spc="-5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satisfiable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iff it is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true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454660">
              <a:lnSpc>
                <a:spcPts val="1200"/>
              </a:lnSpc>
              <a:spcBef>
                <a:spcPts val="175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some</a:t>
            </a:r>
            <a:r>
              <a:rPr sz="10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domain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591820" marR="351790" indent="-137160">
              <a:lnSpc>
                <a:spcPts val="1200"/>
              </a:lnSpc>
              <a:spcBef>
                <a:spcPts val="35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some propositional functions that can be substituted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  predicates in the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dirty="0">
                <a:latin typeface="Arial" panose="020B0604020202020204"/>
                <a:cs typeface="Arial" panose="020B0604020202020204"/>
              </a:rPr>
              <a:t>assertion.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610"/>
              </a:spcBef>
            </a:pPr>
            <a:r>
              <a:rPr sz="1100" b="1" spc="-10" dirty="0">
                <a:latin typeface="Arial" panose="020B0604020202020204"/>
                <a:cs typeface="Arial" panose="020B0604020202020204"/>
              </a:rPr>
              <a:t>Example:</a:t>
            </a:r>
            <a:r>
              <a:rPr sz="11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F</a:t>
            </a:r>
            <a:r>
              <a:rPr sz="1100" i="1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60" dirty="0">
                <a:latin typeface="FreeSans"/>
                <a:cs typeface="FreeSans"/>
              </a:rPr>
              <a:t>↔</a:t>
            </a:r>
            <a:r>
              <a:rPr sz="1100" i="1" spc="-5" dirty="0">
                <a:latin typeface="FreeSans"/>
                <a:cs typeface="FreeSans"/>
              </a:rPr>
              <a:t>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G</a:t>
            </a:r>
            <a:r>
              <a:rPr sz="1100" dirty="0">
                <a:latin typeface="LM Sans 10"/>
                <a:cs typeface="LM Sans 10"/>
              </a:rPr>
              <a:t>(</a:t>
            </a:r>
            <a:r>
              <a:rPr sz="1100" i="1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not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valid,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but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satisfiable.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 panose="020B0604020202020204"/>
                <a:cs typeface="Arial" panose="020B0604020202020204"/>
              </a:rPr>
              <a:t>Example:</a:t>
            </a:r>
            <a:r>
              <a:rPr sz="1100" b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F</a:t>
            </a:r>
            <a:r>
              <a:rPr sz="1100" i="1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60" dirty="0">
                <a:latin typeface="FreeSans"/>
                <a:cs typeface="FreeSans"/>
              </a:rPr>
              <a:t>↔</a:t>
            </a:r>
            <a:r>
              <a:rPr sz="1100" i="1" spc="-5" dirty="0">
                <a:latin typeface="FreeSans"/>
                <a:cs typeface="FreeSans"/>
              </a:rPr>
              <a:t> </a:t>
            </a:r>
            <a:r>
              <a:rPr sz="1100" i="1" spc="35" dirty="0">
                <a:latin typeface="FreeSans"/>
                <a:cs typeface="FreeSans"/>
              </a:rPr>
              <a:t>¬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F</a:t>
            </a:r>
            <a:r>
              <a:rPr sz="1100" i="1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unsatisfiable.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534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Nested</a:t>
            </a:r>
            <a:r>
              <a:rPr spc="-60" dirty="0"/>
              <a:t> </a:t>
            </a:r>
            <a:r>
              <a:rPr spc="15" dirty="0"/>
              <a:t>Quantifiers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1056436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557" y="182697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730717"/>
            <a:ext cx="3980179" cy="17322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100" spc="-15" dirty="0">
                <a:latin typeface="Arial" panose="020B0604020202020204"/>
                <a:cs typeface="Arial" panose="020B0604020202020204"/>
              </a:rPr>
              <a:t>Complex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meanings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require nested</a:t>
            </a:r>
            <a:r>
              <a:rPr sz="11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quantifiers.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“Every real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number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has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inverse </a:t>
            </a:r>
            <a:r>
              <a:rPr sz="1100" spc="-25" dirty="0">
                <a:latin typeface="Arial" panose="020B0604020202020204"/>
                <a:cs typeface="Arial" panose="020B0604020202020204"/>
              </a:rPr>
              <a:t>w.r.t.</a:t>
            </a:r>
            <a:r>
              <a:rPr sz="11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addition.”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89560" marR="25400">
              <a:lnSpc>
                <a:spcPct val="103000"/>
              </a:lnSpc>
            </a:pPr>
            <a:r>
              <a:rPr sz="1100" spc="-5" dirty="0">
                <a:latin typeface="Arial" panose="020B0604020202020204"/>
                <a:cs typeface="Arial" panose="020B0604020202020204"/>
              </a:rPr>
              <a:t>Let 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domain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real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numbers. Then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dirty="0">
                <a:latin typeface="Arial" panose="020B0604020202020204"/>
                <a:cs typeface="Arial" panose="020B0604020202020204"/>
              </a:rPr>
              <a:t>property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expressed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by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653415" algn="ctr">
              <a:lnSpc>
                <a:spcPct val="100000"/>
              </a:lnSpc>
              <a:spcBef>
                <a:spcPts val="30"/>
              </a:spcBef>
            </a:pP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  </a:t>
            </a: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y 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4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289560" marR="5080" algn="just">
              <a:lnSpc>
                <a:spcPct val="103000"/>
              </a:lnSpc>
              <a:spcBef>
                <a:spcPts val="650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“Every real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number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except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zero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has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 multiplicative </a:t>
            </a:r>
            <a:r>
              <a:rPr sz="1100" spc="-25" dirty="0">
                <a:latin typeface="Arial" panose="020B0604020202020204"/>
                <a:cs typeface="Arial" panose="020B0604020202020204"/>
              </a:rPr>
              <a:t>inverse.” 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Let 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domain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real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numbers. Then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dirty="0">
                <a:latin typeface="Arial" panose="020B0604020202020204"/>
                <a:cs typeface="Arial" panose="020B0604020202020204"/>
              </a:rPr>
              <a:t>property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expressed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by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653415" algn="ctr">
              <a:lnSpc>
                <a:spcPct val="100000"/>
              </a:lnSpc>
              <a:spcBef>
                <a:spcPts val="35"/>
              </a:spcBef>
            </a:pP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-10" dirty="0">
                <a:latin typeface="FreeSans"/>
                <a:cs typeface="FreeSans"/>
              </a:rPr>
              <a:t>ƒ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0 </a:t>
            </a:r>
            <a:r>
              <a:rPr sz="1100" i="1" spc="5" dirty="0">
                <a:latin typeface="FreeSans"/>
                <a:cs typeface="FreeSans"/>
              </a:rPr>
              <a:t>→ </a:t>
            </a: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-100" dirty="0">
                <a:latin typeface="FreeSans"/>
                <a:cs typeface="FreeSans"/>
              </a:rPr>
              <a:t>∗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6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100" spc="-5" dirty="0">
                <a:latin typeface="LM Sans 10"/>
                <a:cs typeface="LM Sans 10"/>
              </a:rPr>
              <a:t>))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70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Thinking </a:t>
            </a:r>
            <a:r>
              <a:rPr spc="10" dirty="0"/>
              <a:t>of </a:t>
            </a:r>
            <a:r>
              <a:rPr spc="15" dirty="0"/>
              <a:t>Nested</a:t>
            </a:r>
            <a:r>
              <a:rPr spc="-70" dirty="0"/>
              <a:t> </a:t>
            </a:r>
            <a:r>
              <a:rPr spc="15" dirty="0"/>
              <a:t>Quantification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423468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557" y="2900832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932" y="326478"/>
            <a:ext cx="4225290" cy="28663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8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Nested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Loops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79400">
              <a:lnSpc>
                <a:spcPts val="1200"/>
              </a:lnSpc>
              <a:spcBef>
                <a:spcPts val="175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65" dirty="0">
                <a:latin typeface="Arial" panose="020B0604020202020204"/>
                <a:cs typeface="Arial" panose="020B0604020202020204"/>
              </a:rPr>
              <a:t>To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see if </a:t>
            </a:r>
            <a:r>
              <a:rPr sz="1000" i="1" spc="-75" dirty="0">
                <a:latin typeface="FreeSans"/>
                <a:cs typeface="FreeSans"/>
              </a:rPr>
              <a:t>∀</a:t>
            </a:r>
            <a:r>
              <a:rPr sz="1000" i="1" spc="-75" dirty="0">
                <a:latin typeface="Arial" panose="020B0604020202020204"/>
                <a:cs typeface="Arial" panose="020B0604020202020204"/>
              </a:rPr>
              <a:t>x </a:t>
            </a:r>
            <a:r>
              <a:rPr sz="1000" i="1" spc="-75" dirty="0">
                <a:latin typeface="FreeSans"/>
                <a:cs typeface="FreeSans"/>
              </a:rPr>
              <a:t>∀</a:t>
            </a:r>
            <a:r>
              <a:rPr sz="1000" i="1" spc="-75" dirty="0">
                <a:latin typeface="Arial" panose="020B0604020202020204"/>
                <a:cs typeface="Arial" panose="020B0604020202020204"/>
              </a:rPr>
              <a:t>y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15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true, loop through the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values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: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79400">
              <a:lnSpc>
                <a:spcPts val="1195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At each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step,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loop through the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values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000" i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416560" marR="220345" indent="-137160">
              <a:lnSpc>
                <a:spcPts val="1200"/>
              </a:lnSpc>
              <a:spcBef>
                <a:spcPts val="40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900" spc="569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 some pair</a:t>
            </a:r>
            <a:r>
              <a:rPr sz="100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9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000" i="1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,</a:t>
            </a:r>
            <a:r>
              <a:rPr sz="1000" dirty="0">
                <a:latin typeface="Arial" panose="020B0604020202020204"/>
                <a:cs typeface="Arial" panose="020B0604020202020204"/>
              </a:rPr>
              <a:t>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1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000" i="1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false,</a:t>
            </a:r>
            <a:r>
              <a:rPr sz="100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then </a:t>
            </a:r>
            <a:r>
              <a:rPr sz="1000" i="1" spc="-75" dirty="0">
                <a:latin typeface="FreeSans"/>
                <a:cs typeface="FreeSans"/>
              </a:rPr>
              <a:t>∀</a:t>
            </a:r>
            <a:r>
              <a:rPr sz="1000" i="1" spc="-7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90" dirty="0">
                <a:latin typeface="Arial" panose="020B0604020202020204"/>
                <a:cs typeface="Arial" panose="020B0604020202020204"/>
              </a:rPr>
              <a:t> </a:t>
            </a:r>
            <a:r>
              <a:rPr sz="1000" i="1" spc="-75" dirty="0">
                <a:latin typeface="FreeSans"/>
                <a:cs typeface="FreeSans"/>
              </a:rPr>
              <a:t>∀</a:t>
            </a:r>
            <a:r>
              <a:rPr sz="1000" i="1" spc="-75" dirty="0">
                <a:latin typeface="Arial" panose="020B0604020202020204"/>
                <a:cs typeface="Arial" panose="020B0604020202020204"/>
              </a:rPr>
              <a:t>y</a:t>
            </a:r>
            <a:r>
              <a:rPr sz="1000" i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1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000" i="1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false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and both the outer and inner loop</a:t>
            </a:r>
            <a:r>
              <a:rPr sz="10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terminate.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39700" marR="107950">
              <a:lnSpc>
                <a:spcPts val="1200"/>
              </a:lnSpc>
              <a:spcBef>
                <a:spcPts val="190"/>
              </a:spcBef>
            </a:pP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y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5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true if the outer loop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ends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after stepping</a:t>
            </a:r>
            <a:r>
              <a:rPr sz="11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through  each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79400">
              <a:lnSpc>
                <a:spcPts val="1200"/>
              </a:lnSpc>
              <a:spcBef>
                <a:spcPts val="150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65" dirty="0">
                <a:latin typeface="Arial" panose="020B0604020202020204"/>
                <a:cs typeface="Arial" panose="020B0604020202020204"/>
              </a:rPr>
              <a:t>To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see if </a:t>
            </a:r>
            <a:r>
              <a:rPr sz="1000" i="1" spc="-75" dirty="0">
                <a:latin typeface="FreeSans"/>
                <a:cs typeface="FreeSans"/>
              </a:rPr>
              <a:t>∀</a:t>
            </a:r>
            <a:r>
              <a:rPr sz="1000" i="1" spc="-75" dirty="0">
                <a:latin typeface="Arial" panose="020B0604020202020204"/>
                <a:cs typeface="Arial" panose="020B0604020202020204"/>
              </a:rPr>
              <a:t>x </a:t>
            </a:r>
            <a:r>
              <a:rPr sz="1000" i="1" spc="-60" dirty="0">
                <a:latin typeface="FreeSans"/>
                <a:cs typeface="FreeSans"/>
              </a:rPr>
              <a:t>∃</a:t>
            </a:r>
            <a:r>
              <a:rPr sz="1000" i="1" spc="-60" dirty="0">
                <a:latin typeface="Arial" panose="020B0604020202020204"/>
                <a:cs typeface="Arial" panose="020B0604020202020204"/>
              </a:rPr>
              <a:t>y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15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true, loop through the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values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: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79400">
              <a:lnSpc>
                <a:spcPts val="1195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At each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step,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loop through the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values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for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000" i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79400">
              <a:lnSpc>
                <a:spcPts val="1195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 inner loop ends when a pair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and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found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such that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15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000" i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LM Sans 10"/>
                <a:cs typeface="LM Sans 10"/>
              </a:rPr>
              <a:t>)</a:t>
            </a:r>
            <a:endParaRPr sz="1000">
              <a:latin typeface="LM Sans 10"/>
              <a:cs typeface="LM Sans 10"/>
            </a:endParaRPr>
          </a:p>
          <a:p>
            <a:pPr marL="416560">
              <a:lnSpc>
                <a:spcPts val="1195"/>
              </a:lnSpc>
            </a:pPr>
            <a:r>
              <a:rPr sz="10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true.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416560" marR="166370" indent="-137160">
              <a:lnSpc>
                <a:spcPts val="1200"/>
              </a:lnSpc>
              <a:spcBef>
                <a:spcPts val="40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If no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found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such that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1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25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000" dirty="0">
                <a:latin typeface="Arial" panose="020B0604020202020204"/>
                <a:cs typeface="Arial" panose="020B0604020202020204"/>
              </a:rPr>
              <a:t>true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the outer loop </a:t>
            </a:r>
            <a:r>
              <a:rPr sz="1000" dirty="0">
                <a:latin typeface="Arial" panose="020B0604020202020204"/>
                <a:cs typeface="Arial" panose="020B0604020202020204"/>
              </a:rPr>
              <a:t>terminates 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as </a:t>
            </a:r>
            <a:r>
              <a:rPr sz="1000" i="1" spc="-75" dirty="0">
                <a:latin typeface="FreeSans"/>
                <a:cs typeface="FreeSans"/>
              </a:rPr>
              <a:t>∀</a:t>
            </a:r>
            <a:r>
              <a:rPr sz="1000" i="1" spc="-75" dirty="0">
                <a:latin typeface="Arial" panose="020B0604020202020204"/>
                <a:cs typeface="Arial" panose="020B0604020202020204"/>
              </a:rPr>
              <a:t>x </a:t>
            </a:r>
            <a:r>
              <a:rPr sz="1000" i="1" spc="-60" dirty="0">
                <a:latin typeface="FreeSans"/>
                <a:cs typeface="FreeSans"/>
              </a:rPr>
              <a:t>∃</a:t>
            </a:r>
            <a:r>
              <a:rPr sz="1000" i="1" spc="-60" dirty="0">
                <a:latin typeface="Arial" panose="020B0604020202020204"/>
                <a:cs typeface="Arial" panose="020B0604020202020204"/>
              </a:rPr>
              <a:t>y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15" dirty="0">
                <a:latin typeface="Verdana" panose="020B0604030504040204"/>
                <a:cs typeface="Verdana" panose="020B0604030504040204"/>
              </a:rPr>
              <a:t>,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has been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shown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to be</a:t>
            </a:r>
            <a:r>
              <a:rPr sz="1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false.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39700" marR="107950">
              <a:lnSpc>
                <a:spcPct val="103000"/>
              </a:lnSpc>
              <a:spcBef>
                <a:spcPts val="175"/>
              </a:spcBef>
            </a:pP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y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5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true if the outer loop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ends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after stepping</a:t>
            </a:r>
            <a:r>
              <a:rPr sz="11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through  each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39700" marR="172085">
              <a:lnSpc>
                <a:spcPct val="103000"/>
              </a:lnSpc>
              <a:spcBef>
                <a:spcPts val="300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If the domains of 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variables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are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infinite,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then this process can  not actually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carried out.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625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Order </a:t>
            </a:r>
            <a:r>
              <a:rPr spc="10" dirty="0"/>
              <a:t>of</a:t>
            </a:r>
            <a:r>
              <a:rPr spc="-75" dirty="0"/>
              <a:t> </a:t>
            </a:r>
            <a:r>
              <a:rPr spc="15" dirty="0"/>
              <a:t>Quantifiers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1748282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557" y="2130387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805877"/>
            <a:ext cx="4168140" cy="1616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Quantifiers can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grouped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into</a:t>
            </a:r>
            <a:r>
              <a:rPr sz="1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blocks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87960" algn="ctr">
              <a:lnSpc>
                <a:spcPct val="100000"/>
              </a:lnSpc>
              <a:spcBef>
                <a:spcPts val="1130"/>
              </a:spcBef>
              <a:tabLst>
                <a:tab pos="1009650" algn="l"/>
                <a:tab pos="1821180" algn="l"/>
              </a:tabLst>
            </a:pPr>
            <a:r>
              <a:rPr sz="1100" i="1" spc="-60" dirty="0">
                <a:latin typeface="FreeSans"/>
                <a:cs typeface="FreeSans"/>
              </a:rPr>
              <a:t>∀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60" dirty="0">
                <a:latin typeface="FreeSans"/>
                <a:cs typeface="FreeSans"/>
              </a:rPr>
              <a:t>∀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y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 .</a:t>
            </a:r>
            <a:r>
              <a:rPr sz="1100" i="1" spc="-26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z	</a:t>
            </a: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a</a:t>
            </a: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b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 .</a:t>
            </a:r>
            <a:r>
              <a:rPr sz="1100" i="1" spc="-32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c	</a:t>
            </a:r>
            <a:r>
              <a:rPr sz="1100" i="1" spc="-75" dirty="0">
                <a:latin typeface="FreeSans"/>
                <a:cs typeface="FreeSans"/>
              </a:rPr>
              <a:t>∀</a:t>
            </a:r>
            <a:r>
              <a:rPr sz="1100" i="1" spc="-75" dirty="0">
                <a:latin typeface="Arial" panose="020B0604020202020204"/>
                <a:cs typeface="Arial" panose="020B0604020202020204"/>
              </a:rPr>
              <a:t>u</a:t>
            </a:r>
            <a:r>
              <a:rPr sz="1100" i="1" spc="-75" dirty="0">
                <a:latin typeface="FreeSans"/>
                <a:cs typeface="FreeSans"/>
              </a:rPr>
              <a:t>∀</a:t>
            </a:r>
            <a:r>
              <a:rPr sz="1100" i="1" spc="-75" dirty="0">
                <a:latin typeface="Arial" panose="020B0604020202020204"/>
                <a:cs typeface="Arial" panose="020B0604020202020204"/>
              </a:rPr>
              <a:t>v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w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Quantifiers can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swapped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inside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block,</a:t>
            </a:r>
            <a:r>
              <a:rPr sz="1100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but </a:t>
            </a:r>
            <a:r>
              <a:rPr sz="1100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not </a:t>
            </a:r>
            <a:r>
              <a:rPr sz="11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1100" spc="3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blocks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89560" marR="122555">
              <a:lnSpc>
                <a:spcPct val="103000"/>
              </a:lnSpc>
              <a:spcBef>
                <a:spcPts val="600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Let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denote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3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</a:t>
            </a:r>
            <a:r>
              <a:rPr sz="1100" i="1" spc="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the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real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numbers.  Then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y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5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equivalent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to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y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5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Let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Q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32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denote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0 and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real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numbers. Then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y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5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true,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but </a:t>
            </a: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y </a:t>
            </a: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5" dirty="0">
                <a:latin typeface="Verdana" panose="020B0604030504040204"/>
                <a:cs typeface="Verdana" panose="020B0604030504040204"/>
              </a:rPr>
              <a:t>,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24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1100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false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19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14"/>
            <a:ext cx="602615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>
                <a:latin typeface="Arial" panose="020B0604020202020204"/>
                <a:cs typeface="Arial" panose="020B0604020202020204"/>
              </a:rPr>
              <a:t>Topics</a:t>
            </a:r>
          </a:p>
        </p:txBody>
      </p:sp>
      <p:sp>
        <p:nvSpPr>
          <p:cNvPr id="3" name="object 3"/>
          <p:cNvSpPr/>
          <p:nvPr/>
        </p:nvSpPr>
        <p:spPr>
          <a:xfrm>
            <a:off x="80581" y="856856"/>
            <a:ext cx="188391" cy="18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934" y="87318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Arial" panose="020B0604020202020204"/>
                <a:cs typeface="Arial" panose="020B0604020202020204"/>
              </a:rPr>
              <a:t>1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7" y="850517"/>
            <a:ext cx="680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Predicates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581" y="1347216"/>
            <a:ext cx="188391" cy="188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934" y="136354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Arial" panose="020B0604020202020204"/>
                <a:cs typeface="Arial" panose="020B0604020202020204"/>
              </a:rPr>
              <a:t>2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107" y="1340890"/>
            <a:ext cx="695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Quantifiers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581" y="1837588"/>
            <a:ext cx="188391" cy="188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934" y="185287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Arial" panose="020B0604020202020204"/>
                <a:cs typeface="Arial" panose="020B0604020202020204"/>
              </a:rPr>
              <a:t>3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107" y="1831249"/>
            <a:ext cx="846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Equivalences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581" y="2327948"/>
            <a:ext cx="188391" cy="188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3934" y="234427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Arial" panose="020B0604020202020204"/>
                <a:cs typeface="Arial" panose="020B0604020202020204"/>
              </a:rPr>
              <a:t>4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2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25107" y="2321622"/>
            <a:ext cx="1172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Nested</a:t>
            </a:r>
            <a:r>
              <a:rPr sz="1100" spc="-75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Quantifiers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600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Quantifications </a:t>
            </a:r>
            <a:r>
              <a:rPr spc="10" dirty="0"/>
              <a:t>of </a:t>
            </a:r>
            <a:r>
              <a:rPr spc="-45" dirty="0"/>
              <a:t>Two</a:t>
            </a:r>
            <a:r>
              <a:rPr spc="-60" dirty="0"/>
              <a:t> </a:t>
            </a:r>
            <a:r>
              <a:rPr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360908" y="711543"/>
            <a:ext cx="1295400" cy="181610"/>
          </a:xfrm>
          <a:custGeom>
            <a:avLst/>
            <a:gdLst/>
            <a:ahLst/>
            <a:cxnLst/>
            <a:rect l="l" t="t" r="r" b="b"/>
            <a:pathLst>
              <a:path w="1295400" h="181609">
                <a:moveTo>
                  <a:pt x="1295400" y="0"/>
                </a:moveTo>
                <a:lnTo>
                  <a:pt x="0" y="0"/>
                </a:lnTo>
                <a:lnTo>
                  <a:pt x="0" y="181610"/>
                </a:lnTo>
                <a:lnTo>
                  <a:pt x="1295400" y="181610"/>
                </a:lnTo>
                <a:lnTo>
                  <a:pt x="12954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928" y="713447"/>
            <a:ext cx="7048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DejaVu Sans"/>
                <a:cs typeface="DejaVu Sans"/>
              </a:rPr>
              <a:t>Statement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6308" y="711543"/>
            <a:ext cx="1295400" cy="181610"/>
          </a:xfrm>
          <a:custGeom>
            <a:avLst/>
            <a:gdLst/>
            <a:ahLst/>
            <a:cxnLst/>
            <a:rect l="l" t="t" r="r" b="b"/>
            <a:pathLst>
              <a:path w="1295400" h="181609">
                <a:moveTo>
                  <a:pt x="1295400" y="0"/>
                </a:moveTo>
                <a:lnTo>
                  <a:pt x="0" y="0"/>
                </a:lnTo>
                <a:lnTo>
                  <a:pt x="0" y="181610"/>
                </a:lnTo>
                <a:lnTo>
                  <a:pt x="1295400" y="181610"/>
                </a:lnTo>
                <a:lnTo>
                  <a:pt x="12954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89328" y="713447"/>
            <a:ext cx="778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DejaVu Sans"/>
                <a:cs typeface="DejaVu Sans"/>
              </a:rPr>
              <a:t>When</a:t>
            </a:r>
            <a:r>
              <a:rPr sz="900" b="1" spc="-6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DejaVu Sans"/>
                <a:cs typeface="DejaVu Sans"/>
              </a:rPr>
              <a:t>True?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51708" y="711543"/>
            <a:ext cx="1295400" cy="181610"/>
          </a:xfrm>
          <a:custGeom>
            <a:avLst/>
            <a:gdLst/>
            <a:ahLst/>
            <a:cxnLst/>
            <a:rect l="l" t="t" r="r" b="b"/>
            <a:pathLst>
              <a:path w="1295400" h="181609">
                <a:moveTo>
                  <a:pt x="1295400" y="0"/>
                </a:moveTo>
                <a:lnTo>
                  <a:pt x="0" y="0"/>
                </a:lnTo>
                <a:lnTo>
                  <a:pt x="0" y="181610"/>
                </a:lnTo>
                <a:lnTo>
                  <a:pt x="1295400" y="181610"/>
                </a:lnTo>
                <a:lnTo>
                  <a:pt x="12954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84728" y="713447"/>
            <a:ext cx="763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FFFFFF"/>
                </a:solidFill>
                <a:latin typeface="DejaVu Sans"/>
                <a:cs typeface="DejaVu Sans"/>
              </a:rPr>
              <a:t>When</a:t>
            </a:r>
            <a:r>
              <a:rPr sz="900" b="1" spc="-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DejaVu Sans"/>
                <a:cs typeface="DejaVu Sans"/>
              </a:rPr>
              <a:t>False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0908" y="893152"/>
            <a:ext cx="2590800" cy="451484"/>
          </a:xfrm>
          <a:custGeom>
            <a:avLst/>
            <a:gdLst/>
            <a:ahLst/>
            <a:cxnLst/>
            <a:rect l="l" t="t" r="r" b="b"/>
            <a:pathLst>
              <a:path w="2590800" h="451484">
                <a:moveTo>
                  <a:pt x="2590800" y="0"/>
                </a:moveTo>
                <a:lnTo>
                  <a:pt x="1295400" y="0"/>
                </a:lnTo>
                <a:lnTo>
                  <a:pt x="0" y="0"/>
                </a:lnTo>
                <a:lnTo>
                  <a:pt x="0" y="451485"/>
                </a:lnTo>
                <a:lnTo>
                  <a:pt x="1295400" y="451485"/>
                </a:lnTo>
                <a:lnTo>
                  <a:pt x="2590800" y="451485"/>
                </a:lnTo>
                <a:lnTo>
                  <a:pt x="2590800" y="0"/>
                </a:lnTo>
                <a:close/>
              </a:path>
            </a:pathLst>
          </a:custGeom>
          <a:solidFill>
            <a:srgbClr val="CC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89328" y="895057"/>
            <a:ext cx="948690" cy="2952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40"/>
              </a:lnSpc>
              <a:spcBef>
                <a:spcPts val="165"/>
              </a:spcBef>
            </a:pPr>
            <a:r>
              <a:rPr sz="900" i="1" spc="-5" dirty="0">
                <a:latin typeface="DejaVu Sans"/>
                <a:cs typeface="DejaVu Sans"/>
              </a:rPr>
              <a:t>P</a:t>
            </a:r>
            <a:r>
              <a:rPr sz="900" spc="-5" dirty="0">
                <a:latin typeface="DejaVu Sans"/>
                <a:cs typeface="DejaVu Sans"/>
              </a:rPr>
              <a:t>(</a:t>
            </a:r>
            <a:r>
              <a:rPr sz="900" i="1" spc="-5" dirty="0">
                <a:latin typeface="DejaVu Sans"/>
                <a:cs typeface="DejaVu Sans"/>
              </a:rPr>
              <a:t>x</a:t>
            </a:r>
            <a:r>
              <a:rPr sz="900" spc="-5" dirty="0">
                <a:latin typeface="DejaVu Sans"/>
                <a:cs typeface="DejaVu Sans"/>
              </a:rPr>
              <a:t>,</a:t>
            </a:r>
            <a:r>
              <a:rPr sz="900" i="1" spc="-5" dirty="0">
                <a:latin typeface="DejaVu Sans"/>
                <a:cs typeface="DejaVu Sans"/>
              </a:rPr>
              <a:t>y</a:t>
            </a:r>
            <a:r>
              <a:rPr sz="900" spc="-5" dirty="0">
                <a:latin typeface="DejaVu Sans"/>
                <a:cs typeface="DejaVu Sans"/>
              </a:rPr>
              <a:t>) is true for  every pair</a:t>
            </a:r>
            <a:r>
              <a:rPr sz="900" spc="-25" dirty="0">
                <a:latin typeface="DejaVu Sans"/>
                <a:cs typeface="DejaVu Sans"/>
              </a:rPr>
              <a:t> </a:t>
            </a:r>
            <a:r>
              <a:rPr sz="900" i="1" dirty="0">
                <a:latin typeface="DejaVu Sans"/>
                <a:cs typeface="DejaVu Sans"/>
              </a:rPr>
              <a:t>x</a:t>
            </a:r>
            <a:r>
              <a:rPr sz="900" dirty="0">
                <a:latin typeface="DejaVu Sans"/>
                <a:cs typeface="DejaVu Sans"/>
              </a:rPr>
              <a:t>,</a:t>
            </a:r>
            <a:r>
              <a:rPr sz="900" i="1" dirty="0">
                <a:latin typeface="DejaVu Sans"/>
                <a:cs typeface="DejaVu Sans"/>
              </a:rPr>
              <a:t>y</a:t>
            </a:r>
            <a:r>
              <a:rPr sz="900" dirty="0">
                <a:latin typeface="DejaVu Sans"/>
                <a:cs typeface="DejaVu Sans"/>
              </a:rPr>
              <a:t>.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51708" y="893152"/>
            <a:ext cx="1295400" cy="451484"/>
          </a:xfrm>
          <a:custGeom>
            <a:avLst/>
            <a:gdLst/>
            <a:ahLst/>
            <a:cxnLst/>
            <a:rect l="l" t="t" r="r" b="b"/>
            <a:pathLst>
              <a:path w="1295400" h="451484">
                <a:moveTo>
                  <a:pt x="1295400" y="0"/>
                </a:moveTo>
                <a:lnTo>
                  <a:pt x="0" y="0"/>
                </a:lnTo>
                <a:lnTo>
                  <a:pt x="0" y="451485"/>
                </a:lnTo>
                <a:lnTo>
                  <a:pt x="1295400" y="451485"/>
                </a:lnTo>
                <a:lnTo>
                  <a:pt x="1295400" y="0"/>
                </a:lnTo>
                <a:close/>
              </a:path>
            </a:pathLst>
          </a:custGeom>
          <a:solidFill>
            <a:srgbClr val="CC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84728" y="895057"/>
            <a:ext cx="1091565" cy="42799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sz="900" spc="-10" dirty="0">
                <a:latin typeface="DejaVu Sans"/>
                <a:cs typeface="DejaVu Sans"/>
              </a:rPr>
              <a:t>There </a:t>
            </a:r>
            <a:r>
              <a:rPr sz="900" spc="-5" dirty="0">
                <a:latin typeface="DejaVu Sans"/>
                <a:cs typeface="DejaVu Sans"/>
              </a:rPr>
              <a:t>is </a:t>
            </a:r>
            <a:r>
              <a:rPr sz="900" dirty="0">
                <a:latin typeface="DejaVu Sans"/>
                <a:cs typeface="DejaVu Sans"/>
              </a:rPr>
              <a:t>a </a:t>
            </a:r>
            <a:r>
              <a:rPr sz="900" spc="-5" dirty="0">
                <a:latin typeface="DejaVu Sans"/>
                <a:cs typeface="DejaVu Sans"/>
              </a:rPr>
              <a:t>pair </a:t>
            </a:r>
            <a:r>
              <a:rPr sz="900" i="1" dirty="0">
                <a:latin typeface="DejaVu Sans"/>
                <a:cs typeface="DejaVu Sans"/>
              </a:rPr>
              <a:t>x, y  </a:t>
            </a:r>
            <a:r>
              <a:rPr sz="900" spc="-5" dirty="0">
                <a:latin typeface="DejaVu Sans"/>
                <a:cs typeface="DejaVu Sans"/>
              </a:rPr>
              <a:t>for which </a:t>
            </a:r>
            <a:r>
              <a:rPr sz="900" i="1" spc="-5" dirty="0">
                <a:latin typeface="DejaVu Sans"/>
                <a:cs typeface="DejaVu Sans"/>
              </a:rPr>
              <a:t>P</a:t>
            </a:r>
            <a:r>
              <a:rPr sz="900" spc="-5" dirty="0">
                <a:latin typeface="DejaVu Sans"/>
                <a:cs typeface="DejaVu Sans"/>
              </a:rPr>
              <a:t>(</a:t>
            </a:r>
            <a:r>
              <a:rPr sz="900" i="1" spc="-5" dirty="0">
                <a:latin typeface="DejaVu Sans"/>
                <a:cs typeface="DejaVu Sans"/>
              </a:rPr>
              <a:t>x,y</a:t>
            </a:r>
            <a:r>
              <a:rPr sz="900" spc="-5" dirty="0">
                <a:latin typeface="DejaVu Sans"/>
                <a:cs typeface="DejaVu Sans"/>
              </a:rPr>
              <a:t>) is  false.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908" y="1344637"/>
            <a:ext cx="2590800" cy="451484"/>
          </a:xfrm>
          <a:custGeom>
            <a:avLst/>
            <a:gdLst/>
            <a:ahLst/>
            <a:cxnLst/>
            <a:rect l="l" t="t" r="r" b="b"/>
            <a:pathLst>
              <a:path w="2590800" h="451485">
                <a:moveTo>
                  <a:pt x="2590800" y="0"/>
                </a:moveTo>
                <a:lnTo>
                  <a:pt x="1295400" y="0"/>
                </a:lnTo>
                <a:lnTo>
                  <a:pt x="0" y="0"/>
                </a:lnTo>
                <a:lnTo>
                  <a:pt x="0" y="451485"/>
                </a:lnTo>
                <a:lnTo>
                  <a:pt x="1295400" y="451485"/>
                </a:lnTo>
                <a:lnTo>
                  <a:pt x="2590800" y="451485"/>
                </a:lnTo>
                <a:lnTo>
                  <a:pt x="2590800" y="0"/>
                </a:lnTo>
                <a:close/>
              </a:path>
            </a:pathLst>
          </a:custGeom>
          <a:solidFill>
            <a:srgbClr val="E6E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89328" y="1346543"/>
            <a:ext cx="1135380" cy="4279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ts val="1040"/>
              </a:lnSpc>
              <a:spcBef>
                <a:spcPts val="165"/>
              </a:spcBef>
            </a:pPr>
            <a:r>
              <a:rPr sz="900" spc="-15" dirty="0">
                <a:latin typeface="DejaVu Sans"/>
                <a:cs typeface="DejaVu Sans"/>
              </a:rPr>
              <a:t>For </a:t>
            </a:r>
            <a:r>
              <a:rPr sz="900" spc="-5" dirty="0">
                <a:latin typeface="DejaVu Sans"/>
                <a:cs typeface="DejaVu Sans"/>
              </a:rPr>
              <a:t>every </a:t>
            </a:r>
            <a:r>
              <a:rPr sz="900" i="1" dirty="0">
                <a:latin typeface="DejaVu Sans"/>
                <a:cs typeface="DejaVu Sans"/>
              </a:rPr>
              <a:t>x </a:t>
            </a:r>
            <a:r>
              <a:rPr sz="900" spc="-5" dirty="0">
                <a:latin typeface="DejaVu Sans"/>
                <a:cs typeface="DejaVu Sans"/>
              </a:rPr>
              <a:t>there</a:t>
            </a:r>
            <a:r>
              <a:rPr sz="900" spc="-50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DejaVu Sans"/>
                <a:cs typeface="DejaVu Sans"/>
              </a:rPr>
              <a:t>is  </a:t>
            </a:r>
            <a:r>
              <a:rPr sz="900" dirty="0">
                <a:latin typeface="DejaVu Sans"/>
                <a:cs typeface="DejaVu Sans"/>
              </a:rPr>
              <a:t>a </a:t>
            </a:r>
            <a:r>
              <a:rPr sz="900" i="1" dirty="0">
                <a:latin typeface="DejaVu Sans"/>
                <a:cs typeface="DejaVu Sans"/>
              </a:rPr>
              <a:t>y </a:t>
            </a:r>
            <a:r>
              <a:rPr sz="900" spc="-5" dirty="0">
                <a:latin typeface="DejaVu Sans"/>
                <a:cs typeface="DejaVu Sans"/>
              </a:rPr>
              <a:t>for which </a:t>
            </a:r>
            <a:r>
              <a:rPr sz="900" i="1" spc="-5" dirty="0">
                <a:latin typeface="DejaVu Sans"/>
                <a:cs typeface="DejaVu Sans"/>
              </a:rPr>
              <a:t>P</a:t>
            </a:r>
            <a:r>
              <a:rPr sz="900" spc="-5" dirty="0">
                <a:latin typeface="DejaVu Sans"/>
                <a:cs typeface="DejaVu Sans"/>
              </a:rPr>
              <a:t>(</a:t>
            </a:r>
            <a:r>
              <a:rPr sz="900" i="1" spc="-5" dirty="0">
                <a:latin typeface="DejaVu Sans"/>
                <a:cs typeface="DejaVu Sans"/>
              </a:rPr>
              <a:t>x,y</a:t>
            </a:r>
            <a:r>
              <a:rPr sz="900" spc="-5" dirty="0">
                <a:latin typeface="DejaVu Sans"/>
                <a:cs typeface="DejaVu Sans"/>
              </a:rPr>
              <a:t>)  </a:t>
            </a:r>
            <a:r>
              <a:rPr sz="900" dirty="0">
                <a:latin typeface="DejaVu Sans"/>
                <a:cs typeface="DejaVu Sans"/>
              </a:rPr>
              <a:t>is</a:t>
            </a:r>
            <a:r>
              <a:rPr sz="900" spc="-10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DejaVu Sans"/>
                <a:cs typeface="DejaVu Sans"/>
              </a:rPr>
              <a:t>true.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51708" y="1344637"/>
            <a:ext cx="1295400" cy="451484"/>
          </a:xfrm>
          <a:custGeom>
            <a:avLst/>
            <a:gdLst/>
            <a:ahLst/>
            <a:cxnLst/>
            <a:rect l="l" t="t" r="r" b="b"/>
            <a:pathLst>
              <a:path w="1295400" h="451485">
                <a:moveTo>
                  <a:pt x="1295400" y="0"/>
                </a:moveTo>
                <a:lnTo>
                  <a:pt x="0" y="0"/>
                </a:lnTo>
                <a:lnTo>
                  <a:pt x="0" y="451484"/>
                </a:lnTo>
                <a:lnTo>
                  <a:pt x="1295400" y="451484"/>
                </a:lnTo>
                <a:lnTo>
                  <a:pt x="1295400" y="0"/>
                </a:lnTo>
                <a:close/>
              </a:path>
            </a:pathLst>
          </a:custGeom>
          <a:solidFill>
            <a:srgbClr val="E6E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84728" y="1346543"/>
            <a:ext cx="1066800" cy="4279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just">
              <a:lnSpc>
                <a:spcPts val="1040"/>
              </a:lnSpc>
              <a:spcBef>
                <a:spcPts val="165"/>
              </a:spcBef>
            </a:pPr>
            <a:r>
              <a:rPr sz="900" spc="-10" dirty="0">
                <a:latin typeface="DejaVu Sans"/>
                <a:cs typeface="DejaVu Sans"/>
              </a:rPr>
              <a:t>There </a:t>
            </a:r>
            <a:r>
              <a:rPr sz="900" spc="-5" dirty="0">
                <a:latin typeface="DejaVu Sans"/>
                <a:cs typeface="DejaVu Sans"/>
              </a:rPr>
              <a:t>is </a:t>
            </a:r>
            <a:r>
              <a:rPr sz="900" dirty="0">
                <a:latin typeface="DejaVu Sans"/>
                <a:cs typeface="DejaVu Sans"/>
              </a:rPr>
              <a:t>an x</a:t>
            </a:r>
            <a:r>
              <a:rPr sz="900" spc="-70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DejaVu Sans"/>
                <a:cs typeface="DejaVu Sans"/>
              </a:rPr>
              <a:t>such  that </a:t>
            </a:r>
            <a:r>
              <a:rPr sz="900" i="1" spc="-5" dirty="0">
                <a:latin typeface="DejaVu Sans"/>
                <a:cs typeface="DejaVu Sans"/>
              </a:rPr>
              <a:t>P</a:t>
            </a:r>
            <a:r>
              <a:rPr sz="900" spc="-5" dirty="0">
                <a:latin typeface="DejaVu Sans"/>
                <a:cs typeface="DejaVu Sans"/>
              </a:rPr>
              <a:t>(</a:t>
            </a:r>
            <a:r>
              <a:rPr sz="900" i="1" spc="-5" dirty="0">
                <a:latin typeface="DejaVu Sans"/>
                <a:cs typeface="DejaVu Sans"/>
              </a:rPr>
              <a:t>x,y</a:t>
            </a:r>
            <a:r>
              <a:rPr sz="900" spc="-5" dirty="0">
                <a:latin typeface="DejaVu Sans"/>
                <a:cs typeface="DejaVu Sans"/>
              </a:rPr>
              <a:t>) </a:t>
            </a:r>
            <a:r>
              <a:rPr sz="900" dirty="0">
                <a:latin typeface="DejaVu Sans"/>
                <a:cs typeface="DejaVu Sans"/>
              </a:rPr>
              <a:t>is </a:t>
            </a:r>
            <a:r>
              <a:rPr sz="900" spc="-5" dirty="0">
                <a:latin typeface="DejaVu Sans"/>
                <a:cs typeface="DejaVu Sans"/>
              </a:rPr>
              <a:t>false  for every </a:t>
            </a:r>
            <a:r>
              <a:rPr sz="900" i="1" dirty="0">
                <a:latin typeface="DejaVu Sans"/>
                <a:cs typeface="DejaVu Sans"/>
              </a:rPr>
              <a:t>y</a:t>
            </a:r>
            <a:r>
              <a:rPr sz="900" dirty="0">
                <a:latin typeface="DejaVu Sans"/>
                <a:cs typeface="DejaVu Sans"/>
              </a:rPr>
              <a:t>.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0908" y="1796122"/>
            <a:ext cx="2590800" cy="451484"/>
          </a:xfrm>
          <a:custGeom>
            <a:avLst/>
            <a:gdLst/>
            <a:ahLst/>
            <a:cxnLst/>
            <a:rect l="l" t="t" r="r" b="b"/>
            <a:pathLst>
              <a:path w="2590800" h="451485">
                <a:moveTo>
                  <a:pt x="2590800" y="0"/>
                </a:moveTo>
                <a:lnTo>
                  <a:pt x="1295400" y="0"/>
                </a:lnTo>
                <a:lnTo>
                  <a:pt x="0" y="0"/>
                </a:lnTo>
                <a:lnTo>
                  <a:pt x="0" y="451485"/>
                </a:lnTo>
                <a:lnTo>
                  <a:pt x="1295400" y="451485"/>
                </a:lnTo>
                <a:lnTo>
                  <a:pt x="2590800" y="451485"/>
                </a:lnTo>
                <a:lnTo>
                  <a:pt x="2590800" y="0"/>
                </a:lnTo>
                <a:close/>
              </a:path>
            </a:pathLst>
          </a:custGeom>
          <a:solidFill>
            <a:srgbClr val="CC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89328" y="1798027"/>
            <a:ext cx="1125220" cy="42799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sz="900" spc="-10" dirty="0">
                <a:latin typeface="DejaVu Sans"/>
                <a:cs typeface="DejaVu Sans"/>
              </a:rPr>
              <a:t>There </a:t>
            </a:r>
            <a:r>
              <a:rPr sz="900" spc="-5" dirty="0">
                <a:latin typeface="DejaVu Sans"/>
                <a:cs typeface="DejaVu Sans"/>
              </a:rPr>
              <a:t>is </a:t>
            </a:r>
            <a:r>
              <a:rPr sz="900" dirty="0">
                <a:latin typeface="DejaVu Sans"/>
                <a:cs typeface="DejaVu Sans"/>
              </a:rPr>
              <a:t>an </a:t>
            </a:r>
            <a:r>
              <a:rPr sz="900" i="1" dirty="0">
                <a:latin typeface="DejaVu Sans"/>
                <a:cs typeface="DejaVu Sans"/>
              </a:rPr>
              <a:t>x </a:t>
            </a:r>
            <a:r>
              <a:rPr sz="900" spc="-5" dirty="0">
                <a:latin typeface="DejaVu Sans"/>
                <a:cs typeface="DejaVu Sans"/>
              </a:rPr>
              <a:t>for  which </a:t>
            </a:r>
            <a:r>
              <a:rPr sz="900" i="1" spc="-5" dirty="0">
                <a:latin typeface="DejaVu Sans"/>
                <a:cs typeface="DejaVu Sans"/>
              </a:rPr>
              <a:t>P</a:t>
            </a:r>
            <a:r>
              <a:rPr sz="900" spc="-5" dirty="0">
                <a:latin typeface="DejaVu Sans"/>
                <a:cs typeface="DejaVu Sans"/>
              </a:rPr>
              <a:t>(</a:t>
            </a:r>
            <a:r>
              <a:rPr sz="900" i="1" spc="-5" dirty="0">
                <a:latin typeface="DejaVu Sans"/>
                <a:cs typeface="DejaVu Sans"/>
              </a:rPr>
              <a:t>x,y</a:t>
            </a:r>
            <a:r>
              <a:rPr sz="900" spc="-5" dirty="0">
                <a:latin typeface="DejaVu Sans"/>
                <a:cs typeface="DejaVu Sans"/>
              </a:rPr>
              <a:t>) is true  for every</a:t>
            </a:r>
            <a:r>
              <a:rPr sz="900" spc="5" dirty="0">
                <a:latin typeface="DejaVu Sans"/>
                <a:cs typeface="DejaVu Sans"/>
              </a:rPr>
              <a:t> </a:t>
            </a:r>
            <a:r>
              <a:rPr sz="900" i="1" spc="-5" dirty="0">
                <a:latin typeface="DejaVu Sans"/>
                <a:cs typeface="DejaVu Sans"/>
              </a:rPr>
              <a:t>y</a:t>
            </a:r>
            <a:r>
              <a:rPr sz="900" spc="-5" dirty="0">
                <a:latin typeface="DejaVu Sans"/>
                <a:cs typeface="DejaVu Sans"/>
              </a:rPr>
              <a:t>.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51708" y="1796122"/>
            <a:ext cx="1295400" cy="451484"/>
          </a:xfrm>
          <a:custGeom>
            <a:avLst/>
            <a:gdLst/>
            <a:ahLst/>
            <a:cxnLst/>
            <a:rect l="l" t="t" r="r" b="b"/>
            <a:pathLst>
              <a:path w="1295400" h="451485">
                <a:moveTo>
                  <a:pt x="1295400" y="0"/>
                </a:moveTo>
                <a:lnTo>
                  <a:pt x="0" y="0"/>
                </a:lnTo>
                <a:lnTo>
                  <a:pt x="0" y="451485"/>
                </a:lnTo>
                <a:lnTo>
                  <a:pt x="1295400" y="451485"/>
                </a:lnTo>
                <a:lnTo>
                  <a:pt x="1295400" y="0"/>
                </a:lnTo>
                <a:close/>
              </a:path>
            </a:pathLst>
          </a:custGeom>
          <a:solidFill>
            <a:srgbClr val="CC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84728" y="1798027"/>
            <a:ext cx="1135380" cy="42799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ts val="1050"/>
              </a:lnSpc>
              <a:spcBef>
                <a:spcPts val="160"/>
              </a:spcBef>
            </a:pPr>
            <a:r>
              <a:rPr sz="900" spc="-15" dirty="0">
                <a:latin typeface="DejaVu Sans"/>
                <a:cs typeface="DejaVu Sans"/>
              </a:rPr>
              <a:t>For </a:t>
            </a:r>
            <a:r>
              <a:rPr sz="900" spc="-5" dirty="0">
                <a:latin typeface="DejaVu Sans"/>
                <a:cs typeface="DejaVu Sans"/>
              </a:rPr>
              <a:t>every </a:t>
            </a:r>
            <a:r>
              <a:rPr sz="900" i="1" dirty="0">
                <a:latin typeface="DejaVu Sans"/>
                <a:cs typeface="DejaVu Sans"/>
              </a:rPr>
              <a:t>x </a:t>
            </a:r>
            <a:r>
              <a:rPr sz="900" spc="-10" dirty="0">
                <a:latin typeface="DejaVu Sans"/>
                <a:cs typeface="DejaVu Sans"/>
              </a:rPr>
              <a:t>there </a:t>
            </a:r>
            <a:r>
              <a:rPr sz="900" spc="-5" dirty="0">
                <a:latin typeface="DejaVu Sans"/>
                <a:cs typeface="DejaVu Sans"/>
              </a:rPr>
              <a:t>is  </a:t>
            </a:r>
            <a:r>
              <a:rPr sz="900" dirty="0">
                <a:latin typeface="DejaVu Sans"/>
                <a:cs typeface="DejaVu Sans"/>
              </a:rPr>
              <a:t>a y </a:t>
            </a:r>
            <a:r>
              <a:rPr sz="900" spc="-5" dirty="0">
                <a:latin typeface="DejaVu Sans"/>
                <a:cs typeface="DejaVu Sans"/>
              </a:rPr>
              <a:t>for which </a:t>
            </a:r>
            <a:r>
              <a:rPr sz="900" i="1" spc="-5" dirty="0">
                <a:latin typeface="DejaVu Sans"/>
                <a:cs typeface="DejaVu Sans"/>
              </a:rPr>
              <a:t>P</a:t>
            </a:r>
            <a:r>
              <a:rPr sz="900" spc="-5" dirty="0">
                <a:latin typeface="DejaVu Sans"/>
                <a:cs typeface="DejaVu Sans"/>
              </a:rPr>
              <a:t>(x,y)  </a:t>
            </a:r>
            <a:r>
              <a:rPr sz="900" dirty="0">
                <a:latin typeface="DejaVu Sans"/>
                <a:cs typeface="DejaVu Sans"/>
              </a:rPr>
              <a:t>is</a:t>
            </a:r>
            <a:r>
              <a:rPr sz="900" spc="-10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DejaVu Sans"/>
                <a:cs typeface="DejaVu Sans"/>
              </a:rPr>
              <a:t>false.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0908" y="2247607"/>
            <a:ext cx="2590800" cy="452755"/>
          </a:xfrm>
          <a:custGeom>
            <a:avLst/>
            <a:gdLst/>
            <a:ahLst/>
            <a:cxnLst/>
            <a:rect l="l" t="t" r="r" b="b"/>
            <a:pathLst>
              <a:path w="2590800" h="452755">
                <a:moveTo>
                  <a:pt x="2590800" y="0"/>
                </a:moveTo>
                <a:lnTo>
                  <a:pt x="1295400" y="0"/>
                </a:lnTo>
                <a:lnTo>
                  <a:pt x="0" y="0"/>
                </a:lnTo>
                <a:lnTo>
                  <a:pt x="0" y="452755"/>
                </a:lnTo>
                <a:lnTo>
                  <a:pt x="1295400" y="452755"/>
                </a:lnTo>
                <a:lnTo>
                  <a:pt x="2590800" y="452755"/>
                </a:lnTo>
                <a:lnTo>
                  <a:pt x="2590800" y="0"/>
                </a:lnTo>
                <a:close/>
              </a:path>
            </a:pathLst>
          </a:custGeom>
          <a:solidFill>
            <a:srgbClr val="E6E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89328" y="2249513"/>
            <a:ext cx="1091565" cy="42799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sz="900" spc="-10" dirty="0">
                <a:latin typeface="DejaVu Sans"/>
                <a:cs typeface="DejaVu Sans"/>
              </a:rPr>
              <a:t>There </a:t>
            </a:r>
            <a:r>
              <a:rPr sz="900" spc="-5" dirty="0">
                <a:latin typeface="DejaVu Sans"/>
                <a:cs typeface="DejaVu Sans"/>
              </a:rPr>
              <a:t>is </a:t>
            </a:r>
            <a:r>
              <a:rPr sz="900" dirty="0">
                <a:latin typeface="DejaVu Sans"/>
                <a:cs typeface="DejaVu Sans"/>
              </a:rPr>
              <a:t>a </a:t>
            </a:r>
            <a:r>
              <a:rPr sz="900" spc="-5" dirty="0">
                <a:latin typeface="DejaVu Sans"/>
                <a:cs typeface="DejaVu Sans"/>
              </a:rPr>
              <a:t>pair </a:t>
            </a:r>
            <a:r>
              <a:rPr sz="900" i="1" dirty="0">
                <a:latin typeface="DejaVu Sans"/>
                <a:cs typeface="DejaVu Sans"/>
              </a:rPr>
              <a:t>x, y  </a:t>
            </a:r>
            <a:r>
              <a:rPr sz="900" spc="-5" dirty="0">
                <a:latin typeface="DejaVu Sans"/>
                <a:cs typeface="DejaVu Sans"/>
              </a:rPr>
              <a:t>for which </a:t>
            </a:r>
            <a:r>
              <a:rPr sz="900" i="1" spc="-5" dirty="0">
                <a:latin typeface="DejaVu Sans"/>
                <a:cs typeface="DejaVu Sans"/>
              </a:rPr>
              <a:t>P</a:t>
            </a:r>
            <a:r>
              <a:rPr sz="900" spc="-5" dirty="0">
                <a:latin typeface="DejaVu Sans"/>
                <a:cs typeface="DejaVu Sans"/>
              </a:rPr>
              <a:t>(</a:t>
            </a:r>
            <a:r>
              <a:rPr sz="900" i="1" spc="-5" dirty="0">
                <a:latin typeface="DejaVu Sans"/>
                <a:cs typeface="DejaVu Sans"/>
              </a:rPr>
              <a:t>x,y</a:t>
            </a:r>
            <a:r>
              <a:rPr sz="900" spc="-5" dirty="0">
                <a:latin typeface="DejaVu Sans"/>
                <a:cs typeface="DejaVu Sans"/>
              </a:rPr>
              <a:t>) is  true.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1708" y="2247607"/>
            <a:ext cx="1295400" cy="452755"/>
          </a:xfrm>
          <a:custGeom>
            <a:avLst/>
            <a:gdLst/>
            <a:ahLst/>
            <a:cxnLst/>
            <a:rect l="l" t="t" r="r" b="b"/>
            <a:pathLst>
              <a:path w="1295400" h="452755">
                <a:moveTo>
                  <a:pt x="1295400" y="0"/>
                </a:moveTo>
                <a:lnTo>
                  <a:pt x="0" y="0"/>
                </a:lnTo>
                <a:lnTo>
                  <a:pt x="0" y="452755"/>
                </a:lnTo>
                <a:lnTo>
                  <a:pt x="1295400" y="452755"/>
                </a:lnTo>
                <a:lnTo>
                  <a:pt x="1295400" y="0"/>
                </a:lnTo>
                <a:close/>
              </a:path>
            </a:pathLst>
          </a:custGeom>
          <a:solidFill>
            <a:srgbClr val="E6EA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84728" y="2249513"/>
            <a:ext cx="985519" cy="2952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40"/>
              </a:lnSpc>
              <a:spcBef>
                <a:spcPts val="165"/>
              </a:spcBef>
            </a:pPr>
            <a:r>
              <a:rPr sz="900" i="1" spc="-5" dirty="0">
                <a:latin typeface="DejaVu Sans"/>
                <a:cs typeface="DejaVu Sans"/>
              </a:rPr>
              <a:t>P</a:t>
            </a:r>
            <a:r>
              <a:rPr sz="900" spc="-5" dirty="0">
                <a:latin typeface="DejaVu Sans"/>
                <a:cs typeface="DejaVu Sans"/>
              </a:rPr>
              <a:t>(x,y) </a:t>
            </a:r>
            <a:r>
              <a:rPr sz="900" dirty="0">
                <a:latin typeface="DejaVu Sans"/>
                <a:cs typeface="DejaVu Sans"/>
              </a:rPr>
              <a:t>is </a:t>
            </a:r>
            <a:r>
              <a:rPr sz="900" spc="-5" dirty="0">
                <a:latin typeface="DejaVu Sans"/>
                <a:cs typeface="DejaVu Sans"/>
              </a:rPr>
              <a:t>false</a:t>
            </a:r>
            <a:r>
              <a:rPr sz="900" spc="-65" dirty="0">
                <a:latin typeface="DejaVu Sans"/>
                <a:cs typeface="DejaVu Sans"/>
              </a:rPr>
              <a:t> </a:t>
            </a:r>
            <a:r>
              <a:rPr sz="900" spc="-5" dirty="0">
                <a:latin typeface="DejaVu Sans"/>
                <a:cs typeface="DejaVu Sans"/>
              </a:rPr>
              <a:t>for  every pair</a:t>
            </a:r>
            <a:r>
              <a:rPr sz="900" spc="-20" dirty="0">
                <a:latin typeface="DejaVu Sans"/>
                <a:cs typeface="DejaVu Sans"/>
              </a:rPr>
              <a:t> </a:t>
            </a:r>
            <a:r>
              <a:rPr sz="900" i="1" dirty="0">
                <a:latin typeface="DejaVu Sans"/>
                <a:cs typeface="DejaVu Sans"/>
              </a:rPr>
              <a:t>x,y</a:t>
            </a:r>
            <a:endParaRPr sz="900">
              <a:latin typeface="DejaVu Sans"/>
              <a:cs typeface="DejaVu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2033" y="972527"/>
            <a:ext cx="732155" cy="1672589"/>
            <a:chOff x="472033" y="972527"/>
            <a:chExt cx="732155" cy="1672589"/>
          </a:xfrm>
        </p:grpSpPr>
        <p:sp>
          <p:nvSpPr>
            <p:cNvPr id="26" name="object 26"/>
            <p:cNvSpPr/>
            <p:nvPr/>
          </p:nvSpPr>
          <p:spPr>
            <a:xfrm>
              <a:off x="472033" y="972527"/>
              <a:ext cx="659765" cy="1276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5208" y="1155407"/>
              <a:ext cx="659765" cy="1276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0928" y="1488782"/>
              <a:ext cx="659765" cy="1276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5053" y="1932647"/>
              <a:ext cx="653415" cy="1276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0773" y="2288882"/>
              <a:ext cx="653415" cy="1276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2673" y="2517482"/>
              <a:ext cx="653415" cy="1276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20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Zameer Fatima, Assistant Professor               Dept. Of CSE MAIT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21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1970" y="1387599"/>
            <a:ext cx="4419498" cy="215265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709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Propositional Logic </a:t>
            </a:r>
            <a:r>
              <a:rPr spc="10" dirty="0"/>
              <a:t>is </a:t>
            </a:r>
            <a:r>
              <a:rPr spc="15" dirty="0"/>
              <a:t>not</a:t>
            </a:r>
            <a:r>
              <a:rPr spc="-75" dirty="0"/>
              <a:t> </a:t>
            </a:r>
            <a:r>
              <a:rPr spc="15" dirty="0"/>
              <a:t>enough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1242745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557" y="1452778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917026"/>
            <a:ext cx="4152900" cy="15684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100" spc="-10" dirty="0">
                <a:latin typeface="Arial" panose="020B0604020202020204"/>
                <a:cs typeface="Arial" panose="020B0604020202020204"/>
              </a:rPr>
              <a:t>Suppose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we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have:</a:t>
            </a:r>
          </a:p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        “All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men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1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mortal.”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“Socrates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11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man”.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 panose="020B0604020202020204"/>
                <a:cs typeface="Arial" panose="020B0604020202020204"/>
              </a:rPr>
              <a:t>         Does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it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follow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“Socrates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100" dirty="0">
                <a:latin typeface="Arial" panose="020B0604020202020204"/>
                <a:cs typeface="Arial" panose="020B0604020202020204"/>
              </a:rPr>
              <a:t>mortal”</a:t>
            </a:r>
            <a:r>
              <a:rPr sz="11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endParaRPr sz="1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This cannot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expressed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 propositional logic.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endParaRPr sz="11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3000"/>
              </a:lnSpc>
            </a:pPr>
            <a:r>
              <a:rPr sz="1100" spc="-25" dirty="0">
                <a:latin typeface="Arial" panose="020B0604020202020204"/>
                <a:cs typeface="Arial" panose="020B0604020202020204"/>
              </a:rPr>
              <a:t>We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need a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language to talk about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objects,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their properties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their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relations.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3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2814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Predicate</a:t>
            </a:r>
            <a:r>
              <a:rPr spc="-60" dirty="0"/>
              <a:t> </a:t>
            </a:r>
            <a:r>
              <a:rPr spc="15" dirty="0"/>
              <a:t>Logic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1044346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557" y="1254379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63648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2056549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57" y="2266581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844" y="718627"/>
            <a:ext cx="4235450" cy="18402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Extend propositional logic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by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following new</a:t>
            </a:r>
            <a:r>
              <a:rPr sz="11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features.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Arial" panose="020B0604020202020204"/>
                <a:cs typeface="Arial" panose="020B0604020202020204"/>
              </a:rPr>
              <a:t>Variables:</a:t>
            </a:r>
            <a:r>
              <a:rPr sz="11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5" dirty="0">
                <a:latin typeface="Arial" panose="020B0604020202020204"/>
                <a:cs typeface="Arial" panose="020B0604020202020204"/>
              </a:rPr>
              <a:t>z</a:t>
            </a:r>
            <a:r>
              <a:rPr sz="1100" i="1" spc="-1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endParaRPr sz="1100">
              <a:latin typeface="Verdana" panose="020B0604030504040204"/>
              <a:cs typeface="Verdana" panose="020B0604030504040204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Predicates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(i.e.,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propositional functions):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)</a:t>
            </a:r>
            <a:r>
              <a:rPr sz="1100" i="1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Q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)</a:t>
            </a:r>
            <a:r>
              <a:rPr sz="1100" i="1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R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)</a:t>
            </a:r>
            <a:r>
              <a:rPr sz="1100" i="1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M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5" dirty="0">
                <a:latin typeface="LM Sans 10"/>
                <a:cs typeface="LM Sans 10"/>
              </a:rPr>
              <a:t>)</a:t>
            </a:r>
            <a:r>
              <a:rPr sz="1100" i="1" spc="-5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100" dirty="0">
                <a:latin typeface="Verdana" panose="020B0604030504040204"/>
                <a:cs typeface="Verdana" panose="020B0604030504040204"/>
              </a:rPr>
              <a:t>.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Quantifiers: </a:t>
            </a:r>
            <a:r>
              <a:rPr sz="1100" i="1" spc="-130" dirty="0">
                <a:latin typeface="FreeSans"/>
                <a:cs typeface="FreeSans"/>
              </a:rPr>
              <a:t>∀</a:t>
            </a:r>
            <a:r>
              <a:rPr sz="1100" i="1" spc="-130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spc="-70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Propositional functions are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 generalization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11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propositions.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 panose="020B0604020202020204"/>
                <a:cs typeface="Arial" panose="020B0604020202020204"/>
              </a:rPr>
              <a:t>Can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contain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variables and predicates, e.g.,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89560" marR="5080">
              <a:lnSpc>
                <a:spcPct val="103000"/>
              </a:lnSpc>
              <a:spcBef>
                <a:spcPts val="300"/>
              </a:spcBef>
            </a:pPr>
            <a:r>
              <a:rPr sz="1100" spc="-15" dirty="0">
                <a:latin typeface="Arial" panose="020B0604020202020204"/>
                <a:cs typeface="Arial" panose="020B0604020202020204"/>
              </a:rPr>
              <a:t>Variables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stand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for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(and can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replaced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by)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elements from their  </a:t>
            </a:r>
            <a:r>
              <a:rPr sz="1100" spc="-5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domain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4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918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Propositional</a:t>
            </a:r>
            <a:r>
              <a:rPr spc="-60" dirty="0"/>
              <a:t> </a:t>
            </a:r>
            <a:r>
              <a:rPr spc="15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914412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532" y="842504"/>
            <a:ext cx="4053840" cy="16090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 marR="30480">
              <a:lnSpc>
                <a:spcPts val="1200"/>
              </a:lnSpc>
              <a:spcBef>
                <a:spcPts val="230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Propositional functions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become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propositions (and thus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have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truth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values) when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all their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variables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are</a:t>
            </a:r>
            <a:r>
              <a:rPr sz="1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either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77800">
              <a:lnSpc>
                <a:spcPts val="1200"/>
              </a:lnSpc>
              <a:spcBef>
                <a:spcPts val="150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replaced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value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from their domain,</a:t>
            </a:r>
            <a:r>
              <a:rPr sz="10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or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77800">
              <a:lnSpc>
                <a:spcPts val="1200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bound 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by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0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quantifier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38100" marR="630555">
              <a:lnSpc>
                <a:spcPct val="125000"/>
              </a:lnSpc>
              <a:spcBef>
                <a:spcPts val="20"/>
              </a:spcBef>
            </a:pP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denotes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value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of propositional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function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P</a:t>
            </a:r>
            <a:r>
              <a:rPr sz="1100" i="1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at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.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The domain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often denoted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by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(the</a:t>
            </a:r>
            <a:r>
              <a:rPr sz="11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universe).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100" b="1" spc="-10" dirty="0">
                <a:latin typeface="Arial" panose="020B0604020202020204"/>
                <a:cs typeface="Arial" panose="020B0604020202020204"/>
              </a:rPr>
              <a:t>Example: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Let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denote “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-55" dirty="0">
                <a:latin typeface="Verdana" panose="020B0604030504040204"/>
                <a:cs typeface="Verdana" panose="020B0604030504040204"/>
              </a:rPr>
              <a:t>&gt;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5”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integers.</a:t>
            </a:r>
            <a:r>
              <a:rPr sz="11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Then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i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8</a:t>
            </a:r>
            <a:r>
              <a:rPr sz="1000" spc="10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true.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77800">
              <a:lnSpc>
                <a:spcPts val="1200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i="1" spc="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spc="10" dirty="0">
                <a:latin typeface="Arial" panose="020B0604020202020204"/>
                <a:cs typeface="Arial" panose="020B0604020202020204"/>
              </a:rPr>
              <a:t>5</a:t>
            </a:r>
            <a:r>
              <a:rPr sz="1000" spc="10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false.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557" y="1605241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181527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57" y="2005063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5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297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Examples </a:t>
            </a:r>
            <a:r>
              <a:rPr spc="10" dirty="0"/>
              <a:t>of </a:t>
            </a:r>
            <a:r>
              <a:rPr spc="15" dirty="0"/>
              <a:t>Propositional</a:t>
            </a:r>
            <a:r>
              <a:rPr spc="-50" dirty="0"/>
              <a:t> </a:t>
            </a:r>
            <a:r>
              <a:rPr spc="15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900239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557" y="1722653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4032" y="828330"/>
            <a:ext cx="4128135" cy="16446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01600" marR="93980">
              <a:lnSpc>
                <a:spcPts val="1200"/>
              </a:lnSpc>
              <a:spcBef>
                <a:spcPts val="230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Let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30" dirty="0">
                <a:latin typeface="Arial" panose="020B0604020202020204"/>
                <a:cs typeface="Arial" panose="020B0604020202020204"/>
              </a:rPr>
              <a:t>z</a:t>
            </a:r>
            <a:r>
              <a:rPr sz="1100" spc="3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denote that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+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z</a:t>
            </a:r>
            <a:r>
              <a:rPr sz="1100" i="1" spc="7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</a:t>
            </a:r>
            <a:r>
              <a:rPr sz="1100" i="1" spc="7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the integers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for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all  three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variables.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ts val="1200"/>
              </a:lnSpc>
              <a:spcBef>
                <a:spcPts val="150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900" spc="525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i="1" spc="3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30" dirty="0">
                <a:latin typeface="LM Sans 10"/>
                <a:cs typeface="LM Sans 10"/>
              </a:rPr>
              <a:t>(</a:t>
            </a:r>
            <a:r>
              <a:rPr sz="1000" i="1" spc="30" dirty="0">
                <a:latin typeface="FreeSans"/>
                <a:cs typeface="FreeSans"/>
              </a:rPr>
              <a:t>−</a:t>
            </a:r>
            <a:r>
              <a:rPr sz="1000" spc="30" dirty="0">
                <a:latin typeface="Arial" panose="020B0604020202020204"/>
                <a:cs typeface="Arial" panose="020B0604020202020204"/>
              </a:rPr>
              <a:t>4</a:t>
            </a:r>
            <a:r>
              <a:rPr sz="1000" i="1" spc="30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6</a:t>
            </a:r>
            <a:r>
              <a:rPr sz="1000" i="1" spc="-4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7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true.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ts val="1195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900" spc="525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i="1" spc="-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-10" dirty="0">
                <a:latin typeface="LM Sans 10"/>
                <a:cs typeface="LM Sans 10"/>
              </a:rPr>
              <a:t>(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5</a:t>
            </a:r>
            <a:r>
              <a:rPr sz="1000" i="1" spc="-10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2</a:t>
            </a:r>
            <a:r>
              <a:rPr sz="1000" i="1" spc="-4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10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7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false.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ts val="1200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900" spc="562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i="1" spc="-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-10" dirty="0">
                <a:latin typeface="LM Sans 10"/>
                <a:cs typeface="LM Sans 10"/>
              </a:rPr>
              <a:t>(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5</a:t>
            </a:r>
            <a:r>
              <a:rPr sz="1000" i="1" spc="-10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i="1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not a proposition.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016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Arial" panose="020B0604020202020204"/>
                <a:cs typeface="Arial" panose="020B0604020202020204"/>
              </a:rPr>
              <a:t>Let 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Q</a:t>
            </a:r>
            <a:r>
              <a:rPr sz="1100" spc="5" dirty="0">
                <a:latin typeface="LM Sans 10"/>
                <a:cs typeface="LM Sans 10"/>
              </a:rPr>
              <a:t>(</a:t>
            </a:r>
            <a:r>
              <a:rPr sz="1100" i="1" spc="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5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dirty="0">
                <a:latin typeface="Verdana" panose="020B0604030504040204"/>
                <a:cs typeface="Verdana" panose="020B0604030504040204"/>
              </a:rPr>
              <a:t>,</a:t>
            </a:r>
            <a:r>
              <a:rPr sz="1100" i="1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i="1" spc="30" dirty="0">
                <a:latin typeface="Arial" panose="020B0604020202020204"/>
                <a:cs typeface="Arial" panose="020B0604020202020204"/>
              </a:rPr>
              <a:t>z</a:t>
            </a:r>
            <a:r>
              <a:rPr sz="1100" spc="30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denote that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204" dirty="0">
                <a:latin typeface="FreeSans"/>
                <a:cs typeface="FreeSans"/>
              </a:rPr>
              <a:t>−</a:t>
            </a:r>
            <a:r>
              <a:rPr sz="1100" i="1" spc="-65" dirty="0">
                <a:latin typeface="FreeSans"/>
                <a:cs typeface="FreeSans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y</a:t>
            </a:r>
            <a:r>
              <a:rPr sz="1100" i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z</a:t>
            </a:r>
            <a:r>
              <a:rPr sz="1100" i="1" spc="7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and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10" dirty="0">
                <a:latin typeface="Arial" panose="020B0604020202020204"/>
                <a:cs typeface="Arial" panose="020B0604020202020204"/>
              </a:rPr>
              <a:t>U</a:t>
            </a:r>
            <a:r>
              <a:rPr sz="1100" i="1" spc="7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be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integers.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ts val="1200"/>
              </a:lnSpc>
              <a:spcBef>
                <a:spcPts val="175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900" spc="562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i="1" spc="-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-10" dirty="0">
                <a:latin typeface="LM Sans 10"/>
                <a:cs typeface="LM Sans 10"/>
              </a:rPr>
              <a:t>(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1000" i="1" spc="-10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2</a:t>
            </a:r>
            <a:r>
              <a:rPr sz="1000" i="1" spc="-4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114" dirty="0">
                <a:latin typeface="LM Sans 10"/>
                <a:cs typeface="LM Sans 10"/>
              </a:rPr>
              <a:t> </a:t>
            </a:r>
            <a:r>
              <a:rPr sz="1000" i="1" spc="55" dirty="0">
                <a:latin typeface="FreeSans"/>
                <a:cs typeface="FreeSans"/>
              </a:rPr>
              <a:t>∧</a:t>
            </a:r>
            <a:r>
              <a:rPr sz="1000" i="1" spc="-60" dirty="0">
                <a:latin typeface="FreeSans"/>
                <a:cs typeface="FreeSans"/>
              </a:rPr>
              <a:t> </a:t>
            </a:r>
            <a:r>
              <a:rPr sz="1000" i="1" spc="-15" dirty="0">
                <a:latin typeface="Arial" panose="020B0604020202020204"/>
                <a:cs typeface="Arial" panose="020B0604020202020204"/>
              </a:rPr>
              <a:t>Q</a:t>
            </a:r>
            <a:r>
              <a:rPr sz="1000" spc="-15" dirty="0">
                <a:latin typeface="LM Sans 10"/>
                <a:cs typeface="LM Sans 10"/>
              </a:rPr>
              <a:t>(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5</a:t>
            </a:r>
            <a:r>
              <a:rPr sz="1000" i="1" spc="-1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4</a:t>
            </a:r>
            <a:r>
              <a:rPr sz="1000" i="1" spc="-4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true.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ts val="1195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900" spc="562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i="1" spc="-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-10" dirty="0">
                <a:latin typeface="LM Sans 10"/>
                <a:cs typeface="LM Sans 10"/>
              </a:rPr>
              <a:t>(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1000" i="1" spc="-10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2</a:t>
            </a:r>
            <a:r>
              <a:rPr sz="1000" i="1" spc="-4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5" dirty="0">
                <a:latin typeface="FreeSans"/>
                <a:cs typeface="FreeSans"/>
              </a:rPr>
              <a:t>→</a:t>
            </a:r>
            <a:r>
              <a:rPr sz="1000" i="1" spc="-5" dirty="0">
                <a:latin typeface="FreeSans"/>
                <a:cs typeface="FreeSans"/>
              </a:rPr>
              <a:t> </a:t>
            </a:r>
            <a:r>
              <a:rPr sz="1000" i="1" spc="-15" dirty="0">
                <a:latin typeface="Arial" panose="020B0604020202020204"/>
                <a:cs typeface="Arial" panose="020B0604020202020204"/>
              </a:rPr>
              <a:t>Q</a:t>
            </a:r>
            <a:r>
              <a:rPr sz="1000" spc="-15" dirty="0">
                <a:latin typeface="LM Sans 10"/>
                <a:cs typeface="LM Sans 10"/>
              </a:rPr>
              <a:t>(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5</a:t>
            </a:r>
            <a:r>
              <a:rPr sz="1000" i="1" spc="-1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4</a:t>
            </a:r>
            <a:r>
              <a:rPr sz="1000" i="1" spc="-4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true.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ts val="1195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900" spc="562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i="1" spc="-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-10" dirty="0">
                <a:latin typeface="LM Sans 10"/>
                <a:cs typeface="LM Sans 10"/>
              </a:rPr>
              <a:t>(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1000" i="1" spc="-10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2</a:t>
            </a:r>
            <a:r>
              <a:rPr sz="1000" i="1" spc="-4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5" dirty="0">
                <a:latin typeface="FreeSans"/>
                <a:cs typeface="FreeSans"/>
              </a:rPr>
              <a:t>→</a:t>
            </a:r>
            <a:r>
              <a:rPr sz="1000" i="1" spc="-10" dirty="0">
                <a:latin typeface="FreeSans"/>
                <a:cs typeface="FreeSans"/>
              </a:rPr>
              <a:t> </a:t>
            </a:r>
            <a:r>
              <a:rPr sz="1000" i="1" spc="-15" dirty="0">
                <a:latin typeface="Arial" panose="020B0604020202020204"/>
                <a:cs typeface="Arial" panose="020B0604020202020204"/>
              </a:rPr>
              <a:t>Q</a:t>
            </a:r>
            <a:r>
              <a:rPr sz="1000" spc="-15" dirty="0">
                <a:latin typeface="LM Sans 10"/>
                <a:cs typeface="LM Sans 10"/>
              </a:rPr>
              <a:t>(</a:t>
            </a:r>
            <a:r>
              <a:rPr sz="1000" spc="-15" dirty="0">
                <a:latin typeface="Arial" panose="020B0604020202020204"/>
                <a:cs typeface="Arial" panose="020B0604020202020204"/>
              </a:rPr>
              <a:t>5</a:t>
            </a:r>
            <a:r>
              <a:rPr sz="1000" i="1" spc="-1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4</a:t>
            </a:r>
            <a:r>
              <a:rPr sz="1000" i="1" spc="-4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false.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241300">
              <a:lnSpc>
                <a:spcPts val="1200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900" spc="562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" i="1" spc="-10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-10" dirty="0">
                <a:latin typeface="LM Sans 10"/>
                <a:cs typeface="LM Sans 10"/>
              </a:rPr>
              <a:t>(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1000" i="1" spc="-10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2</a:t>
            </a:r>
            <a:r>
              <a:rPr sz="1000" i="1" spc="-4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i="1" spc="5" dirty="0">
                <a:latin typeface="FreeSans"/>
                <a:cs typeface="FreeSans"/>
              </a:rPr>
              <a:t>→</a:t>
            </a:r>
            <a:r>
              <a:rPr sz="1000" i="1" spc="-5" dirty="0">
                <a:latin typeface="FreeSans"/>
                <a:cs typeface="FreeSans"/>
              </a:rPr>
              <a:t> </a:t>
            </a:r>
            <a:r>
              <a:rPr sz="1000" i="1" spc="10" dirty="0">
                <a:latin typeface="Arial" panose="020B0604020202020204"/>
                <a:cs typeface="Arial" panose="020B0604020202020204"/>
              </a:rPr>
              <a:t>Q</a:t>
            </a:r>
            <a:r>
              <a:rPr sz="1000" spc="10" dirty="0">
                <a:latin typeface="LM Sans 10"/>
                <a:cs typeface="LM Sans 10"/>
              </a:rPr>
              <a:t>(</a:t>
            </a:r>
            <a:r>
              <a:rPr sz="1000" i="1" spc="10" dirty="0">
                <a:latin typeface="Arial" panose="020B0604020202020204"/>
                <a:cs typeface="Arial" panose="020B0604020202020204"/>
              </a:rPr>
              <a:t>x</a:t>
            </a:r>
            <a:r>
              <a:rPr sz="1000" i="1" spc="10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45" dirty="0">
                <a:latin typeface="Arial" panose="020B0604020202020204"/>
                <a:cs typeface="Arial" panose="020B0604020202020204"/>
              </a:rPr>
              <a:t>4</a:t>
            </a:r>
            <a:r>
              <a:rPr sz="1000" i="1" spc="-45" dirty="0">
                <a:latin typeface="Verdana" panose="020B0604030504040204"/>
                <a:cs typeface="Verdana" panose="020B0604030504040204"/>
              </a:rPr>
              <a:t>,</a:t>
            </a:r>
            <a:r>
              <a:rPr sz="1000" i="1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000" spc="-5" dirty="0">
                <a:latin typeface="LM Sans 10"/>
                <a:cs typeface="LM Sans 10"/>
              </a:rPr>
              <a:t>)</a:t>
            </a:r>
            <a:r>
              <a:rPr sz="1000" spc="-6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not a proposition.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6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906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Quantifiers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523671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557" y="885532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57" y="142453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1634566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557" y="1844598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557" y="2226716"/>
            <a:ext cx="76809" cy="76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557" y="2780893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9432" y="451775"/>
            <a:ext cx="4169410" cy="2621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6200" marR="68580">
              <a:lnSpc>
                <a:spcPct val="103000"/>
              </a:lnSpc>
              <a:spcBef>
                <a:spcPts val="55"/>
              </a:spcBef>
            </a:pPr>
            <a:r>
              <a:rPr sz="1100" spc="-25" dirty="0">
                <a:latin typeface="Arial" panose="020B0604020202020204"/>
                <a:cs typeface="Arial" panose="020B0604020202020204"/>
              </a:rPr>
              <a:t>We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need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quantifiers to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formally express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meaning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of 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words 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“all”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“some”.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76200">
              <a:lnSpc>
                <a:spcPct val="100000"/>
              </a:lnSpc>
              <a:spcBef>
                <a:spcPts val="175"/>
              </a:spcBef>
            </a:pPr>
            <a:r>
              <a:rPr sz="1100" spc="-10" dirty="0">
                <a:latin typeface="Arial" panose="020B0604020202020204"/>
                <a:cs typeface="Arial" panose="020B0604020202020204"/>
              </a:rPr>
              <a:t>The two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most </a:t>
            </a:r>
            <a:r>
              <a:rPr sz="1100" dirty="0">
                <a:latin typeface="Arial" panose="020B0604020202020204"/>
                <a:cs typeface="Arial" panose="020B0604020202020204"/>
              </a:rPr>
              <a:t>important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quantifiers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are: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215900">
              <a:lnSpc>
                <a:spcPts val="1200"/>
              </a:lnSpc>
              <a:spcBef>
                <a:spcPts val="175"/>
              </a:spcBef>
            </a:pPr>
            <a:r>
              <a:rPr sz="1000" spc="-5" dirty="0">
                <a:latin typeface="Arial" panose="020B0604020202020204"/>
                <a:cs typeface="Arial" panose="020B0604020202020204"/>
              </a:rPr>
              <a:t>Universal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quantifier, “For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all”. Symbol:</a:t>
            </a:r>
            <a:r>
              <a:rPr sz="1000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1000" i="1" spc="-145" dirty="0">
                <a:latin typeface="FreeSans"/>
                <a:cs typeface="FreeSans"/>
              </a:rPr>
              <a:t>∀</a:t>
            </a:r>
            <a:endParaRPr sz="1000" dirty="0">
              <a:latin typeface="FreeSans"/>
              <a:cs typeface="FreeSans"/>
            </a:endParaRPr>
          </a:p>
          <a:p>
            <a:pPr marL="215900">
              <a:lnSpc>
                <a:spcPts val="1200"/>
              </a:lnSpc>
            </a:pPr>
            <a:r>
              <a:rPr sz="1000" spc="-5" dirty="0">
                <a:latin typeface="Arial" panose="020B0604020202020204"/>
                <a:cs typeface="Arial" panose="020B0604020202020204"/>
              </a:rPr>
              <a:t>Existential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quantifier,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“There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exists”.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Symbol:</a:t>
            </a:r>
            <a:r>
              <a:rPr sz="10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1000" i="1" spc="-114" dirty="0">
                <a:latin typeface="FreeSans"/>
                <a:cs typeface="FreeSans"/>
              </a:rPr>
              <a:t>∃</a:t>
            </a:r>
            <a:endParaRPr sz="1000" dirty="0">
              <a:latin typeface="FreeSans"/>
              <a:cs typeface="FreeSans"/>
            </a:endParaRPr>
          </a:p>
          <a:p>
            <a:pPr marL="76200">
              <a:lnSpc>
                <a:spcPct val="100000"/>
              </a:lnSpc>
              <a:spcBef>
                <a:spcPts val="355"/>
              </a:spcBef>
            </a:pP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dirty="0">
                <a:latin typeface="Arial" panose="020B0604020202020204"/>
                <a:cs typeface="Arial" panose="020B0604020202020204"/>
              </a:rPr>
              <a:t>asserts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254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true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for </a:t>
            </a:r>
            <a:r>
              <a:rPr sz="1100" b="1" spc="-10" dirty="0">
                <a:latin typeface="Arial" panose="020B0604020202020204"/>
                <a:cs typeface="Arial" panose="020B0604020202020204"/>
              </a:rPr>
              <a:t>every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 the domain.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76200">
              <a:lnSpc>
                <a:spcPct val="100000"/>
              </a:lnSpc>
              <a:spcBef>
                <a:spcPts val="330"/>
              </a:spcBef>
            </a:pPr>
            <a:r>
              <a:rPr sz="1100" i="1" spc="-70" dirty="0">
                <a:latin typeface="FreeSans"/>
                <a:cs typeface="FreeSans"/>
              </a:rPr>
              <a:t>∃</a:t>
            </a:r>
            <a:r>
              <a:rPr sz="1100" i="1" spc="-70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dirty="0">
                <a:latin typeface="Arial" panose="020B0604020202020204"/>
                <a:cs typeface="Arial" panose="020B0604020202020204"/>
              </a:rPr>
              <a:t>asserts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that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true </a:t>
            </a:r>
            <a:r>
              <a:rPr sz="1100" spc="-20" dirty="0">
                <a:latin typeface="Arial" panose="020B0604020202020204"/>
                <a:cs typeface="Arial" panose="020B0604020202020204"/>
              </a:rPr>
              <a:t>for </a:t>
            </a:r>
            <a:r>
              <a:rPr sz="1100" b="1" spc="-10" dirty="0">
                <a:latin typeface="Arial" panose="020B0604020202020204"/>
                <a:cs typeface="Arial" panose="020B0604020202020204"/>
              </a:rPr>
              <a:t>some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 the domain.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76200" marR="788035">
              <a:lnSpc>
                <a:spcPct val="103000"/>
              </a:lnSpc>
              <a:spcBef>
                <a:spcPts val="300"/>
              </a:spcBef>
            </a:pPr>
            <a:r>
              <a:rPr sz="11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quantifiers are said to</a:t>
            </a:r>
            <a:r>
              <a:rPr sz="1100" spc="-5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bind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variable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 these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expressions.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76200" marR="392430">
              <a:lnSpc>
                <a:spcPct val="103000"/>
              </a:lnSpc>
              <a:spcBef>
                <a:spcPts val="300"/>
              </a:spcBef>
            </a:pPr>
            <a:r>
              <a:rPr sz="1100" spc="-15" dirty="0">
                <a:latin typeface="Arial" panose="020B0604020202020204"/>
                <a:cs typeface="Arial" panose="020B0604020202020204"/>
              </a:rPr>
              <a:t>Variables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 the scope of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some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quantifier are called</a:t>
            </a:r>
            <a:r>
              <a:rPr sz="1100" spc="-5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bound  </a:t>
            </a:r>
            <a:r>
              <a:rPr sz="1100" spc="-10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variables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.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All other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variables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in 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expression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are called</a:t>
            </a:r>
            <a:r>
              <a:rPr sz="1100" spc="-5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free  </a:t>
            </a:r>
            <a:r>
              <a:rPr sz="1100" spc="-10" dirty="0">
                <a:solidFill>
                  <a:srgbClr val="4C4CFF"/>
                </a:solidFill>
                <a:latin typeface="Arial" panose="020B0604020202020204"/>
                <a:cs typeface="Arial" panose="020B0604020202020204"/>
              </a:rPr>
              <a:t>variables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.</a:t>
            </a:r>
            <a:endParaRPr sz="1100" dirty="0">
              <a:latin typeface="Arial" panose="020B0604020202020204"/>
              <a:cs typeface="Arial" panose="020B0604020202020204"/>
            </a:endParaRPr>
          </a:p>
          <a:p>
            <a:pPr marL="76200" marR="55880">
              <a:lnSpc>
                <a:spcPct val="103000"/>
              </a:lnSpc>
              <a:spcBef>
                <a:spcPts val="300"/>
              </a:spcBef>
            </a:pPr>
            <a:r>
              <a:rPr sz="11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propositional function that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does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not contain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any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free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variables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proposition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and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has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a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truth</a:t>
            </a:r>
            <a:r>
              <a:rPr sz="11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value.</a:t>
            </a:r>
            <a:endParaRPr sz="11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7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621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Universal</a:t>
            </a:r>
            <a:r>
              <a:rPr spc="-25" dirty="0"/>
              <a:t> </a:t>
            </a:r>
            <a:r>
              <a:rPr spc="10" dirty="0"/>
              <a:t>Quantifier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1202893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532" y="1087206"/>
            <a:ext cx="4089400" cy="9620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5"/>
              </a:spcBef>
            </a:pPr>
            <a:r>
              <a:rPr sz="1100" i="1" spc="-85" dirty="0">
                <a:latin typeface="FreeSans"/>
                <a:cs typeface="FreeSans"/>
              </a:rPr>
              <a:t>∀</a:t>
            </a:r>
            <a:r>
              <a:rPr sz="1100" i="1" spc="-8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is read as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“For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all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” or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“For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every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”.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truth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value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depends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not only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on </a:t>
            </a:r>
            <a:r>
              <a:rPr sz="1100" i="1" spc="30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30" dirty="0">
                <a:latin typeface="Arial" panose="020B0604020202020204"/>
                <a:cs typeface="Arial" panose="020B0604020202020204"/>
              </a:rPr>
              <a:t>, </a:t>
            </a:r>
            <a:r>
              <a:rPr sz="1100" spc="-15" dirty="0">
                <a:latin typeface="Arial" panose="020B0604020202020204"/>
                <a:cs typeface="Arial" panose="020B0604020202020204"/>
              </a:rPr>
              <a:t>but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also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on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1100" spc="-10" dirty="0">
                <a:latin typeface="Arial" panose="020B0604020202020204"/>
                <a:cs typeface="Arial" panose="020B0604020202020204"/>
              </a:rPr>
              <a:t>domain</a:t>
            </a:r>
            <a:r>
              <a:rPr sz="11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35" dirty="0">
                <a:latin typeface="Arial" panose="020B0604020202020204"/>
                <a:cs typeface="Arial" panose="020B0604020202020204"/>
              </a:rPr>
              <a:t>U</a:t>
            </a:r>
            <a:r>
              <a:rPr sz="1100" spc="35" dirty="0">
                <a:latin typeface="Arial" panose="020B0604020202020204"/>
                <a:cs typeface="Arial" panose="020B0604020202020204"/>
              </a:rPr>
              <a:t>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sz="1100" b="1" spc="-10" dirty="0">
                <a:latin typeface="Arial" panose="020B0604020202020204"/>
                <a:cs typeface="Arial" panose="020B0604020202020204"/>
              </a:rPr>
              <a:t>Example: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Let 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100" spc="15" dirty="0">
                <a:latin typeface="LM Sans 10"/>
                <a:cs typeface="LM Sans 10"/>
              </a:rPr>
              <a:t>(</a:t>
            </a:r>
            <a:r>
              <a:rPr sz="11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denote </a:t>
            </a:r>
            <a:r>
              <a:rPr sz="1100"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1100" i="1" spc="-55" dirty="0">
                <a:latin typeface="Verdana" panose="020B0604030504040204"/>
                <a:cs typeface="Verdana" panose="020B0604030504040204"/>
              </a:rPr>
              <a:t>&gt;</a:t>
            </a:r>
            <a:r>
              <a:rPr sz="1100" i="1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z="1100" spc="-5" dirty="0">
                <a:latin typeface="Arial" panose="020B0604020202020204"/>
                <a:cs typeface="Arial" panose="020B0604020202020204"/>
              </a:rPr>
              <a:t>0.</a:t>
            </a:r>
            <a:endParaRPr sz="1100">
              <a:latin typeface="Arial" panose="020B0604020202020204"/>
              <a:cs typeface="Arial" panose="020B0604020202020204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U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the integers then </a:t>
            </a:r>
            <a:r>
              <a:rPr sz="1000" i="1" spc="-75" dirty="0">
                <a:latin typeface="FreeSans"/>
                <a:cs typeface="FreeSans"/>
              </a:rPr>
              <a:t>∀</a:t>
            </a:r>
            <a:r>
              <a:rPr sz="1000" i="1" spc="-75" dirty="0">
                <a:latin typeface="Arial" panose="020B0604020202020204"/>
                <a:cs typeface="Arial" panose="020B0604020202020204"/>
              </a:rPr>
              <a:t>x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10" dirty="0">
                <a:latin typeface="Arial" panose="020B0604020202020204"/>
                <a:cs typeface="Arial" panose="020B0604020202020204"/>
              </a:rPr>
              <a:t>false.</a:t>
            </a:r>
            <a:endParaRPr sz="1000">
              <a:latin typeface="Arial" panose="020B0604020202020204"/>
              <a:cs typeface="Arial" panose="020B0604020202020204"/>
            </a:endParaRPr>
          </a:p>
          <a:p>
            <a:pPr marL="177800">
              <a:lnSpc>
                <a:spcPts val="1200"/>
              </a:lnSpc>
            </a:pPr>
            <a:r>
              <a:rPr sz="900" spc="494" baseline="14000" dirty="0">
                <a:solidFill>
                  <a:srgbClr val="3333B2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If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U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 the positive integers then </a:t>
            </a:r>
            <a:r>
              <a:rPr sz="1000" i="1" spc="-75" dirty="0">
                <a:latin typeface="FreeSans"/>
                <a:cs typeface="FreeSans"/>
              </a:rPr>
              <a:t>∀</a:t>
            </a:r>
            <a:r>
              <a:rPr sz="1000" i="1" spc="-75" dirty="0">
                <a:latin typeface="Arial" panose="020B0604020202020204"/>
                <a:cs typeface="Arial" panose="020B0604020202020204"/>
              </a:rPr>
              <a:t>x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1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1000" spc="-5" dirty="0">
                <a:latin typeface="Arial" panose="020B0604020202020204"/>
                <a:cs typeface="Arial" panose="020B0604020202020204"/>
              </a:rPr>
              <a:t>true.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557" y="1412925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1602714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8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14"/>
            <a:ext cx="1696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Existential</a:t>
            </a:r>
            <a:r>
              <a:rPr dirty="0"/>
              <a:t> </a:t>
            </a:r>
            <a:r>
              <a:rPr spc="10" dirty="0"/>
              <a:t>Quantifier</a:t>
            </a:r>
          </a:p>
        </p:txBody>
      </p:sp>
      <p:sp>
        <p:nvSpPr>
          <p:cNvPr id="3" name="object 3"/>
          <p:cNvSpPr/>
          <p:nvPr/>
        </p:nvSpPr>
        <p:spPr>
          <a:xfrm>
            <a:off x="269557" y="1134059"/>
            <a:ext cx="76809" cy="76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0"/>
              </a:spcBef>
            </a:pPr>
            <a:r>
              <a:rPr i="1" spc="-70" dirty="0">
                <a:latin typeface="FreeSans"/>
                <a:cs typeface="FreeSans"/>
              </a:rPr>
              <a:t>∃</a:t>
            </a:r>
            <a:r>
              <a:rPr i="1" spc="-70" dirty="0">
                <a:latin typeface="Arial" panose="020B0604020202020204"/>
                <a:cs typeface="Arial" panose="020B0604020202020204"/>
              </a:rPr>
              <a:t>x</a:t>
            </a:r>
            <a:r>
              <a:rPr i="1" spc="95" dirty="0">
                <a:latin typeface="Arial" panose="020B0604020202020204"/>
                <a:cs typeface="Arial" panose="020B0604020202020204"/>
              </a:rPr>
              <a:t> </a:t>
            </a:r>
            <a:r>
              <a:rPr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pc="15" dirty="0">
                <a:latin typeface="LM Sans 10"/>
                <a:cs typeface="LM Sans 10"/>
              </a:rPr>
              <a:t>(</a:t>
            </a:r>
            <a:r>
              <a:rPr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LM Sans 10"/>
                <a:cs typeface="LM Sans 10"/>
              </a:rPr>
              <a:t>)</a:t>
            </a:r>
            <a:r>
              <a:rPr spc="-65" dirty="0">
                <a:latin typeface="LM Sans 10"/>
                <a:cs typeface="LM Sans 10"/>
              </a:rPr>
              <a:t> </a:t>
            </a:r>
            <a:r>
              <a:rPr spc="-5" dirty="0"/>
              <a:t>is read as </a:t>
            </a:r>
            <a:r>
              <a:rPr spc="-15" dirty="0"/>
              <a:t>“For</a:t>
            </a:r>
            <a:r>
              <a:rPr spc="-5" dirty="0"/>
              <a:t> </a:t>
            </a:r>
            <a:r>
              <a:rPr spc="-10" dirty="0"/>
              <a:t>some</a:t>
            </a:r>
            <a:r>
              <a:rPr spc="-5" dirty="0"/>
              <a:t> </a:t>
            </a:r>
            <a:r>
              <a:rPr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/>
              <a:t>, </a:t>
            </a:r>
            <a:r>
              <a:rPr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pc="15" dirty="0">
                <a:latin typeface="LM Sans 10"/>
                <a:cs typeface="LM Sans 10"/>
              </a:rPr>
              <a:t>(</a:t>
            </a:r>
            <a:r>
              <a:rPr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LM Sans 10"/>
                <a:cs typeface="LM Sans 10"/>
              </a:rPr>
              <a:t>)</a:t>
            </a:r>
            <a:r>
              <a:rPr spc="-5" dirty="0"/>
              <a:t>” or “There is </a:t>
            </a:r>
            <a:r>
              <a:rPr spc="-10" dirty="0"/>
              <a:t>an</a:t>
            </a:r>
            <a:r>
              <a:rPr spc="-5" dirty="0"/>
              <a:t> </a:t>
            </a:r>
            <a:r>
              <a:rPr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i="1" spc="100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/>
              <a:t>such that,</a:t>
            </a: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pc="15" dirty="0">
                <a:latin typeface="LM Sans 10"/>
                <a:cs typeface="LM Sans 10"/>
              </a:rPr>
              <a:t>(</a:t>
            </a:r>
            <a:r>
              <a:rPr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i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LM Sans 10"/>
                <a:cs typeface="LM Sans 10"/>
              </a:rPr>
              <a:t>)</a:t>
            </a:r>
            <a:r>
              <a:rPr spc="-5" dirty="0"/>
              <a:t>”, or </a:t>
            </a:r>
            <a:r>
              <a:rPr spc="-15" dirty="0"/>
              <a:t>“For</a:t>
            </a:r>
            <a:r>
              <a:rPr spc="-5" dirty="0"/>
              <a:t> at least </a:t>
            </a:r>
            <a:r>
              <a:rPr spc="-10" dirty="0"/>
              <a:t>one</a:t>
            </a:r>
            <a:r>
              <a:rPr spc="-5" dirty="0"/>
              <a:t> </a:t>
            </a:r>
            <a:r>
              <a:rPr i="1" spc="-5" dirty="0">
                <a:latin typeface="Arial" panose="020B0604020202020204"/>
                <a:cs typeface="Arial" panose="020B0604020202020204"/>
              </a:rPr>
              <a:t>x</a:t>
            </a:r>
            <a:r>
              <a:rPr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/>
              <a:t>, </a:t>
            </a:r>
            <a:r>
              <a:rPr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pc="15" dirty="0">
                <a:latin typeface="LM Sans 10"/>
                <a:cs typeface="LM Sans 10"/>
              </a:rPr>
              <a:t>(</a:t>
            </a:r>
            <a:r>
              <a:rPr i="1" spc="15" dirty="0">
                <a:latin typeface="Arial" panose="020B0604020202020204"/>
                <a:cs typeface="Arial" panose="020B0604020202020204"/>
              </a:rPr>
              <a:t>x</a:t>
            </a:r>
            <a:r>
              <a:rPr i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LM Sans 10"/>
                <a:cs typeface="LM Sans 10"/>
              </a:rPr>
              <a:t>)</a:t>
            </a:r>
            <a:r>
              <a:rPr spc="-5" dirty="0"/>
              <a:t>”.</a:t>
            </a: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pc="-10" dirty="0"/>
              <a:t>The </a:t>
            </a:r>
            <a:r>
              <a:rPr spc="-5" dirty="0"/>
              <a:t>truth </a:t>
            </a:r>
            <a:r>
              <a:rPr spc="-15" dirty="0"/>
              <a:t>value </a:t>
            </a:r>
            <a:r>
              <a:rPr spc="-10" dirty="0"/>
              <a:t>depends </a:t>
            </a:r>
            <a:r>
              <a:rPr spc="-5" dirty="0"/>
              <a:t>not only </a:t>
            </a:r>
            <a:r>
              <a:rPr spc="-10" dirty="0"/>
              <a:t>on </a:t>
            </a:r>
            <a:r>
              <a:rPr i="1" spc="30" dirty="0">
                <a:latin typeface="Arial" panose="020B0604020202020204"/>
                <a:cs typeface="Arial" panose="020B0604020202020204"/>
              </a:rPr>
              <a:t>P</a:t>
            </a:r>
            <a:r>
              <a:rPr spc="30" dirty="0"/>
              <a:t>, </a:t>
            </a:r>
            <a:r>
              <a:rPr spc="-15" dirty="0"/>
              <a:t>but </a:t>
            </a:r>
            <a:r>
              <a:rPr spc="-5" dirty="0"/>
              <a:t>also </a:t>
            </a:r>
            <a:r>
              <a:rPr spc="-10" dirty="0"/>
              <a:t>on </a:t>
            </a:r>
            <a:r>
              <a:rPr spc="-5" dirty="0"/>
              <a:t>the </a:t>
            </a:r>
            <a:r>
              <a:rPr spc="-10" dirty="0"/>
              <a:t>domain</a:t>
            </a:r>
            <a:r>
              <a:rPr spc="55" dirty="0"/>
              <a:t> </a:t>
            </a:r>
            <a:r>
              <a:rPr i="1" spc="35" dirty="0">
                <a:latin typeface="Arial" panose="020B0604020202020204"/>
                <a:cs typeface="Arial" panose="020B0604020202020204"/>
              </a:rPr>
              <a:t>U</a:t>
            </a:r>
            <a:r>
              <a:rPr spc="35" dirty="0"/>
              <a:t>.</a:t>
            </a: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b="1" spc="-10" dirty="0">
                <a:latin typeface="Arial" panose="020B0604020202020204"/>
                <a:cs typeface="Arial" panose="020B0604020202020204"/>
              </a:rPr>
              <a:t>Example: </a:t>
            </a:r>
            <a:r>
              <a:rPr spc="-5" dirty="0"/>
              <a:t>Let </a:t>
            </a:r>
            <a:r>
              <a:rPr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pc="15" dirty="0">
                <a:latin typeface="LM Sans 10"/>
                <a:cs typeface="LM Sans 10"/>
              </a:rPr>
              <a:t>(</a:t>
            </a:r>
            <a:r>
              <a:rPr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pc="-5" dirty="0">
                <a:latin typeface="LM Sans 10"/>
                <a:cs typeface="LM Sans 10"/>
              </a:rPr>
              <a:t>) </a:t>
            </a:r>
            <a:r>
              <a:rPr spc="-5" dirty="0"/>
              <a:t>denote </a:t>
            </a:r>
            <a:r>
              <a:rPr i="1" spc="-5" dirty="0">
                <a:latin typeface="Arial" panose="020B0604020202020204"/>
                <a:cs typeface="Arial" panose="020B0604020202020204"/>
              </a:rPr>
              <a:t>x </a:t>
            </a:r>
            <a:r>
              <a:rPr i="1" spc="-55" dirty="0">
                <a:latin typeface="Verdana" panose="020B0604030504040204"/>
                <a:cs typeface="Verdana" panose="020B0604030504040204"/>
              </a:rPr>
              <a:t>&lt;</a:t>
            </a:r>
            <a:r>
              <a:rPr i="1" spc="-190" dirty="0">
                <a:latin typeface="Verdana" panose="020B0604030504040204"/>
                <a:cs typeface="Verdana" panose="020B0604030504040204"/>
              </a:rPr>
              <a:t> </a:t>
            </a:r>
            <a:r>
              <a:rPr spc="-5" dirty="0"/>
              <a:t>0.</a:t>
            </a:r>
          </a:p>
          <a:p>
            <a:pPr marL="429260">
              <a:lnSpc>
                <a:spcPts val="1200"/>
              </a:lnSpc>
              <a:spcBef>
                <a:spcPts val="170"/>
              </a:spcBef>
            </a:pPr>
            <a:r>
              <a:rPr sz="900" spc="494" baseline="14000" dirty="0">
                <a:solidFill>
                  <a:srgbClr val="3333B2"/>
                </a:solidFill>
              </a:rPr>
              <a:t>) </a:t>
            </a:r>
            <a:r>
              <a:rPr sz="1000" spc="-5" dirty="0"/>
              <a:t>If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U </a:t>
            </a:r>
            <a:r>
              <a:rPr sz="1000" spc="-5" dirty="0"/>
              <a:t>is the integers then </a:t>
            </a:r>
            <a:r>
              <a:rPr sz="1000" i="1" spc="-60" dirty="0">
                <a:latin typeface="FreeSans"/>
                <a:cs typeface="FreeSans"/>
              </a:rPr>
              <a:t>∃</a:t>
            </a:r>
            <a:r>
              <a:rPr sz="1000" i="1" spc="-60" dirty="0">
                <a:latin typeface="Arial" panose="020B0604020202020204"/>
                <a:cs typeface="Arial" panose="020B0604020202020204"/>
              </a:rPr>
              <a:t>x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5" dirty="0"/>
              <a:t>is</a:t>
            </a:r>
            <a:r>
              <a:rPr sz="1000" spc="15" dirty="0"/>
              <a:t> </a:t>
            </a:r>
            <a:r>
              <a:rPr sz="1000" spc="-5" dirty="0"/>
              <a:t>true.</a:t>
            </a:r>
            <a:endParaRPr sz="1000">
              <a:latin typeface="LM Sans 10"/>
              <a:cs typeface="LM Sans 10"/>
            </a:endParaRPr>
          </a:p>
          <a:p>
            <a:pPr marL="429260">
              <a:lnSpc>
                <a:spcPts val="1200"/>
              </a:lnSpc>
            </a:pPr>
            <a:r>
              <a:rPr sz="900" spc="494" baseline="14000" dirty="0">
                <a:solidFill>
                  <a:srgbClr val="3333B2"/>
                </a:solidFill>
              </a:rPr>
              <a:t>) </a:t>
            </a:r>
            <a:r>
              <a:rPr sz="1000" spc="-5" dirty="0"/>
              <a:t>If </a:t>
            </a:r>
            <a:r>
              <a:rPr sz="1000" i="1" spc="-5" dirty="0">
                <a:latin typeface="Arial" panose="020B0604020202020204"/>
                <a:cs typeface="Arial" panose="020B0604020202020204"/>
              </a:rPr>
              <a:t>U </a:t>
            </a:r>
            <a:r>
              <a:rPr sz="1000" spc="-5" dirty="0"/>
              <a:t>is the positive integers then </a:t>
            </a:r>
            <a:r>
              <a:rPr sz="1000" i="1" spc="-60" dirty="0">
                <a:latin typeface="FreeSans"/>
                <a:cs typeface="FreeSans"/>
              </a:rPr>
              <a:t>∃</a:t>
            </a:r>
            <a:r>
              <a:rPr sz="1000" i="1" spc="-60" dirty="0">
                <a:latin typeface="Arial" panose="020B0604020202020204"/>
                <a:cs typeface="Arial" panose="020B0604020202020204"/>
              </a:rPr>
              <a:t>x 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P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Arial" panose="020B0604020202020204"/>
                <a:cs typeface="Arial" panose="020B0604020202020204"/>
              </a:rPr>
              <a:t>x </a:t>
            </a:r>
            <a:r>
              <a:rPr sz="1000" spc="-5" dirty="0">
                <a:latin typeface="LM Sans 10"/>
                <a:cs typeface="LM Sans 10"/>
              </a:rPr>
              <a:t>) </a:t>
            </a:r>
            <a:r>
              <a:rPr sz="1000" spc="-5" dirty="0"/>
              <a:t>is</a:t>
            </a:r>
            <a:r>
              <a:rPr sz="1000" spc="10" dirty="0"/>
              <a:t> </a:t>
            </a:r>
            <a:r>
              <a:rPr sz="1000" spc="-10" dirty="0"/>
              <a:t>false.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557" y="1516164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557" y="1705953"/>
            <a:ext cx="76809" cy="768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900" y="3331252"/>
            <a:ext cx="294894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1631950" algn="l"/>
              </a:tabLst>
            </a:pPr>
            <a:r>
              <a:rPr spc="-5" dirty="0"/>
              <a:t>Dept. Of CSE MAIT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pPr marL="38100">
                <a:lnSpc>
                  <a:spcPct val="100000"/>
                </a:lnSpc>
                <a:spcBef>
                  <a:spcPts val="70"/>
                </a:spcBef>
              </a:pPr>
              <a:t>9</a:t>
            </a:fld>
            <a:r>
              <a:rPr spc="-5" dirty="0"/>
              <a:t> /</a:t>
            </a:r>
            <a:r>
              <a:rPr spc="-70" dirty="0"/>
              <a:t> </a:t>
            </a:r>
            <a:r>
              <a:rPr spc="-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1922</Words>
  <Application>Microsoft Office PowerPoint</Application>
  <PresentationFormat>Custom</PresentationFormat>
  <Paragraphs>197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Foundation Of Computer Science  </vt:lpstr>
      <vt:lpstr>Slide 2</vt:lpstr>
      <vt:lpstr>Propositional Logic is not enough</vt:lpstr>
      <vt:lpstr>Predicate Logic</vt:lpstr>
      <vt:lpstr>Propositional Functions</vt:lpstr>
      <vt:lpstr>Examples of Propositional Functions</vt:lpstr>
      <vt:lpstr>Quantifiers</vt:lpstr>
      <vt:lpstr>Universal Quantifier</vt:lpstr>
      <vt:lpstr>Existential Quantifier</vt:lpstr>
      <vt:lpstr>Uniqueness Quantifier</vt:lpstr>
      <vt:lpstr>Precedence of Quantifiers</vt:lpstr>
      <vt:lpstr>Translating English to Logic</vt:lpstr>
      <vt:lpstr>Equivalences in Predicate Logic</vt:lpstr>
      <vt:lpstr>Quantifiers as Conjunctions/Disjunctions</vt:lpstr>
      <vt:lpstr>Slide 15</vt:lpstr>
      <vt:lpstr>Predicate Calculus</vt:lpstr>
      <vt:lpstr>Nested Quantifiers</vt:lpstr>
      <vt:lpstr>Thinking of Nested Quantification</vt:lpstr>
      <vt:lpstr>Order of Quantifiers</vt:lpstr>
      <vt:lpstr>Quantifications of Two Variables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Computer Science  </dc:title>
  <dc:creator>Richard Mayr</dc:creator>
  <cp:lastModifiedBy>Dell</cp:lastModifiedBy>
  <cp:revision>14</cp:revision>
  <dcterms:created xsi:type="dcterms:W3CDTF">2020-07-12T14:38:00Z</dcterms:created>
  <dcterms:modified xsi:type="dcterms:W3CDTF">2021-09-27T05:27:33Z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2013-09-26T00:00:00Z</vt:filetime>
  </property>
  <property fmtid="{D5CDD505-2E9C-101B-9397-08002B2CF9AE}" pid="3" name="Creator">
    <vt:lpwstr>LaTeX with Beamer class version 3.18</vt:lpwstr>
  </property>
  <property fmtid="{D5CDD505-2E9C-101B-9397-08002B2CF9AE}" pid="4" name="LastSaved">
    <vt:filetime>2020-07-12T00:00:00Z</vt:filetime>
  </property>
  <property fmtid="{D5CDD505-2E9C-101B-9397-08002B2CF9AE}" pid="5" name="KSOProductBuildVer">
    <vt:lpwstr>1033-11.2.0.9431</vt:lpwstr>
  </property>
</Properties>
</file>