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18"/>
  </p:notesMasterIdLst>
  <p:sldIdLst>
    <p:sldId id="256" r:id="rId2"/>
    <p:sldId id="271" r:id="rId3"/>
    <p:sldId id="260" r:id="rId4"/>
    <p:sldId id="261" r:id="rId5"/>
    <p:sldId id="262" r:id="rId6"/>
    <p:sldId id="263" r:id="rId7"/>
    <p:sldId id="264" r:id="rId8"/>
    <p:sldId id="276" r:id="rId9"/>
    <p:sldId id="272" r:id="rId10"/>
    <p:sldId id="273" r:id="rId11"/>
    <p:sldId id="274" r:id="rId12"/>
    <p:sldId id="275" r:id="rId13"/>
    <p:sldId id="267" r:id="rId14"/>
    <p:sldId id="268" r:id="rId15"/>
    <p:sldId id="270" r:id="rId16"/>
    <p:sldId id="269" r:id="rId17"/>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4D4D4D"/>
    <a:srgbClr val="333333"/>
    <a:srgbClr val="0099FF"/>
    <a:srgbClr val="3366FF"/>
    <a:srgbClr val="0066FF"/>
    <a:srgbClr val="FFFF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2C873C-829F-4C76-87E2-609F5C821F81}" v="579" dt="2023-12-11T19:19:05.766"/>
    <p1510:client id="{AE78A143-C021-4F55-8693-BC226C5987D2}" v="2337" dt="2023-12-16T04:56:10.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90" autoAdjust="0"/>
    <p:restoredTop sz="90929"/>
  </p:normalViewPr>
  <p:slideViewPr>
    <p:cSldViewPr>
      <p:cViewPr varScale="1">
        <p:scale>
          <a:sx n="75" d="100"/>
          <a:sy n="75" d="100"/>
        </p:scale>
        <p:origin x="1042" y="5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10DD9C-7D77-AE20-F4D8-2271E0B6E34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Times New Roman" charset="0"/>
              </a:defRPr>
            </a:lvl1pPr>
          </a:lstStyle>
          <a:p>
            <a:pPr>
              <a:defRPr/>
            </a:pPr>
            <a:endParaRPr lang="en-IN"/>
          </a:p>
        </p:txBody>
      </p:sp>
      <p:sp>
        <p:nvSpPr>
          <p:cNvPr id="3" name="Date Placeholder 2">
            <a:extLst>
              <a:ext uri="{FF2B5EF4-FFF2-40B4-BE49-F238E27FC236}">
                <a16:creationId xmlns:a16="http://schemas.microsoft.com/office/drawing/2014/main" id="{71DE72FB-D9BA-4F58-D749-E2C8994038A4}"/>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Times New Roman" charset="0"/>
              </a:defRPr>
            </a:lvl1pPr>
          </a:lstStyle>
          <a:p>
            <a:pPr>
              <a:defRPr/>
            </a:pPr>
            <a:fld id="{948AD0E7-5383-469A-9390-E4D4A0B3084C}" type="datetimeFigureOut">
              <a:rPr lang="en-US"/>
              <a:pPr>
                <a:defRPr/>
              </a:pPr>
              <a:t>12/15/2023</a:t>
            </a:fld>
            <a:endParaRPr lang="en-IN"/>
          </a:p>
        </p:txBody>
      </p:sp>
      <p:sp>
        <p:nvSpPr>
          <p:cNvPr id="4" name="Slide Image Placeholder 3">
            <a:extLst>
              <a:ext uri="{FF2B5EF4-FFF2-40B4-BE49-F238E27FC236}">
                <a16:creationId xmlns:a16="http://schemas.microsoft.com/office/drawing/2014/main" id="{02A886AA-1DFA-A154-07E2-10B664020AB4}"/>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F4EA9ED9-F46A-ADBA-E3D9-1318D215F43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0A62C97E-D457-5D0D-8D82-9F40411B4AD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Times New Roman" charset="0"/>
              </a:defRPr>
            </a:lvl1pPr>
          </a:lstStyle>
          <a:p>
            <a:pPr>
              <a:defRPr/>
            </a:pPr>
            <a:endParaRPr lang="en-IN"/>
          </a:p>
        </p:txBody>
      </p:sp>
      <p:sp>
        <p:nvSpPr>
          <p:cNvPr id="7" name="Slide Number Placeholder 6">
            <a:extLst>
              <a:ext uri="{FF2B5EF4-FFF2-40B4-BE49-F238E27FC236}">
                <a16:creationId xmlns:a16="http://schemas.microsoft.com/office/drawing/2014/main" id="{0E5712A6-89A3-5019-98E8-72B3B1B069D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38E596E-ECA9-4741-9BF2-0E5B9A9A0CBE}"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8A4011-7235-344C-6BEB-9AF6DA7BBFE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BE5F34AD-F943-FF07-82ED-1E0217F1B021}"/>
              </a:ext>
            </a:extLst>
          </p:cNvPr>
          <p:cNvSpPr>
            <a:spLocks noGrp="1"/>
          </p:cNvSpPr>
          <p:nvPr>
            <p:ph type="ftr" sz="quarter" idx="11"/>
          </p:nvPr>
        </p:nvSpPr>
        <p:spPr/>
        <p:txBody>
          <a:bodyPr/>
          <a:lstStyle>
            <a:lvl1pPr>
              <a:defRPr/>
            </a:lvl1pPr>
          </a:lstStyle>
          <a:p>
            <a:pPr>
              <a:defRPr/>
            </a:pPr>
            <a:r>
              <a:rPr lang="en-US"/>
              <a:t>DEPARTMENT OF ELECTRONICS  &amp; COMMUNICATION </a:t>
            </a:r>
          </a:p>
        </p:txBody>
      </p:sp>
      <p:sp>
        <p:nvSpPr>
          <p:cNvPr id="6" name="Slide Number Placeholder 5">
            <a:extLst>
              <a:ext uri="{FF2B5EF4-FFF2-40B4-BE49-F238E27FC236}">
                <a16:creationId xmlns:a16="http://schemas.microsoft.com/office/drawing/2014/main" id="{6C4351EF-8736-5190-357A-21B27069381A}"/>
              </a:ext>
            </a:extLst>
          </p:cNvPr>
          <p:cNvSpPr>
            <a:spLocks noGrp="1"/>
          </p:cNvSpPr>
          <p:nvPr>
            <p:ph type="sldNum" sz="quarter" idx="12"/>
          </p:nvPr>
        </p:nvSpPr>
        <p:spPr/>
        <p:txBody>
          <a:bodyPr/>
          <a:lstStyle>
            <a:lvl1pPr>
              <a:defRPr/>
            </a:lvl1pPr>
          </a:lstStyle>
          <a:p>
            <a:pPr>
              <a:defRPr/>
            </a:pPr>
            <a:fld id="{F6EB530A-E828-4769-826F-1806B833BFB2}" type="slidenum">
              <a:rPr lang="en-US" altLang="en-US"/>
              <a:pPr>
                <a:defRPr/>
              </a:pPr>
              <a:t>‹#›</a:t>
            </a:fld>
            <a:endParaRPr lang="en-US" altLang="en-US"/>
          </a:p>
        </p:txBody>
      </p:sp>
    </p:spTree>
    <p:extLst>
      <p:ext uri="{BB962C8B-B14F-4D97-AF65-F5344CB8AC3E}">
        <p14:creationId xmlns:p14="http://schemas.microsoft.com/office/powerpoint/2010/main" val="2697563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2B2B73-1237-4924-94FA-AE966EA040BF}"/>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2BDCF39B-3352-1D80-A385-4979DBA0D780}"/>
              </a:ext>
            </a:extLst>
          </p:cNvPr>
          <p:cNvSpPr>
            <a:spLocks noGrp="1"/>
          </p:cNvSpPr>
          <p:nvPr>
            <p:ph type="ftr" sz="quarter" idx="11"/>
          </p:nvPr>
        </p:nvSpPr>
        <p:spPr/>
        <p:txBody>
          <a:bodyPr/>
          <a:lstStyle>
            <a:lvl1pPr>
              <a:defRPr/>
            </a:lvl1pPr>
          </a:lstStyle>
          <a:p>
            <a:pPr>
              <a:defRPr/>
            </a:pPr>
            <a:r>
              <a:rPr lang="en-US"/>
              <a:t>DEPARTMENT OF ELECTRONICS  &amp; COMMUNICATION </a:t>
            </a:r>
          </a:p>
        </p:txBody>
      </p:sp>
      <p:sp>
        <p:nvSpPr>
          <p:cNvPr id="6" name="Slide Number Placeholder 5">
            <a:extLst>
              <a:ext uri="{FF2B5EF4-FFF2-40B4-BE49-F238E27FC236}">
                <a16:creationId xmlns:a16="http://schemas.microsoft.com/office/drawing/2014/main" id="{FE325678-76F9-4EEC-2F53-AF6F8EA5C39D}"/>
              </a:ext>
            </a:extLst>
          </p:cNvPr>
          <p:cNvSpPr>
            <a:spLocks noGrp="1"/>
          </p:cNvSpPr>
          <p:nvPr>
            <p:ph type="sldNum" sz="quarter" idx="12"/>
          </p:nvPr>
        </p:nvSpPr>
        <p:spPr/>
        <p:txBody>
          <a:bodyPr/>
          <a:lstStyle>
            <a:lvl1pPr>
              <a:defRPr/>
            </a:lvl1pPr>
          </a:lstStyle>
          <a:p>
            <a:pPr>
              <a:defRPr/>
            </a:pPr>
            <a:fld id="{8C437F56-22B7-44B7-A8B1-5ADE72CB081F}" type="slidenum">
              <a:rPr lang="en-US" altLang="en-US"/>
              <a:pPr>
                <a:defRPr/>
              </a:pPr>
              <a:t>‹#›</a:t>
            </a:fld>
            <a:endParaRPr lang="en-US" altLang="en-US"/>
          </a:p>
        </p:txBody>
      </p:sp>
    </p:spTree>
    <p:extLst>
      <p:ext uri="{BB962C8B-B14F-4D97-AF65-F5344CB8AC3E}">
        <p14:creationId xmlns:p14="http://schemas.microsoft.com/office/powerpoint/2010/main" val="2413770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15A610-90C0-1EEF-D803-3BC06805BC0E}"/>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2B74E63-E1F8-910E-F033-A24C324EA017}"/>
              </a:ext>
            </a:extLst>
          </p:cNvPr>
          <p:cNvSpPr>
            <a:spLocks noGrp="1"/>
          </p:cNvSpPr>
          <p:nvPr>
            <p:ph type="ftr" sz="quarter" idx="11"/>
          </p:nvPr>
        </p:nvSpPr>
        <p:spPr/>
        <p:txBody>
          <a:bodyPr/>
          <a:lstStyle>
            <a:lvl1pPr>
              <a:defRPr/>
            </a:lvl1pPr>
          </a:lstStyle>
          <a:p>
            <a:pPr>
              <a:defRPr/>
            </a:pPr>
            <a:r>
              <a:rPr lang="en-US"/>
              <a:t>DEPARTMENT OF ELECTRONICS  &amp; COMMUNICATION </a:t>
            </a:r>
          </a:p>
        </p:txBody>
      </p:sp>
      <p:sp>
        <p:nvSpPr>
          <p:cNvPr id="6" name="Slide Number Placeholder 5">
            <a:extLst>
              <a:ext uri="{FF2B5EF4-FFF2-40B4-BE49-F238E27FC236}">
                <a16:creationId xmlns:a16="http://schemas.microsoft.com/office/drawing/2014/main" id="{02BD3742-B06C-1CF4-27C0-1AC77CCDFC21}"/>
              </a:ext>
            </a:extLst>
          </p:cNvPr>
          <p:cNvSpPr>
            <a:spLocks noGrp="1"/>
          </p:cNvSpPr>
          <p:nvPr>
            <p:ph type="sldNum" sz="quarter" idx="12"/>
          </p:nvPr>
        </p:nvSpPr>
        <p:spPr/>
        <p:txBody>
          <a:bodyPr/>
          <a:lstStyle>
            <a:lvl1pPr>
              <a:defRPr/>
            </a:lvl1pPr>
          </a:lstStyle>
          <a:p>
            <a:pPr>
              <a:defRPr/>
            </a:pPr>
            <a:fld id="{FEC3BA92-3ABC-4A12-9FDC-337DE242EEBD}" type="slidenum">
              <a:rPr lang="en-US" altLang="en-US"/>
              <a:pPr>
                <a:defRPr/>
              </a:pPr>
              <a:t>‹#›</a:t>
            </a:fld>
            <a:endParaRPr lang="en-US" altLang="en-US"/>
          </a:p>
        </p:txBody>
      </p:sp>
    </p:spTree>
    <p:extLst>
      <p:ext uri="{BB962C8B-B14F-4D97-AF65-F5344CB8AC3E}">
        <p14:creationId xmlns:p14="http://schemas.microsoft.com/office/powerpoint/2010/main" val="4069421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6C1DB7-6599-F0CF-7158-C1F98BD61DF1}"/>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9AAEE74C-C4CE-52DA-0CE6-5447A6AA0B08}"/>
              </a:ext>
            </a:extLst>
          </p:cNvPr>
          <p:cNvSpPr>
            <a:spLocks noGrp="1"/>
          </p:cNvSpPr>
          <p:nvPr>
            <p:ph type="ftr" sz="quarter" idx="11"/>
          </p:nvPr>
        </p:nvSpPr>
        <p:spPr/>
        <p:txBody>
          <a:bodyPr/>
          <a:lstStyle>
            <a:lvl1pPr>
              <a:defRPr/>
            </a:lvl1pPr>
          </a:lstStyle>
          <a:p>
            <a:pPr>
              <a:defRPr/>
            </a:pPr>
            <a:r>
              <a:rPr lang="en-US"/>
              <a:t>DEPARTMENT OF ELECTRONICS  &amp; COMMUNICATION </a:t>
            </a:r>
          </a:p>
        </p:txBody>
      </p:sp>
      <p:sp>
        <p:nvSpPr>
          <p:cNvPr id="6" name="Slide Number Placeholder 5">
            <a:extLst>
              <a:ext uri="{FF2B5EF4-FFF2-40B4-BE49-F238E27FC236}">
                <a16:creationId xmlns:a16="http://schemas.microsoft.com/office/drawing/2014/main" id="{60ECF1E8-55D6-30F6-3DAB-670459EFDDB2}"/>
              </a:ext>
            </a:extLst>
          </p:cNvPr>
          <p:cNvSpPr>
            <a:spLocks noGrp="1"/>
          </p:cNvSpPr>
          <p:nvPr>
            <p:ph type="sldNum" sz="quarter" idx="12"/>
          </p:nvPr>
        </p:nvSpPr>
        <p:spPr/>
        <p:txBody>
          <a:bodyPr/>
          <a:lstStyle>
            <a:lvl1pPr>
              <a:defRPr/>
            </a:lvl1pPr>
          </a:lstStyle>
          <a:p>
            <a:pPr>
              <a:defRPr/>
            </a:pPr>
            <a:fld id="{25CBBE06-58DF-4C4A-BAEE-91E2FB18E8F3}" type="slidenum">
              <a:rPr lang="en-US" altLang="en-US"/>
              <a:pPr>
                <a:defRPr/>
              </a:pPr>
              <a:t>‹#›</a:t>
            </a:fld>
            <a:endParaRPr lang="en-US" altLang="en-US"/>
          </a:p>
        </p:txBody>
      </p:sp>
    </p:spTree>
    <p:extLst>
      <p:ext uri="{BB962C8B-B14F-4D97-AF65-F5344CB8AC3E}">
        <p14:creationId xmlns:p14="http://schemas.microsoft.com/office/powerpoint/2010/main" val="3718026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8B32E7-E810-38DB-5DDE-0F2112DB96BB}"/>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6D1A155-AB6F-1115-EB8B-B685C89CA628}"/>
              </a:ext>
            </a:extLst>
          </p:cNvPr>
          <p:cNvSpPr>
            <a:spLocks noGrp="1"/>
          </p:cNvSpPr>
          <p:nvPr>
            <p:ph type="ftr" sz="quarter" idx="11"/>
          </p:nvPr>
        </p:nvSpPr>
        <p:spPr/>
        <p:txBody>
          <a:bodyPr/>
          <a:lstStyle>
            <a:lvl1pPr>
              <a:defRPr/>
            </a:lvl1pPr>
          </a:lstStyle>
          <a:p>
            <a:pPr>
              <a:defRPr/>
            </a:pPr>
            <a:r>
              <a:rPr lang="en-US"/>
              <a:t>DEPARTMENT OF ELECTRONICS  &amp; COMMUNICATION </a:t>
            </a:r>
          </a:p>
        </p:txBody>
      </p:sp>
      <p:sp>
        <p:nvSpPr>
          <p:cNvPr id="6" name="Slide Number Placeholder 5">
            <a:extLst>
              <a:ext uri="{FF2B5EF4-FFF2-40B4-BE49-F238E27FC236}">
                <a16:creationId xmlns:a16="http://schemas.microsoft.com/office/drawing/2014/main" id="{0998A906-8BB6-4575-6CAC-2832FE179CAE}"/>
              </a:ext>
            </a:extLst>
          </p:cNvPr>
          <p:cNvSpPr>
            <a:spLocks noGrp="1"/>
          </p:cNvSpPr>
          <p:nvPr>
            <p:ph type="sldNum" sz="quarter" idx="12"/>
          </p:nvPr>
        </p:nvSpPr>
        <p:spPr/>
        <p:txBody>
          <a:bodyPr/>
          <a:lstStyle>
            <a:lvl1pPr>
              <a:defRPr/>
            </a:lvl1pPr>
          </a:lstStyle>
          <a:p>
            <a:pPr>
              <a:defRPr/>
            </a:pPr>
            <a:fld id="{5B31A788-8928-4C2E-886F-155858D5458F}" type="slidenum">
              <a:rPr lang="en-US" altLang="en-US"/>
              <a:pPr>
                <a:defRPr/>
              </a:pPr>
              <a:t>‹#›</a:t>
            </a:fld>
            <a:endParaRPr lang="en-US" altLang="en-US"/>
          </a:p>
        </p:txBody>
      </p:sp>
    </p:spTree>
    <p:extLst>
      <p:ext uri="{BB962C8B-B14F-4D97-AF65-F5344CB8AC3E}">
        <p14:creationId xmlns:p14="http://schemas.microsoft.com/office/powerpoint/2010/main" val="2822182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0EE99E1D-1141-C653-2111-50FE2313D4BB}"/>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06BD65E0-988E-55DA-BBAF-55AC89577FEF}"/>
              </a:ext>
            </a:extLst>
          </p:cNvPr>
          <p:cNvSpPr>
            <a:spLocks noGrp="1"/>
          </p:cNvSpPr>
          <p:nvPr>
            <p:ph type="ftr" sz="quarter" idx="11"/>
          </p:nvPr>
        </p:nvSpPr>
        <p:spPr/>
        <p:txBody>
          <a:bodyPr/>
          <a:lstStyle>
            <a:lvl1pPr>
              <a:defRPr/>
            </a:lvl1pPr>
          </a:lstStyle>
          <a:p>
            <a:pPr>
              <a:defRPr/>
            </a:pPr>
            <a:r>
              <a:rPr lang="en-US"/>
              <a:t>DEPARTMENT OF ELECTRONICS  &amp; COMMUNICATION </a:t>
            </a:r>
          </a:p>
        </p:txBody>
      </p:sp>
      <p:sp>
        <p:nvSpPr>
          <p:cNvPr id="7" name="Slide Number Placeholder 5">
            <a:extLst>
              <a:ext uri="{FF2B5EF4-FFF2-40B4-BE49-F238E27FC236}">
                <a16:creationId xmlns:a16="http://schemas.microsoft.com/office/drawing/2014/main" id="{12319E23-DE8D-EA65-7BD5-113769CBA892}"/>
              </a:ext>
            </a:extLst>
          </p:cNvPr>
          <p:cNvSpPr>
            <a:spLocks noGrp="1"/>
          </p:cNvSpPr>
          <p:nvPr>
            <p:ph type="sldNum" sz="quarter" idx="12"/>
          </p:nvPr>
        </p:nvSpPr>
        <p:spPr/>
        <p:txBody>
          <a:bodyPr/>
          <a:lstStyle>
            <a:lvl1pPr>
              <a:defRPr/>
            </a:lvl1pPr>
          </a:lstStyle>
          <a:p>
            <a:pPr>
              <a:defRPr/>
            </a:pPr>
            <a:fld id="{5F3BE233-FE69-4C62-B610-35142482EAFC}" type="slidenum">
              <a:rPr lang="en-US" altLang="en-US"/>
              <a:pPr>
                <a:defRPr/>
              </a:pPr>
              <a:t>‹#›</a:t>
            </a:fld>
            <a:endParaRPr lang="en-US" altLang="en-US"/>
          </a:p>
        </p:txBody>
      </p:sp>
    </p:spTree>
    <p:extLst>
      <p:ext uri="{BB962C8B-B14F-4D97-AF65-F5344CB8AC3E}">
        <p14:creationId xmlns:p14="http://schemas.microsoft.com/office/powerpoint/2010/main" val="275398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9D47513C-6C22-A24F-D9A9-41DEB366379E}"/>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04D4DF53-6D59-3715-498F-6F04EB5FAB4A}"/>
              </a:ext>
            </a:extLst>
          </p:cNvPr>
          <p:cNvSpPr>
            <a:spLocks noGrp="1"/>
          </p:cNvSpPr>
          <p:nvPr>
            <p:ph type="ftr" sz="quarter" idx="11"/>
          </p:nvPr>
        </p:nvSpPr>
        <p:spPr/>
        <p:txBody>
          <a:bodyPr/>
          <a:lstStyle>
            <a:lvl1pPr>
              <a:defRPr/>
            </a:lvl1pPr>
          </a:lstStyle>
          <a:p>
            <a:pPr>
              <a:defRPr/>
            </a:pPr>
            <a:r>
              <a:rPr lang="en-US"/>
              <a:t>DEPARTMENT OF ELECTRONICS  &amp; COMMUNICATION </a:t>
            </a:r>
          </a:p>
        </p:txBody>
      </p:sp>
      <p:sp>
        <p:nvSpPr>
          <p:cNvPr id="9" name="Slide Number Placeholder 5">
            <a:extLst>
              <a:ext uri="{FF2B5EF4-FFF2-40B4-BE49-F238E27FC236}">
                <a16:creationId xmlns:a16="http://schemas.microsoft.com/office/drawing/2014/main" id="{D0B4BD33-D04D-0477-306F-8B0B060634E9}"/>
              </a:ext>
            </a:extLst>
          </p:cNvPr>
          <p:cNvSpPr>
            <a:spLocks noGrp="1"/>
          </p:cNvSpPr>
          <p:nvPr>
            <p:ph type="sldNum" sz="quarter" idx="12"/>
          </p:nvPr>
        </p:nvSpPr>
        <p:spPr/>
        <p:txBody>
          <a:bodyPr/>
          <a:lstStyle>
            <a:lvl1pPr>
              <a:defRPr/>
            </a:lvl1pPr>
          </a:lstStyle>
          <a:p>
            <a:pPr>
              <a:defRPr/>
            </a:pPr>
            <a:fld id="{3B882E3D-76CD-401B-8029-5B8A16EB0B62}" type="slidenum">
              <a:rPr lang="en-US" altLang="en-US"/>
              <a:pPr>
                <a:defRPr/>
              </a:pPr>
              <a:t>‹#›</a:t>
            </a:fld>
            <a:endParaRPr lang="en-US" altLang="en-US"/>
          </a:p>
        </p:txBody>
      </p:sp>
    </p:spTree>
    <p:extLst>
      <p:ext uri="{BB962C8B-B14F-4D97-AF65-F5344CB8AC3E}">
        <p14:creationId xmlns:p14="http://schemas.microsoft.com/office/powerpoint/2010/main" val="3322523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E6B3D2C2-177B-A874-DA2B-3F636C8B2583}"/>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7C175467-AE96-272F-2369-1CE370733A36}"/>
              </a:ext>
            </a:extLst>
          </p:cNvPr>
          <p:cNvSpPr>
            <a:spLocks noGrp="1"/>
          </p:cNvSpPr>
          <p:nvPr>
            <p:ph type="ftr" sz="quarter" idx="11"/>
          </p:nvPr>
        </p:nvSpPr>
        <p:spPr/>
        <p:txBody>
          <a:bodyPr/>
          <a:lstStyle>
            <a:lvl1pPr>
              <a:defRPr/>
            </a:lvl1pPr>
          </a:lstStyle>
          <a:p>
            <a:pPr>
              <a:defRPr/>
            </a:pPr>
            <a:r>
              <a:rPr lang="en-US"/>
              <a:t>DEPARTMENT OF ELECTRONICS  &amp; COMMUNICATION </a:t>
            </a:r>
          </a:p>
        </p:txBody>
      </p:sp>
      <p:sp>
        <p:nvSpPr>
          <p:cNvPr id="5" name="Slide Number Placeholder 5">
            <a:extLst>
              <a:ext uri="{FF2B5EF4-FFF2-40B4-BE49-F238E27FC236}">
                <a16:creationId xmlns:a16="http://schemas.microsoft.com/office/drawing/2014/main" id="{93B3B91A-F185-2735-975C-19939C768D54}"/>
              </a:ext>
            </a:extLst>
          </p:cNvPr>
          <p:cNvSpPr>
            <a:spLocks noGrp="1"/>
          </p:cNvSpPr>
          <p:nvPr>
            <p:ph type="sldNum" sz="quarter" idx="12"/>
          </p:nvPr>
        </p:nvSpPr>
        <p:spPr/>
        <p:txBody>
          <a:bodyPr/>
          <a:lstStyle>
            <a:lvl1pPr>
              <a:defRPr/>
            </a:lvl1pPr>
          </a:lstStyle>
          <a:p>
            <a:pPr>
              <a:defRPr/>
            </a:pPr>
            <a:fld id="{A21995CB-14AD-4CB0-B625-899A9BD06048}" type="slidenum">
              <a:rPr lang="en-US" altLang="en-US"/>
              <a:pPr>
                <a:defRPr/>
              </a:pPr>
              <a:t>‹#›</a:t>
            </a:fld>
            <a:endParaRPr lang="en-US" altLang="en-US"/>
          </a:p>
        </p:txBody>
      </p:sp>
    </p:spTree>
    <p:extLst>
      <p:ext uri="{BB962C8B-B14F-4D97-AF65-F5344CB8AC3E}">
        <p14:creationId xmlns:p14="http://schemas.microsoft.com/office/powerpoint/2010/main" val="2659521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123C1F9-3EBC-49D9-065B-B97FE8D3AC2D}"/>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6931A41D-278C-C9AD-15A3-F36EE567CE1D}"/>
              </a:ext>
            </a:extLst>
          </p:cNvPr>
          <p:cNvSpPr>
            <a:spLocks noGrp="1"/>
          </p:cNvSpPr>
          <p:nvPr>
            <p:ph type="ftr" sz="quarter" idx="11"/>
          </p:nvPr>
        </p:nvSpPr>
        <p:spPr/>
        <p:txBody>
          <a:bodyPr/>
          <a:lstStyle>
            <a:lvl1pPr>
              <a:defRPr/>
            </a:lvl1pPr>
          </a:lstStyle>
          <a:p>
            <a:pPr>
              <a:defRPr/>
            </a:pPr>
            <a:r>
              <a:rPr lang="en-US"/>
              <a:t>DEPARTMENT OF ELECTRONICS  &amp; COMMUNICATION </a:t>
            </a:r>
          </a:p>
        </p:txBody>
      </p:sp>
      <p:sp>
        <p:nvSpPr>
          <p:cNvPr id="4" name="Slide Number Placeholder 5">
            <a:extLst>
              <a:ext uri="{FF2B5EF4-FFF2-40B4-BE49-F238E27FC236}">
                <a16:creationId xmlns:a16="http://schemas.microsoft.com/office/drawing/2014/main" id="{2DB7D4DC-5B86-872F-E1C2-A4DF43FA7040}"/>
              </a:ext>
            </a:extLst>
          </p:cNvPr>
          <p:cNvSpPr>
            <a:spLocks noGrp="1"/>
          </p:cNvSpPr>
          <p:nvPr>
            <p:ph type="sldNum" sz="quarter" idx="12"/>
          </p:nvPr>
        </p:nvSpPr>
        <p:spPr/>
        <p:txBody>
          <a:bodyPr/>
          <a:lstStyle>
            <a:lvl1pPr>
              <a:defRPr/>
            </a:lvl1pPr>
          </a:lstStyle>
          <a:p>
            <a:pPr>
              <a:defRPr/>
            </a:pPr>
            <a:fld id="{D85B9E18-4FD6-4DB0-AD49-B15F42B3CCF4}" type="slidenum">
              <a:rPr lang="en-US" altLang="en-US"/>
              <a:pPr>
                <a:defRPr/>
              </a:pPr>
              <a:t>‹#›</a:t>
            </a:fld>
            <a:endParaRPr lang="en-US" altLang="en-US"/>
          </a:p>
        </p:txBody>
      </p:sp>
    </p:spTree>
    <p:extLst>
      <p:ext uri="{BB962C8B-B14F-4D97-AF65-F5344CB8AC3E}">
        <p14:creationId xmlns:p14="http://schemas.microsoft.com/office/powerpoint/2010/main" val="4039149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04C34C0-059E-5DEE-74E7-ED08573B84A4}"/>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4A136ACD-0312-4835-0B9C-813717111F6F}"/>
              </a:ext>
            </a:extLst>
          </p:cNvPr>
          <p:cNvSpPr>
            <a:spLocks noGrp="1"/>
          </p:cNvSpPr>
          <p:nvPr>
            <p:ph type="ftr" sz="quarter" idx="11"/>
          </p:nvPr>
        </p:nvSpPr>
        <p:spPr/>
        <p:txBody>
          <a:bodyPr/>
          <a:lstStyle>
            <a:lvl1pPr>
              <a:defRPr/>
            </a:lvl1pPr>
          </a:lstStyle>
          <a:p>
            <a:pPr>
              <a:defRPr/>
            </a:pPr>
            <a:r>
              <a:rPr lang="en-US"/>
              <a:t>DEPARTMENT OF ELECTRONICS  &amp; COMMUNICATION </a:t>
            </a:r>
          </a:p>
        </p:txBody>
      </p:sp>
      <p:sp>
        <p:nvSpPr>
          <p:cNvPr id="7" name="Slide Number Placeholder 5">
            <a:extLst>
              <a:ext uri="{FF2B5EF4-FFF2-40B4-BE49-F238E27FC236}">
                <a16:creationId xmlns:a16="http://schemas.microsoft.com/office/drawing/2014/main" id="{1A8935EB-993F-8561-A274-27952743C06A}"/>
              </a:ext>
            </a:extLst>
          </p:cNvPr>
          <p:cNvSpPr>
            <a:spLocks noGrp="1"/>
          </p:cNvSpPr>
          <p:nvPr>
            <p:ph type="sldNum" sz="quarter" idx="12"/>
          </p:nvPr>
        </p:nvSpPr>
        <p:spPr/>
        <p:txBody>
          <a:bodyPr/>
          <a:lstStyle>
            <a:lvl1pPr>
              <a:defRPr/>
            </a:lvl1pPr>
          </a:lstStyle>
          <a:p>
            <a:pPr>
              <a:defRPr/>
            </a:pPr>
            <a:fld id="{C43CB592-40BF-4E78-A7EA-A0A5BBBE6CBF}" type="slidenum">
              <a:rPr lang="en-US" altLang="en-US"/>
              <a:pPr>
                <a:defRPr/>
              </a:pPr>
              <a:t>‹#›</a:t>
            </a:fld>
            <a:endParaRPr lang="en-US" altLang="en-US"/>
          </a:p>
        </p:txBody>
      </p:sp>
    </p:spTree>
    <p:extLst>
      <p:ext uri="{BB962C8B-B14F-4D97-AF65-F5344CB8AC3E}">
        <p14:creationId xmlns:p14="http://schemas.microsoft.com/office/powerpoint/2010/main" val="1230911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7F40C9D-17DF-5BE3-D444-FE6409A74A2D}"/>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6FEFBADD-872E-677F-207F-AA09B852BCDD}"/>
              </a:ext>
            </a:extLst>
          </p:cNvPr>
          <p:cNvSpPr>
            <a:spLocks noGrp="1"/>
          </p:cNvSpPr>
          <p:nvPr>
            <p:ph type="ftr" sz="quarter" idx="11"/>
          </p:nvPr>
        </p:nvSpPr>
        <p:spPr/>
        <p:txBody>
          <a:bodyPr/>
          <a:lstStyle>
            <a:lvl1pPr>
              <a:defRPr/>
            </a:lvl1pPr>
          </a:lstStyle>
          <a:p>
            <a:pPr>
              <a:defRPr/>
            </a:pPr>
            <a:r>
              <a:rPr lang="en-US"/>
              <a:t>DEPARTMENT OF ELECTRONICS  &amp; COMMUNICATION </a:t>
            </a:r>
          </a:p>
        </p:txBody>
      </p:sp>
      <p:sp>
        <p:nvSpPr>
          <p:cNvPr id="7" name="Slide Number Placeholder 5">
            <a:extLst>
              <a:ext uri="{FF2B5EF4-FFF2-40B4-BE49-F238E27FC236}">
                <a16:creationId xmlns:a16="http://schemas.microsoft.com/office/drawing/2014/main" id="{AD320921-66C2-3999-9C20-564EB8F1B561}"/>
              </a:ext>
            </a:extLst>
          </p:cNvPr>
          <p:cNvSpPr>
            <a:spLocks noGrp="1"/>
          </p:cNvSpPr>
          <p:nvPr>
            <p:ph type="sldNum" sz="quarter" idx="12"/>
          </p:nvPr>
        </p:nvSpPr>
        <p:spPr/>
        <p:txBody>
          <a:bodyPr/>
          <a:lstStyle>
            <a:lvl1pPr>
              <a:defRPr/>
            </a:lvl1pPr>
          </a:lstStyle>
          <a:p>
            <a:pPr>
              <a:defRPr/>
            </a:pPr>
            <a:fld id="{FD34BB46-80A7-433E-B046-94DA2BF8CD60}" type="slidenum">
              <a:rPr lang="en-US" altLang="en-US"/>
              <a:pPr>
                <a:defRPr/>
              </a:pPr>
              <a:t>‹#›</a:t>
            </a:fld>
            <a:endParaRPr lang="en-US" altLang="en-US"/>
          </a:p>
        </p:txBody>
      </p:sp>
    </p:spTree>
    <p:extLst>
      <p:ext uri="{BB962C8B-B14F-4D97-AF65-F5344CB8AC3E}">
        <p14:creationId xmlns:p14="http://schemas.microsoft.com/office/powerpoint/2010/main" val="3251494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54CE856-016D-D53C-E8A4-E524F7E01F60}"/>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0A966E51-90BF-9D53-1B84-43CAF5A8A276}"/>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3B60AB79-5F2B-8EB2-A20E-B052B1EEE5B2}"/>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Times New Roman" charset="0"/>
              </a:defRPr>
            </a:lvl1pPr>
          </a:lstStyle>
          <a:p>
            <a:pPr>
              <a:defRPr/>
            </a:pPr>
            <a:endParaRPr lang="en-US"/>
          </a:p>
        </p:txBody>
      </p:sp>
      <p:sp>
        <p:nvSpPr>
          <p:cNvPr id="5" name="Footer Placeholder 4">
            <a:extLst>
              <a:ext uri="{FF2B5EF4-FFF2-40B4-BE49-F238E27FC236}">
                <a16:creationId xmlns:a16="http://schemas.microsoft.com/office/drawing/2014/main" id="{D1C72A4E-7EF5-5DEA-3B01-55CAAB2F4F3E}"/>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Times New Roman" charset="0"/>
              </a:defRPr>
            </a:lvl1pPr>
          </a:lstStyle>
          <a:p>
            <a:pPr>
              <a:defRPr/>
            </a:pPr>
            <a:r>
              <a:rPr lang="en-US"/>
              <a:t>DEPARTMENT OF ELECTRONICS  &amp; COMMUNICATION </a:t>
            </a:r>
          </a:p>
        </p:txBody>
      </p:sp>
      <p:sp>
        <p:nvSpPr>
          <p:cNvPr id="6" name="Slide Number Placeholder 5">
            <a:extLst>
              <a:ext uri="{FF2B5EF4-FFF2-40B4-BE49-F238E27FC236}">
                <a16:creationId xmlns:a16="http://schemas.microsoft.com/office/drawing/2014/main" id="{F035C787-2B64-4CB0-8D96-277BA2EC97DC}"/>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9D8F2D47-AF23-48C2-BF5F-2F0CBB4A163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yasoob.me/posts/understanding-and-writing-jpeg-decoder-in-python/" TargetMode="External"/><Relationship Id="rId2" Type="http://schemas.openxmlformats.org/officeDocument/2006/relationships/hyperlink" Target="https://www.mathworks.com/help/images/image-types-in-the-toolbox.html"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911951F8-468B-CD7D-9008-4CAC46E55E2C}"/>
              </a:ext>
            </a:extLst>
          </p:cNvPr>
          <p:cNvSpPr txBox="1">
            <a:spLocks noChangeArrowheads="1"/>
          </p:cNvSpPr>
          <p:nvPr/>
        </p:nvSpPr>
        <p:spPr bwMode="auto">
          <a:xfrm>
            <a:off x="3432175" y="3429000"/>
            <a:ext cx="51879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2400" dirty="0">
              <a:latin typeface="Times New Roman" panose="02020603050405020304" pitchFamily="18" charset="0"/>
              <a:cs typeface="Times New Roman" panose="02020603050405020304" pitchFamily="18" charset="0"/>
            </a:endParaRPr>
          </a:p>
          <a:p>
            <a:pPr algn="ctr" eaLnBrk="1" hangingPunct="1">
              <a:spcBef>
                <a:spcPct val="50000"/>
              </a:spcBef>
              <a:buFontTx/>
              <a:buNone/>
            </a:pPr>
            <a:r>
              <a:rPr lang="en-US" altLang="en-US" sz="2200" dirty="0">
                <a:latin typeface="Times New Roman" panose="02020603050405020304" pitchFamily="18" charset="0"/>
                <a:ea typeface="Verdana" panose="020B0604030504040204" pitchFamily="34" charset="0"/>
                <a:cs typeface="Times New Roman" panose="02020603050405020304" pitchFamily="18" charset="0"/>
              </a:rPr>
              <a:t>Amish Verma (2000910310033)</a:t>
            </a:r>
          </a:p>
          <a:p>
            <a:pPr algn="ctr" eaLnBrk="1" hangingPunct="1">
              <a:spcBef>
                <a:spcPct val="50000"/>
              </a:spcBef>
              <a:buFontTx/>
              <a:buNone/>
            </a:pPr>
            <a:r>
              <a:rPr lang="en-US" altLang="en-US" sz="2200" dirty="0">
                <a:latin typeface="Times New Roman" panose="02020603050405020304" pitchFamily="18" charset="0"/>
                <a:ea typeface="Verdana" panose="020B0604030504040204" pitchFamily="34" charset="0"/>
                <a:cs typeface="Times New Roman" panose="02020603050405020304" pitchFamily="18" charset="0"/>
              </a:rPr>
              <a:t>Mentor: Dr. Chhaya </a:t>
            </a:r>
            <a:r>
              <a:rPr lang="en-US" altLang="en-US" sz="2200" dirty="0" err="1">
                <a:latin typeface="Times New Roman" panose="02020603050405020304" pitchFamily="18" charset="0"/>
                <a:ea typeface="Verdana" panose="020B0604030504040204" pitchFamily="34" charset="0"/>
                <a:cs typeface="Times New Roman" panose="02020603050405020304" pitchFamily="18" charset="0"/>
              </a:rPr>
              <a:t>Dalela</a:t>
            </a:r>
            <a:endParaRPr lang="en-US" altLang="en-US" sz="22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2052" name="Text Box 4">
            <a:hlinkHover r:id="" action="ppaction://noaction" highlightClick="1"/>
            <a:extLst>
              <a:ext uri="{FF2B5EF4-FFF2-40B4-BE49-F238E27FC236}">
                <a16:creationId xmlns:a16="http://schemas.microsoft.com/office/drawing/2014/main" id="{C08E2B14-6CB5-75DA-71F2-352B9A324E33}"/>
              </a:ext>
            </a:extLst>
          </p:cNvPr>
          <p:cNvSpPr txBox="1">
            <a:spLocks noChangeArrowheads="1"/>
          </p:cNvSpPr>
          <p:nvPr/>
        </p:nvSpPr>
        <p:spPr bwMode="auto">
          <a:xfrm>
            <a:off x="1955800" y="404813"/>
            <a:ext cx="8280400" cy="1523494"/>
          </a:xfrm>
          <a:prstGeom prst="rect">
            <a:avLst/>
          </a:prstGeom>
          <a:noFill/>
          <a:ln w="9525">
            <a:noFill/>
            <a:miter lim="800000"/>
            <a:headEnd/>
            <a:tailEnd/>
          </a:ln>
          <a:effectLst/>
        </p:spPr>
        <p:txBody>
          <a:bodyPr lIns="91440" tIns="45720" rIns="91440" bIns="45720" anchor="t">
            <a:spAutoFit/>
          </a:bodyPr>
          <a:lstStyle/>
          <a:p>
            <a:pPr algn="ctr" eaLnBrk="1" hangingPunct="1">
              <a:spcBef>
                <a:spcPct val="50000"/>
              </a:spcBef>
              <a:defRPr/>
            </a:pPr>
            <a:r>
              <a:rPr lang="en-US" sz="2800" b="1" dirty="0">
                <a:effectLst>
                  <a:outerShdw blurRad="38100" dist="38100" dir="2700000" algn="tl">
                    <a:srgbClr val="FFFFFF"/>
                  </a:outerShdw>
                </a:effectLst>
                <a:ea typeface="Verdana" pitchFamily="34" charset="0"/>
                <a:cs typeface="Times New Roman" pitchFamily="18" charset="0"/>
              </a:rPr>
              <a:t>Mini Project Presentation </a:t>
            </a:r>
          </a:p>
          <a:p>
            <a:pPr algn="ctr">
              <a:spcBef>
                <a:spcPct val="50000"/>
              </a:spcBef>
              <a:defRPr/>
            </a:pPr>
            <a:r>
              <a:rPr lang="en-IN" sz="2600" b="1">
                <a:solidFill>
                  <a:srgbClr val="000000"/>
                </a:solidFill>
                <a:latin typeface="Times New Roman"/>
                <a:cs typeface="Times New Roman"/>
              </a:rPr>
              <a:t>LOSSY IMAGE COMPRESSION ENCODER BASED ON JPEG STANDARD</a:t>
            </a:r>
            <a:endParaRPr lang="en-US" sz="2600">
              <a:ea typeface="Verdana" pitchFamily="34" charset="0"/>
              <a:cs typeface="Times New Roman" pitchFamily="18" charset="0"/>
            </a:endParaRPr>
          </a:p>
        </p:txBody>
      </p:sp>
      <p:sp>
        <p:nvSpPr>
          <p:cNvPr id="3076" name="Footer Placeholder 7">
            <a:extLst>
              <a:ext uri="{FF2B5EF4-FFF2-40B4-BE49-F238E27FC236}">
                <a16:creationId xmlns:a16="http://schemas.microsoft.com/office/drawing/2014/main" id="{7FB4BF5C-AC27-281F-1D80-2F6C3197AF54}"/>
              </a:ext>
            </a:extLst>
          </p:cNvPr>
          <p:cNvSpPr>
            <a:spLocks noGrp="1"/>
          </p:cNvSpPr>
          <p:nvPr>
            <p:ph type="ftr" sz="quarter" idx="11"/>
          </p:nvPr>
        </p:nvSpPr>
        <p:spPr bwMode="auto">
          <a:xfrm>
            <a:off x="479425" y="5357340"/>
            <a:ext cx="11233150" cy="62533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dirty="0">
                <a:latin typeface="Times New Roman"/>
                <a:ea typeface="Verdana"/>
                <a:cs typeface="Times New Roman"/>
              </a:rPr>
              <a:t>DEPARTMENT OF ELECTRONICS AND COMMUNICATION ENGINEERING</a:t>
            </a:r>
          </a:p>
          <a:p>
            <a:pPr>
              <a:spcBef>
                <a:spcPct val="0"/>
              </a:spcBef>
              <a:buNone/>
            </a:pPr>
            <a:r>
              <a:rPr lang="en-US" altLang="en-US" sz="1900" b="1" dirty="0">
                <a:latin typeface="Times New Roman"/>
                <a:ea typeface="Verdana"/>
                <a:cs typeface="Times New Roman"/>
              </a:rPr>
              <a:t>JSS ACADEMY OF TECHNICAL EDUCATION, NOIDA</a:t>
            </a:r>
            <a:endParaRPr lang="en-US" altLang="en-US" sz="1900" b="1"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3077" name="Picture 9">
            <a:extLst>
              <a:ext uri="{FF2B5EF4-FFF2-40B4-BE49-F238E27FC236}">
                <a16:creationId xmlns:a16="http://schemas.microsoft.com/office/drawing/2014/main" id="{6584D5F2-32F7-8808-97BE-FDE66140F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1775" y="2117156"/>
            <a:ext cx="156845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1">
            <a:extLst>
              <a:ext uri="{FF2B5EF4-FFF2-40B4-BE49-F238E27FC236}">
                <a16:creationId xmlns:a16="http://schemas.microsoft.com/office/drawing/2014/main" id="{89315CAB-C968-BB4C-76D8-719E6FCE372D}"/>
              </a:ext>
            </a:extLst>
          </p:cNvPr>
          <p:cNvSpPr txBox="1">
            <a:spLocks/>
          </p:cNvSpPr>
          <p:nvPr/>
        </p:nvSpPr>
        <p:spPr>
          <a:xfrm>
            <a:off x="4165600" y="6356350"/>
            <a:ext cx="3860800" cy="365125"/>
          </a:xfrm>
          <a:prstGeom prst="rect">
            <a:avLst/>
          </a:prstGeom>
        </p:spPr>
        <p:txBody>
          <a:bodyPr vert="horz" lIns="91440" tIns="45720" rIns="91440" bIns="45720" rtlCol="0" anchor="ctr"/>
          <a:lstStyle>
            <a:defPPr>
              <a:defRPr lang="en-US"/>
            </a:defPPr>
            <a:lvl1pPr algn="ctr" rtl="0" eaLnBrk="1" fontAlgn="base" hangingPunct="1">
              <a:spcBef>
                <a:spcPct val="0"/>
              </a:spcBef>
              <a:spcAft>
                <a:spcPct val="0"/>
              </a:spcAft>
              <a:defRPr sz="1200" kern="1200">
                <a:solidFill>
                  <a:schemeClr val="tx1">
                    <a:tint val="75000"/>
                  </a:schemeClr>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r>
              <a:rPr lang="en-US"/>
              <a:t>DEPARTMENT OF ELECTRONICS  &amp; COMMUNICATION </a:t>
            </a:r>
          </a:p>
        </p:txBody>
      </p:sp>
    </p:spTree>
  </p:cSld>
  <p:clrMapOvr>
    <a:masterClrMapping/>
  </p:clrMapOvr>
  <p:transition advClick="0" advTm="10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60C75-BE4D-942F-20B1-2580A1AE2D1E}"/>
            </a:ext>
          </a:extLst>
        </p:cNvPr>
        <p:cNvGrpSpPr/>
        <p:nvPr/>
      </p:nvGrpSpPr>
      <p:grpSpPr>
        <a:xfrm>
          <a:off x="0" y="0"/>
          <a:ext cx="0" cy="0"/>
          <a:chOff x="0" y="0"/>
          <a:chExt cx="0" cy="0"/>
        </a:xfrm>
      </p:grpSpPr>
      <p:sp>
        <p:nvSpPr>
          <p:cNvPr id="8194" name="TextBox 2">
            <a:extLst>
              <a:ext uri="{FF2B5EF4-FFF2-40B4-BE49-F238E27FC236}">
                <a16:creationId xmlns:a16="http://schemas.microsoft.com/office/drawing/2014/main" id="{DA5DBC84-39E4-6F78-442D-96E9AEE33230}"/>
              </a:ext>
            </a:extLst>
          </p:cNvPr>
          <p:cNvSpPr txBox="1">
            <a:spLocks noChangeArrowheads="1"/>
          </p:cNvSpPr>
          <p:nvPr/>
        </p:nvSpPr>
        <p:spPr bwMode="auto">
          <a:xfrm>
            <a:off x="3737987" y="412609"/>
            <a:ext cx="47160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b="1" dirty="0">
                <a:latin typeface="Times New Roman"/>
                <a:cs typeface="Times New Roman"/>
              </a:rPr>
              <a:t>DCT and Quantization</a:t>
            </a:r>
            <a:endParaRPr lang="en-US" dirty="0"/>
          </a:p>
        </p:txBody>
      </p:sp>
      <p:sp>
        <p:nvSpPr>
          <p:cNvPr id="3" name="Footer Placeholder 1">
            <a:extLst>
              <a:ext uri="{FF2B5EF4-FFF2-40B4-BE49-F238E27FC236}">
                <a16:creationId xmlns:a16="http://schemas.microsoft.com/office/drawing/2014/main" id="{C5EB9C8A-F1A2-6632-2219-0946B65A9B63}"/>
              </a:ext>
            </a:extLst>
          </p:cNvPr>
          <p:cNvSpPr>
            <a:spLocks noGrp="1"/>
          </p:cNvSpPr>
          <p:nvPr>
            <p:ph type="ftr" sz="quarter" idx="11"/>
          </p:nvPr>
        </p:nvSpPr>
        <p:spPr>
          <a:xfrm>
            <a:off x="4165600" y="6356350"/>
            <a:ext cx="3860800" cy="365125"/>
          </a:xfrm>
        </p:spPr>
        <p:txBody>
          <a:bodyPr/>
          <a:lstStyle/>
          <a:p>
            <a:pPr>
              <a:defRPr/>
            </a:pPr>
            <a:r>
              <a:rPr lang="en-US"/>
              <a:t>DEPARTMENT OF ELECTRONICS  &amp; COMMUNICATION </a:t>
            </a:r>
          </a:p>
        </p:txBody>
      </p:sp>
      <p:sp>
        <p:nvSpPr>
          <p:cNvPr id="4" name="TextBox 4">
            <a:extLst>
              <a:ext uri="{FF2B5EF4-FFF2-40B4-BE49-F238E27FC236}">
                <a16:creationId xmlns:a16="http://schemas.microsoft.com/office/drawing/2014/main" id="{9FFBFF03-A672-412D-6170-1335060694A0}"/>
              </a:ext>
            </a:extLst>
          </p:cNvPr>
          <p:cNvSpPr txBox="1">
            <a:spLocks noChangeArrowheads="1"/>
          </p:cNvSpPr>
          <p:nvPr/>
        </p:nvSpPr>
        <p:spPr bwMode="auto">
          <a:xfrm>
            <a:off x="463789" y="1275829"/>
            <a:ext cx="6248873" cy="5047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algn="just">
              <a:buFont typeface="Arial"/>
              <a:buChar char="•"/>
            </a:pPr>
            <a:r>
              <a:rPr lang="en-US" sz="2300" dirty="0">
                <a:solidFill>
                  <a:srgbClr val="000000"/>
                </a:solidFill>
                <a:latin typeface="Times New Roman"/>
                <a:cs typeface="Times New Roman"/>
              </a:rPr>
              <a:t>After subsampling, each channel must be split into 8×8 blocks.</a:t>
            </a:r>
          </a:p>
          <a:p>
            <a:pPr marL="342900" indent="-342900" algn="just">
              <a:buFont typeface="Arial"/>
              <a:buChar char="•"/>
            </a:pPr>
            <a:r>
              <a:rPr lang="en-US" sz="2300" dirty="0">
                <a:solidFill>
                  <a:srgbClr val="000000"/>
                </a:solidFill>
                <a:latin typeface="Times New Roman"/>
                <a:cs typeface="Times New Roman"/>
              </a:rPr>
              <a:t>Next, each 8×8 block of each component (Y, </a:t>
            </a:r>
            <a:r>
              <a:rPr lang="en-US" sz="2300" dirty="0" err="1">
                <a:solidFill>
                  <a:srgbClr val="000000"/>
                </a:solidFill>
                <a:latin typeface="Times New Roman"/>
                <a:cs typeface="Times New Roman"/>
              </a:rPr>
              <a:t>Cb</a:t>
            </a:r>
            <a:r>
              <a:rPr lang="en-US" sz="2300" dirty="0">
                <a:solidFill>
                  <a:srgbClr val="000000"/>
                </a:solidFill>
                <a:latin typeface="Times New Roman"/>
                <a:cs typeface="Times New Roman"/>
              </a:rPr>
              <a:t>, Cr) is converted to a frequency-domain representation, using a normalized, two-dimensional type-II discrete cosine transform (DCT).</a:t>
            </a:r>
          </a:p>
          <a:p>
            <a:pPr marL="342900" indent="-342900" algn="just">
              <a:buFont typeface="Arial"/>
              <a:buChar char="•"/>
            </a:pPr>
            <a:r>
              <a:rPr lang="en-US" sz="2300" dirty="0">
                <a:solidFill>
                  <a:srgbClr val="000000"/>
                </a:solidFill>
                <a:latin typeface="Times New Roman"/>
                <a:cs typeface="Times New Roman"/>
              </a:rPr>
              <a:t>Before computing the DCT of the 8×8 block, its values are shifted from a positive range to one centered on zero. This step reduces the dynamic range requirements in the DCT processing stage that follows.</a:t>
            </a:r>
          </a:p>
          <a:p>
            <a:pPr marL="342900" indent="-342900" algn="just">
              <a:buFont typeface="Arial"/>
              <a:buChar char="•"/>
            </a:pPr>
            <a:r>
              <a:rPr lang="en-US" sz="2300" dirty="0">
                <a:solidFill>
                  <a:srgbClr val="000000"/>
                </a:solidFill>
                <a:latin typeface="Times New Roman"/>
                <a:cs typeface="Times New Roman"/>
              </a:rPr>
              <a:t>Next, we apply the two-dimensional DCT to each of the 8×8 blocks.</a:t>
            </a:r>
          </a:p>
        </p:txBody>
      </p:sp>
      <p:pic>
        <p:nvPicPr>
          <p:cNvPr id="2" name="Picture 1">
            <a:extLst>
              <a:ext uri="{FF2B5EF4-FFF2-40B4-BE49-F238E27FC236}">
                <a16:creationId xmlns:a16="http://schemas.microsoft.com/office/drawing/2014/main" id="{766A1B3F-B765-33FC-96C3-2AF7BD826E21}"/>
              </a:ext>
            </a:extLst>
          </p:cNvPr>
          <p:cNvPicPr>
            <a:picLocks noChangeAspect="1"/>
          </p:cNvPicPr>
          <p:nvPr/>
        </p:nvPicPr>
        <p:blipFill>
          <a:blip r:embed="rId2"/>
          <a:stretch>
            <a:fillRect/>
          </a:stretch>
        </p:blipFill>
        <p:spPr>
          <a:xfrm>
            <a:off x="6982466" y="1958737"/>
            <a:ext cx="4948593" cy="2042047"/>
          </a:xfrm>
          <a:prstGeom prst="rect">
            <a:avLst/>
          </a:prstGeom>
        </p:spPr>
      </p:pic>
      <p:sp>
        <p:nvSpPr>
          <p:cNvPr id="5" name="TextBox 4">
            <a:extLst>
              <a:ext uri="{FF2B5EF4-FFF2-40B4-BE49-F238E27FC236}">
                <a16:creationId xmlns:a16="http://schemas.microsoft.com/office/drawing/2014/main" id="{02B2297C-72A9-79F6-CD3C-F0659376EB9F}"/>
              </a:ext>
            </a:extLst>
          </p:cNvPr>
          <p:cNvSpPr txBox="1"/>
          <p:nvPr/>
        </p:nvSpPr>
        <p:spPr>
          <a:xfrm>
            <a:off x="7492051" y="4182469"/>
            <a:ext cx="39237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latin typeface="Times New Roman"/>
                <a:cs typeface="Times New Roman"/>
              </a:rPr>
              <a:t>Source: https://en.wikipedia.org/wiki/JPEG#Discrete_cosine_transform</a:t>
            </a:r>
            <a:endParaRPr lang="en-US" dirty="0"/>
          </a:p>
        </p:txBody>
      </p:sp>
    </p:spTree>
    <p:extLst>
      <p:ext uri="{BB962C8B-B14F-4D97-AF65-F5344CB8AC3E}">
        <p14:creationId xmlns:p14="http://schemas.microsoft.com/office/powerpoint/2010/main" val="1805910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CF9EF-EBEA-293D-E09C-B91C64FCD646}"/>
            </a:ext>
          </a:extLst>
        </p:cNvPr>
        <p:cNvGrpSpPr/>
        <p:nvPr/>
      </p:nvGrpSpPr>
      <p:grpSpPr>
        <a:xfrm>
          <a:off x="0" y="0"/>
          <a:ext cx="0" cy="0"/>
          <a:chOff x="0" y="0"/>
          <a:chExt cx="0" cy="0"/>
        </a:xfrm>
      </p:grpSpPr>
      <p:sp>
        <p:nvSpPr>
          <p:cNvPr id="8194" name="TextBox 2">
            <a:extLst>
              <a:ext uri="{FF2B5EF4-FFF2-40B4-BE49-F238E27FC236}">
                <a16:creationId xmlns:a16="http://schemas.microsoft.com/office/drawing/2014/main" id="{6E20BFBA-85B4-6FD6-B5DF-C1043B8B8B22}"/>
              </a:ext>
            </a:extLst>
          </p:cNvPr>
          <p:cNvSpPr txBox="1">
            <a:spLocks noChangeArrowheads="1"/>
          </p:cNvSpPr>
          <p:nvPr/>
        </p:nvSpPr>
        <p:spPr bwMode="auto">
          <a:xfrm>
            <a:off x="2468411" y="367116"/>
            <a:ext cx="72551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b="1" dirty="0">
                <a:latin typeface="Times New Roman"/>
                <a:cs typeface="Times New Roman"/>
              </a:rPr>
              <a:t>DCT and Quantization continued...</a:t>
            </a:r>
            <a:endParaRPr lang="en-US" dirty="0"/>
          </a:p>
        </p:txBody>
      </p:sp>
      <p:sp>
        <p:nvSpPr>
          <p:cNvPr id="3" name="Footer Placeholder 1">
            <a:extLst>
              <a:ext uri="{FF2B5EF4-FFF2-40B4-BE49-F238E27FC236}">
                <a16:creationId xmlns:a16="http://schemas.microsoft.com/office/drawing/2014/main" id="{1217EC0F-BE54-CDAC-6229-BD810D65C9AB}"/>
              </a:ext>
            </a:extLst>
          </p:cNvPr>
          <p:cNvSpPr>
            <a:spLocks noGrp="1"/>
          </p:cNvSpPr>
          <p:nvPr>
            <p:ph type="ftr" sz="quarter" idx="11"/>
          </p:nvPr>
        </p:nvSpPr>
        <p:spPr>
          <a:xfrm>
            <a:off x="4165600" y="6356350"/>
            <a:ext cx="3860800" cy="365125"/>
          </a:xfrm>
        </p:spPr>
        <p:txBody>
          <a:bodyPr/>
          <a:lstStyle/>
          <a:p>
            <a:pPr>
              <a:defRPr/>
            </a:pPr>
            <a:r>
              <a:rPr lang="en-US" dirty="0"/>
              <a:t>DEPARTMENT OF ELECTRONICS  &amp; COMMUNICATION </a:t>
            </a:r>
          </a:p>
        </p:txBody>
      </p:sp>
      <p:sp>
        <p:nvSpPr>
          <p:cNvPr id="6" name="TextBox 4">
            <a:extLst>
              <a:ext uri="{FF2B5EF4-FFF2-40B4-BE49-F238E27FC236}">
                <a16:creationId xmlns:a16="http://schemas.microsoft.com/office/drawing/2014/main" id="{ACE20710-DF93-DA0A-2A63-FCA9D130D20A}"/>
              </a:ext>
            </a:extLst>
          </p:cNvPr>
          <p:cNvSpPr txBox="1">
            <a:spLocks noChangeArrowheads="1"/>
          </p:cNvSpPr>
          <p:nvPr/>
        </p:nvSpPr>
        <p:spPr bwMode="auto">
          <a:xfrm>
            <a:off x="827728" y="1264456"/>
            <a:ext cx="10547917"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algn="just">
              <a:buFont typeface="Arial"/>
              <a:buChar char="•"/>
            </a:pPr>
            <a:r>
              <a:rPr lang="en-US" dirty="0">
                <a:solidFill>
                  <a:srgbClr val="000000"/>
                </a:solidFill>
                <a:latin typeface="Times New Roman"/>
                <a:cs typeface="Times New Roman"/>
              </a:rPr>
              <a:t>The human eye is good at seeing small differences in brightness over a relatively large area, but not so good at distinguishing the exact strength of a high frequency brightness variation. This allows one to greatly reduce the amount of information </a:t>
            </a:r>
            <a:r>
              <a:rPr lang="en-US">
                <a:solidFill>
                  <a:srgbClr val="000000"/>
                </a:solidFill>
                <a:latin typeface="Times New Roman"/>
                <a:cs typeface="Times New Roman"/>
              </a:rPr>
              <a:t>in the high frequency components.</a:t>
            </a:r>
            <a:endParaRPr lang="en-US">
              <a:solidFill>
                <a:srgbClr val="000000"/>
              </a:solidFill>
              <a:cs typeface="Times New Roman"/>
            </a:endParaRPr>
          </a:p>
          <a:p>
            <a:pPr marL="342900" indent="-342900" algn="just">
              <a:buFont typeface="Arial"/>
              <a:buChar char="•"/>
            </a:pPr>
            <a:r>
              <a:rPr lang="en-US" dirty="0">
                <a:solidFill>
                  <a:srgbClr val="000000"/>
                </a:solidFill>
                <a:latin typeface="Times New Roman"/>
                <a:cs typeface="Times New Roman"/>
              </a:rPr>
              <a:t>This is done by simply dividing each component in the frequency domain by a constant for that component, and then rounding to the nearest integer.</a:t>
            </a:r>
            <a:endParaRPr lang="en-US" dirty="0">
              <a:solidFill>
                <a:srgbClr val="000000"/>
              </a:solidFill>
              <a:cs typeface="Times New Roman"/>
            </a:endParaRPr>
          </a:p>
          <a:p>
            <a:pPr marL="342900" indent="-342900" algn="just">
              <a:buFont typeface="Arial"/>
              <a:buChar char="•"/>
            </a:pPr>
            <a:r>
              <a:rPr lang="en-US" dirty="0">
                <a:solidFill>
                  <a:srgbClr val="000000"/>
                </a:solidFill>
                <a:latin typeface="Times New Roman"/>
                <a:cs typeface="Times New Roman"/>
              </a:rPr>
              <a:t>This rounding operation is the only lossy operation in the whole process (other </a:t>
            </a:r>
            <a:r>
              <a:rPr lang="en-US">
                <a:solidFill>
                  <a:srgbClr val="000000"/>
                </a:solidFill>
                <a:latin typeface="Times New Roman"/>
                <a:cs typeface="Times New Roman"/>
              </a:rPr>
              <a:t>than chroma subsampling).</a:t>
            </a:r>
            <a:endParaRPr lang="en-US">
              <a:solidFill>
                <a:srgbClr val="000000"/>
              </a:solidFill>
              <a:cs typeface="Times New Roman"/>
            </a:endParaRPr>
          </a:p>
          <a:p>
            <a:pPr marL="342900" indent="-342900" algn="just">
              <a:buFont typeface="Arial"/>
              <a:buChar char="•"/>
            </a:pPr>
            <a:r>
              <a:rPr lang="en-US" dirty="0">
                <a:solidFill>
                  <a:srgbClr val="000000"/>
                </a:solidFill>
                <a:latin typeface="Times New Roman"/>
                <a:cs typeface="Times New Roman"/>
              </a:rPr>
              <a:t>As a result of this, it is typically the case that many of the higher frequency components are rounded to zero, and many of the rest become small positive or negative numbers, which take many fewer bits to represent. The elements in the quantization matrix control the compression ratio, with larger values producing greater compression.</a:t>
            </a:r>
            <a:endParaRPr lang="en-US">
              <a:cs typeface="Times New Roman"/>
            </a:endParaRPr>
          </a:p>
        </p:txBody>
      </p:sp>
    </p:spTree>
    <p:extLst>
      <p:ext uri="{BB962C8B-B14F-4D97-AF65-F5344CB8AC3E}">
        <p14:creationId xmlns:p14="http://schemas.microsoft.com/office/powerpoint/2010/main" val="3594895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4E3E3-0BD3-922E-E811-03697D3C5BFF}"/>
            </a:ext>
          </a:extLst>
        </p:cNvPr>
        <p:cNvGrpSpPr/>
        <p:nvPr/>
      </p:nvGrpSpPr>
      <p:grpSpPr>
        <a:xfrm>
          <a:off x="0" y="0"/>
          <a:ext cx="0" cy="0"/>
          <a:chOff x="0" y="0"/>
          <a:chExt cx="0" cy="0"/>
        </a:xfrm>
      </p:grpSpPr>
      <p:sp>
        <p:nvSpPr>
          <p:cNvPr id="8194" name="TextBox 2">
            <a:extLst>
              <a:ext uri="{FF2B5EF4-FFF2-40B4-BE49-F238E27FC236}">
                <a16:creationId xmlns:a16="http://schemas.microsoft.com/office/drawing/2014/main" id="{80F99289-3087-271D-E618-DB78F8A21C96}"/>
              </a:ext>
            </a:extLst>
          </p:cNvPr>
          <p:cNvSpPr txBox="1">
            <a:spLocks noChangeArrowheads="1"/>
          </p:cNvSpPr>
          <p:nvPr/>
        </p:nvSpPr>
        <p:spPr bwMode="auto">
          <a:xfrm>
            <a:off x="4353545" y="367116"/>
            <a:ext cx="348492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b="1" dirty="0">
                <a:latin typeface="Times New Roman"/>
                <a:cs typeface="Times New Roman"/>
              </a:rPr>
              <a:t>Entropy Coding</a:t>
            </a:r>
            <a:endParaRPr lang="en-US" dirty="0"/>
          </a:p>
        </p:txBody>
      </p:sp>
      <p:sp>
        <p:nvSpPr>
          <p:cNvPr id="3" name="Footer Placeholder 1">
            <a:extLst>
              <a:ext uri="{FF2B5EF4-FFF2-40B4-BE49-F238E27FC236}">
                <a16:creationId xmlns:a16="http://schemas.microsoft.com/office/drawing/2014/main" id="{38578519-8F31-55FD-2A4B-19D037133879}"/>
              </a:ext>
            </a:extLst>
          </p:cNvPr>
          <p:cNvSpPr>
            <a:spLocks noGrp="1"/>
          </p:cNvSpPr>
          <p:nvPr>
            <p:ph type="ftr" sz="quarter" idx="11"/>
          </p:nvPr>
        </p:nvSpPr>
        <p:spPr>
          <a:xfrm>
            <a:off x="4165600" y="6356350"/>
            <a:ext cx="3860800" cy="365125"/>
          </a:xfrm>
        </p:spPr>
        <p:txBody>
          <a:bodyPr/>
          <a:lstStyle/>
          <a:p>
            <a:pPr>
              <a:defRPr/>
            </a:pPr>
            <a:r>
              <a:rPr lang="en-US" dirty="0"/>
              <a:t>DEPARTMENT OF ELECTRONICS  &amp; COMMUNICATION </a:t>
            </a:r>
          </a:p>
        </p:txBody>
      </p:sp>
      <p:sp>
        <p:nvSpPr>
          <p:cNvPr id="6" name="TextBox 4">
            <a:extLst>
              <a:ext uri="{FF2B5EF4-FFF2-40B4-BE49-F238E27FC236}">
                <a16:creationId xmlns:a16="http://schemas.microsoft.com/office/drawing/2014/main" id="{B32A7679-6A1A-349F-E6CB-0572A5AE23DC}"/>
              </a:ext>
            </a:extLst>
          </p:cNvPr>
          <p:cNvSpPr txBox="1">
            <a:spLocks noChangeArrowheads="1"/>
          </p:cNvSpPr>
          <p:nvPr/>
        </p:nvSpPr>
        <p:spPr bwMode="auto">
          <a:xfrm>
            <a:off x="952832" y="1469172"/>
            <a:ext cx="6430843"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algn="just">
              <a:buFont typeface="Arial"/>
              <a:buChar char="•"/>
            </a:pPr>
            <a:r>
              <a:rPr lang="en-US" dirty="0">
                <a:solidFill>
                  <a:srgbClr val="000000"/>
                </a:solidFill>
                <a:latin typeface="Times New Roman"/>
                <a:cs typeface="Times New Roman"/>
              </a:rPr>
              <a:t>Entropy coding is a special form of lossless data </a:t>
            </a:r>
            <a:r>
              <a:rPr lang="en-US">
                <a:solidFill>
                  <a:srgbClr val="000000"/>
                </a:solidFill>
                <a:latin typeface="Times New Roman"/>
                <a:cs typeface="Times New Roman"/>
              </a:rPr>
              <a:t>compression.</a:t>
            </a:r>
            <a:endParaRPr lang="en-US" dirty="0">
              <a:solidFill>
                <a:srgbClr val="000000"/>
              </a:solidFill>
              <a:cs typeface="Times New Roman"/>
            </a:endParaRPr>
          </a:p>
          <a:p>
            <a:pPr marL="342900" indent="-342900" algn="just">
              <a:buFont typeface="Arial"/>
              <a:buChar char="•"/>
            </a:pPr>
            <a:r>
              <a:rPr lang="en-US" dirty="0">
                <a:solidFill>
                  <a:srgbClr val="000000"/>
                </a:solidFill>
                <a:latin typeface="Times New Roman"/>
                <a:cs typeface="Times New Roman"/>
              </a:rPr>
              <a:t>It involves arranging the image components in a "zigzag" order employing run-length encoding (RLE) algorithm that groups similar frequencies together, inserting length coding zeros, and then using Huffman coding on what is left.</a:t>
            </a:r>
          </a:p>
          <a:p>
            <a:pPr marL="342900" indent="-342900" algn="just">
              <a:buFont typeface="Arial"/>
              <a:buChar char="•"/>
            </a:pPr>
            <a:r>
              <a:rPr lang="en-US" dirty="0">
                <a:latin typeface="Times New Roman"/>
                <a:cs typeface="Times New Roman"/>
              </a:rPr>
              <a:t>Use of Huffman coding is what's usually done instead of using the mathematically superior arithmetic coding.</a:t>
            </a:r>
            <a:endParaRPr lang="en-US" dirty="0">
              <a:cs typeface="Times New Roman"/>
            </a:endParaRPr>
          </a:p>
        </p:txBody>
      </p:sp>
      <p:pic>
        <p:nvPicPr>
          <p:cNvPr id="2" name="Picture 1" descr="A screenshot of a computer generated image&#10;&#10;Description automatically generated">
            <a:extLst>
              <a:ext uri="{FF2B5EF4-FFF2-40B4-BE49-F238E27FC236}">
                <a16:creationId xmlns:a16="http://schemas.microsoft.com/office/drawing/2014/main" id="{7E0DFA78-19E4-5432-2575-06DF2BAE6178}"/>
              </a:ext>
            </a:extLst>
          </p:cNvPr>
          <p:cNvPicPr>
            <a:picLocks noChangeAspect="1"/>
          </p:cNvPicPr>
          <p:nvPr/>
        </p:nvPicPr>
        <p:blipFill>
          <a:blip r:embed="rId2"/>
          <a:stretch>
            <a:fillRect/>
          </a:stretch>
        </p:blipFill>
        <p:spPr>
          <a:xfrm>
            <a:off x="8235215" y="1519024"/>
            <a:ext cx="3000375" cy="3524250"/>
          </a:xfrm>
          <a:prstGeom prst="rect">
            <a:avLst/>
          </a:prstGeom>
        </p:spPr>
      </p:pic>
      <p:sp>
        <p:nvSpPr>
          <p:cNvPr id="4" name="TextBox 3">
            <a:extLst>
              <a:ext uri="{FF2B5EF4-FFF2-40B4-BE49-F238E27FC236}">
                <a16:creationId xmlns:a16="http://schemas.microsoft.com/office/drawing/2014/main" id="{0B79F02E-7915-6308-4DBF-ED425C9C71FD}"/>
              </a:ext>
            </a:extLst>
          </p:cNvPr>
          <p:cNvSpPr txBox="1"/>
          <p:nvPr/>
        </p:nvSpPr>
        <p:spPr>
          <a:xfrm>
            <a:off x="8278219" y="5187571"/>
            <a:ext cx="290867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latin typeface="Times New Roman"/>
                <a:cs typeface="Times New Roman"/>
              </a:rPr>
              <a:t>Source: https://en.wikipedia.org/wiki/JPEG#/media/File:JPEG_ZigZag.svg</a:t>
            </a:r>
            <a:endParaRPr lang="en-US" dirty="0"/>
          </a:p>
        </p:txBody>
      </p:sp>
    </p:spTree>
    <p:extLst>
      <p:ext uri="{BB962C8B-B14F-4D97-AF65-F5344CB8AC3E}">
        <p14:creationId xmlns:p14="http://schemas.microsoft.com/office/powerpoint/2010/main" val="1835373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A3034996-84F9-810D-0FA8-FC0602DA1EF0}"/>
              </a:ext>
            </a:extLst>
          </p:cNvPr>
          <p:cNvSpPr txBox="1">
            <a:spLocks noChangeArrowheads="1"/>
          </p:cNvSpPr>
          <p:nvPr/>
        </p:nvSpPr>
        <p:spPr bwMode="auto">
          <a:xfrm>
            <a:off x="4586613" y="549085"/>
            <a:ext cx="30187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b="1" dirty="0">
                <a:latin typeface="Times New Roman"/>
                <a:cs typeface="Times New Roman"/>
              </a:rPr>
              <a:t>Code Snippets</a:t>
            </a:r>
          </a:p>
        </p:txBody>
      </p:sp>
      <p:sp>
        <p:nvSpPr>
          <p:cNvPr id="3" name="Footer Placeholder 1">
            <a:extLst>
              <a:ext uri="{FF2B5EF4-FFF2-40B4-BE49-F238E27FC236}">
                <a16:creationId xmlns:a16="http://schemas.microsoft.com/office/drawing/2014/main" id="{E3BAF0ED-1F4A-CA88-186C-B622DDAA810B}"/>
              </a:ext>
            </a:extLst>
          </p:cNvPr>
          <p:cNvSpPr>
            <a:spLocks noGrp="1"/>
          </p:cNvSpPr>
          <p:nvPr>
            <p:ph type="ftr" sz="quarter" idx="11"/>
          </p:nvPr>
        </p:nvSpPr>
        <p:spPr>
          <a:xfrm>
            <a:off x="4165600" y="6356350"/>
            <a:ext cx="3860800" cy="365125"/>
          </a:xfrm>
        </p:spPr>
        <p:txBody>
          <a:bodyPr/>
          <a:lstStyle/>
          <a:p>
            <a:pPr>
              <a:defRPr/>
            </a:pPr>
            <a:r>
              <a:rPr lang="en-US"/>
              <a:t>DEPARTMENT OF ELECTRONICS  &amp; COMMUNICATION </a:t>
            </a:r>
          </a:p>
        </p:txBody>
      </p:sp>
      <p:pic>
        <p:nvPicPr>
          <p:cNvPr id="2" name="Picture 1" descr="A white rectangular object with black text&#10;&#10;Description automatically generated">
            <a:extLst>
              <a:ext uri="{FF2B5EF4-FFF2-40B4-BE49-F238E27FC236}">
                <a16:creationId xmlns:a16="http://schemas.microsoft.com/office/drawing/2014/main" id="{065AF472-BE44-DC80-2B57-019AA9EFF654}"/>
              </a:ext>
            </a:extLst>
          </p:cNvPr>
          <p:cNvPicPr>
            <a:picLocks noChangeAspect="1"/>
          </p:cNvPicPr>
          <p:nvPr/>
        </p:nvPicPr>
        <p:blipFill rotWithShape="1">
          <a:blip r:embed="rId2"/>
          <a:srcRect l="409" r="102" b="1136"/>
          <a:stretch/>
        </p:blipFill>
        <p:spPr>
          <a:xfrm>
            <a:off x="486059" y="1450429"/>
            <a:ext cx="11049321" cy="988761"/>
          </a:xfrm>
          <a:prstGeom prst="rect">
            <a:avLst/>
          </a:prstGeom>
        </p:spPr>
      </p:pic>
      <p:pic>
        <p:nvPicPr>
          <p:cNvPr id="4" name="Picture 3" descr="A close up of a message&#10;&#10;Description automatically generated">
            <a:extLst>
              <a:ext uri="{FF2B5EF4-FFF2-40B4-BE49-F238E27FC236}">
                <a16:creationId xmlns:a16="http://schemas.microsoft.com/office/drawing/2014/main" id="{AA6E9D01-ADC1-4555-2380-05362125A4A8}"/>
              </a:ext>
            </a:extLst>
          </p:cNvPr>
          <p:cNvPicPr>
            <a:picLocks noChangeAspect="1"/>
          </p:cNvPicPr>
          <p:nvPr/>
        </p:nvPicPr>
        <p:blipFill>
          <a:blip r:embed="rId3"/>
          <a:stretch>
            <a:fillRect/>
          </a:stretch>
        </p:blipFill>
        <p:spPr>
          <a:xfrm>
            <a:off x="495656" y="2667924"/>
            <a:ext cx="9153525" cy="771525"/>
          </a:xfrm>
          <a:prstGeom prst="rect">
            <a:avLst/>
          </a:prstGeom>
        </p:spPr>
      </p:pic>
      <p:pic>
        <p:nvPicPr>
          <p:cNvPr id="5" name="Picture 4" descr="A white rectangular object with black text&#10;&#10;Description automatically generated">
            <a:extLst>
              <a:ext uri="{FF2B5EF4-FFF2-40B4-BE49-F238E27FC236}">
                <a16:creationId xmlns:a16="http://schemas.microsoft.com/office/drawing/2014/main" id="{594FDEB6-0A68-9C8B-69E1-D5DE02469C06}"/>
              </a:ext>
            </a:extLst>
          </p:cNvPr>
          <p:cNvPicPr>
            <a:picLocks noChangeAspect="1"/>
          </p:cNvPicPr>
          <p:nvPr/>
        </p:nvPicPr>
        <p:blipFill>
          <a:blip r:embed="rId4"/>
          <a:stretch>
            <a:fillRect/>
          </a:stretch>
        </p:blipFill>
        <p:spPr>
          <a:xfrm>
            <a:off x="491675" y="3671390"/>
            <a:ext cx="10753725" cy="8572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
            <a:extLst>
              <a:ext uri="{FF2B5EF4-FFF2-40B4-BE49-F238E27FC236}">
                <a16:creationId xmlns:a16="http://schemas.microsoft.com/office/drawing/2014/main" id="{B079575B-BFF6-33D9-C050-402513535B3B}"/>
              </a:ext>
            </a:extLst>
          </p:cNvPr>
          <p:cNvSpPr txBox="1">
            <a:spLocks noChangeArrowheads="1"/>
          </p:cNvSpPr>
          <p:nvPr/>
        </p:nvSpPr>
        <p:spPr bwMode="auto">
          <a:xfrm>
            <a:off x="5285525" y="423697"/>
            <a:ext cx="162095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b="1" dirty="0">
                <a:latin typeface="Times New Roman"/>
                <a:cs typeface="Times New Roman"/>
              </a:rPr>
              <a:t>Results</a:t>
            </a:r>
            <a:endParaRPr lang="en-US" dirty="0"/>
          </a:p>
        </p:txBody>
      </p:sp>
      <p:sp>
        <p:nvSpPr>
          <p:cNvPr id="3" name="Footer Placeholder 1">
            <a:extLst>
              <a:ext uri="{FF2B5EF4-FFF2-40B4-BE49-F238E27FC236}">
                <a16:creationId xmlns:a16="http://schemas.microsoft.com/office/drawing/2014/main" id="{81D86609-E686-36A7-050F-E34F863D950D}"/>
              </a:ext>
            </a:extLst>
          </p:cNvPr>
          <p:cNvSpPr>
            <a:spLocks noGrp="1"/>
          </p:cNvSpPr>
          <p:nvPr>
            <p:ph type="ftr" sz="quarter" idx="11"/>
          </p:nvPr>
        </p:nvSpPr>
        <p:spPr>
          <a:xfrm>
            <a:off x="4165600" y="6356350"/>
            <a:ext cx="3860800" cy="365125"/>
          </a:xfrm>
        </p:spPr>
        <p:txBody>
          <a:bodyPr/>
          <a:lstStyle/>
          <a:p>
            <a:pPr>
              <a:defRPr/>
            </a:pPr>
            <a:r>
              <a:rPr lang="en-US"/>
              <a:t>DEPARTMENT OF ELECTRONICS  &amp; COMMUNICATION </a:t>
            </a:r>
          </a:p>
        </p:txBody>
      </p:sp>
      <p:pic>
        <p:nvPicPr>
          <p:cNvPr id="2" name="Picture 1" descr="A collage of marbles&#10;&#10;Description automatically generated">
            <a:extLst>
              <a:ext uri="{FF2B5EF4-FFF2-40B4-BE49-F238E27FC236}">
                <a16:creationId xmlns:a16="http://schemas.microsoft.com/office/drawing/2014/main" id="{6F9B3531-9366-3574-2259-4D051B7F4E43}"/>
              </a:ext>
            </a:extLst>
          </p:cNvPr>
          <p:cNvPicPr>
            <a:picLocks noChangeAspect="1"/>
          </p:cNvPicPr>
          <p:nvPr/>
        </p:nvPicPr>
        <p:blipFill>
          <a:blip r:embed="rId2"/>
          <a:stretch>
            <a:fillRect/>
          </a:stretch>
        </p:blipFill>
        <p:spPr>
          <a:xfrm>
            <a:off x="1822261" y="1277344"/>
            <a:ext cx="8536106" cy="473548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2AFBA8-2E53-CF92-DF50-024936D4CE24}"/>
              </a:ext>
            </a:extLst>
          </p:cNvPr>
          <p:cNvSpPr>
            <a:spLocks noGrp="1"/>
          </p:cNvSpPr>
          <p:nvPr>
            <p:ph type="ftr" sz="quarter" idx="11"/>
          </p:nvPr>
        </p:nvSpPr>
        <p:spPr/>
        <p:txBody>
          <a:bodyPr/>
          <a:lstStyle/>
          <a:p>
            <a:pPr>
              <a:defRPr/>
            </a:pPr>
            <a:r>
              <a:rPr lang="en-US"/>
              <a:t>DEPARTMENT OF ELECTRONICS  &amp; COMMUNICATION </a:t>
            </a:r>
          </a:p>
        </p:txBody>
      </p:sp>
      <p:sp>
        <p:nvSpPr>
          <p:cNvPr id="4" name="TextBox 2">
            <a:extLst>
              <a:ext uri="{FF2B5EF4-FFF2-40B4-BE49-F238E27FC236}">
                <a16:creationId xmlns:a16="http://schemas.microsoft.com/office/drawing/2014/main" id="{72861E6B-9DDB-BF66-13A8-44C62A955DD2}"/>
              </a:ext>
            </a:extLst>
          </p:cNvPr>
          <p:cNvSpPr txBox="1">
            <a:spLocks noChangeArrowheads="1"/>
          </p:cNvSpPr>
          <p:nvPr/>
        </p:nvSpPr>
        <p:spPr bwMode="auto">
          <a:xfrm>
            <a:off x="4930618" y="537428"/>
            <a:ext cx="23307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b="1" dirty="0">
                <a:latin typeface="Times New Roman"/>
                <a:cs typeface="Times New Roman"/>
              </a:rPr>
              <a:t>References</a:t>
            </a:r>
            <a:endParaRPr lang="en-IN" altLang="en-US" sz="3600" b="1" dirty="0"/>
          </a:p>
        </p:txBody>
      </p:sp>
      <p:sp>
        <p:nvSpPr>
          <p:cNvPr id="5" name="TextBox 4">
            <a:extLst>
              <a:ext uri="{FF2B5EF4-FFF2-40B4-BE49-F238E27FC236}">
                <a16:creationId xmlns:a16="http://schemas.microsoft.com/office/drawing/2014/main" id="{84B60518-B262-C467-BABE-84661B016726}"/>
              </a:ext>
            </a:extLst>
          </p:cNvPr>
          <p:cNvSpPr txBox="1"/>
          <p:nvPr/>
        </p:nvSpPr>
        <p:spPr>
          <a:xfrm>
            <a:off x="862936" y="1612140"/>
            <a:ext cx="10746189"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200" dirty="0">
                <a:latin typeface="Times New Roman"/>
                <a:cs typeface="Times New Roman"/>
              </a:rPr>
              <a:t>[1] K. Sharma and K. Gupta, "Lossless data compression techniques and their performance," 2017 International Conference on Computing, Communication and Automation (ICCCA), Greater Noida, India, 2017, pp. 256-261, </a:t>
            </a:r>
            <a:r>
              <a:rPr lang="en-US" sz="2200" dirty="0" err="1">
                <a:latin typeface="Times New Roman"/>
                <a:cs typeface="Times New Roman"/>
              </a:rPr>
              <a:t>doi</a:t>
            </a:r>
            <a:r>
              <a:rPr lang="en-US" sz="2200" dirty="0">
                <a:latin typeface="Times New Roman"/>
                <a:cs typeface="Times New Roman"/>
              </a:rPr>
              <a:t>: 10.1109/CCAA.2017.8229810.</a:t>
            </a:r>
            <a:endParaRPr lang="en-US" sz="2200" dirty="0">
              <a:cs typeface="Times New Roman"/>
            </a:endParaRPr>
          </a:p>
          <a:p>
            <a:pPr algn="just"/>
            <a:r>
              <a:rPr lang="en-US" sz="2200" dirty="0">
                <a:latin typeface="Times New Roman"/>
                <a:cs typeface="Times New Roman"/>
              </a:rPr>
              <a:t>[2] G. K. Wallace, "The JPEG still picture compression standard," in IEEE Transactions on Consumer Electronics, vol. 38, no. 1, pp. xviii-xxxiv, Feb. 1992, </a:t>
            </a:r>
            <a:r>
              <a:rPr lang="en-US" sz="2200" dirty="0" err="1">
                <a:latin typeface="Times New Roman"/>
                <a:cs typeface="Times New Roman"/>
              </a:rPr>
              <a:t>doi</a:t>
            </a:r>
            <a:r>
              <a:rPr lang="en-US" sz="2200" dirty="0">
                <a:latin typeface="Times New Roman"/>
                <a:cs typeface="Times New Roman"/>
              </a:rPr>
              <a:t>: 10.1109/30.125072.</a:t>
            </a:r>
          </a:p>
          <a:p>
            <a:pPr algn="just"/>
            <a:r>
              <a:rPr lang="en-US" sz="2200" dirty="0">
                <a:latin typeface="Times New Roman"/>
                <a:cs typeface="Times New Roman"/>
              </a:rPr>
              <a:t>[3] G. Hudson, A. Léger, B. Niss and I. Sebestyén, "JPEG at 25: Still Going Strong," in IEEE </a:t>
            </a:r>
            <a:r>
              <a:rPr lang="en-US" sz="2200" dirty="0" err="1">
                <a:latin typeface="Times New Roman"/>
                <a:cs typeface="Times New Roman"/>
              </a:rPr>
              <a:t>MultiMedia</a:t>
            </a:r>
            <a:r>
              <a:rPr lang="en-US" sz="2200" dirty="0">
                <a:latin typeface="Times New Roman"/>
                <a:cs typeface="Times New Roman"/>
              </a:rPr>
              <a:t>, vol. 24, no. 2, pp. 96-103, Apr.-June 2017, </a:t>
            </a:r>
            <a:r>
              <a:rPr lang="en-US" sz="2200" dirty="0" err="1">
                <a:latin typeface="Times New Roman"/>
                <a:cs typeface="Times New Roman"/>
              </a:rPr>
              <a:t>doi</a:t>
            </a:r>
            <a:r>
              <a:rPr lang="en-US" sz="2200" dirty="0">
                <a:latin typeface="Times New Roman"/>
                <a:cs typeface="Times New Roman"/>
              </a:rPr>
              <a:t>: 10.1109/MMUL.2017.38.</a:t>
            </a:r>
          </a:p>
          <a:p>
            <a:pPr algn="just"/>
            <a:r>
              <a:rPr lang="en-US" sz="2200" dirty="0">
                <a:latin typeface="Times New Roman"/>
                <a:cs typeface="Times New Roman"/>
              </a:rPr>
              <a:t>[4] Image Types: </a:t>
            </a:r>
            <a:r>
              <a:rPr lang="en-US" sz="2200" dirty="0">
                <a:latin typeface="Times New Roman"/>
                <a:cs typeface="Times New Roman"/>
                <a:hlinkClick r:id="rId2"/>
              </a:rPr>
              <a:t>https://www.mathworks.com/help/images/image-types-in-the-toolbox.html</a:t>
            </a:r>
            <a:r>
              <a:rPr lang="en-US" sz="2200" dirty="0">
                <a:latin typeface="Times New Roman"/>
                <a:cs typeface="Times New Roman"/>
              </a:rPr>
              <a:t>, Accessed on 01/12/23.</a:t>
            </a:r>
          </a:p>
          <a:p>
            <a:pPr algn="just"/>
            <a:r>
              <a:rPr lang="en-US" sz="2200" dirty="0">
                <a:latin typeface="Times New Roman"/>
                <a:cs typeface="Times New Roman"/>
              </a:rPr>
              <a:t>[5] Understanding and Decoding a JPEG Image using Python: </a:t>
            </a:r>
            <a:r>
              <a:rPr lang="en-US" sz="2200" dirty="0">
                <a:latin typeface="Times New Roman"/>
                <a:cs typeface="Times New Roman"/>
                <a:hlinkClick r:id="rId3"/>
              </a:rPr>
              <a:t>https://yasoob.me/posts/understanding-and-writing-jpeg-decoder-in-python/</a:t>
            </a:r>
            <a:r>
              <a:rPr lang="en-US" sz="2200" dirty="0">
                <a:latin typeface="Times New Roman"/>
                <a:cs typeface="Times New Roman"/>
              </a:rPr>
              <a:t>, Accessed on 01/12/23.</a:t>
            </a:r>
          </a:p>
        </p:txBody>
      </p:sp>
    </p:spTree>
    <p:extLst>
      <p:ext uri="{BB962C8B-B14F-4D97-AF65-F5344CB8AC3E}">
        <p14:creationId xmlns:p14="http://schemas.microsoft.com/office/powerpoint/2010/main" val="3292286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50C265B5-955E-ABBF-2049-7E18026B5466}"/>
              </a:ext>
            </a:extLst>
          </p:cNvPr>
          <p:cNvSpPr txBox="1">
            <a:spLocks noChangeArrowheads="1"/>
          </p:cNvSpPr>
          <p:nvPr/>
        </p:nvSpPr>
        <p:spPr bwMode="auto">
          <a:xfrm>
            <a:off x="4916488" y="3105150"/>
            <a:ext cx="23590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600" b="1"/>
              <a:t>Thank You</a:t>
            </a:r>
            <a:endParaRPr lang="en-IN" altLang="en-US" sz="3600" b="1"/>
          </a:p>
        </p:txBody>
      </p:sp>
      <p:sp>
        <p:nvSpPr>
          <p:cNvPr id="3" name="Footer Placeholder 1">
            <a:extLst>
              <a:ext uri="{FF2B5EF4-FFF2-40B4-BE49-F238E27FC236}">
                <a16:creationId xmlns:a16="http://schemas.microsoft.com/office/drawing/2014/main" id="{4F02D56E-910F-0C61-162A-01CA87B5DB44}"/>
              </a:ext>
            </a:extLst>
          </p:cNvPr>
          <p:cNvSpPr>
            <a:spLocks noGrp="1"/>
          </p:cNvSpPr>
          <p:nvPr>
            <p:ph type="ftr" sz="quarter" idx="11"/>
          </p:nvPr>
        </p:nvSpPr>
        <p:spPr>
          <a:xfrm>
            <a:off x="4165600" y="6356350"/>
            <a:ext cx="3860800" cy="365125"/>
          </a:xfrm>
        </p:spPr>
        <p:txBody>
          <a:bodyPr/>
          <a:lstStyle/>
          <a:p>
            <a:pPr>
              <a:defRPr/>
            </a:pPr>
            <a:r>
              <a:rPr lang="en-US"/>
              <a:t>DEPARTMENT OF ELECTRONICS  &amp; COMMUNICATION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2">
            <a:extLst>
              <a:ext uri="{FF2B5EF4-FFF2-40B4-BE49-F238E27FC236}">
                <a16:creationId xmlns:a16="http://schemas.microsoft.com/office/drawing/2014/main" id="{0632FF86-5CE8-34CD-7E67-30780AD2DC23}"/>
              </a:ext>
            </a:extLst>
          </p:cNvPr>
          <p:cNvSpPr txBox="1">
            <a:spLocks noChangeArrowheads="1"/>
          </p:cNvSpPr>
          <p:nvPr/>
        </p:nvSpPr>
        <p:spPr bwMode="auto">
          <a:xfrm>
            <a:off x="3189406" y="651443"/>
            <a:ext cx="581056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600" b="1" dirty="0">
                <a:latin typeface="Times New Roman"/>
                <a:cs typeface="Times New Roman"/>
              </a:rPr>
              <a:t>Project Presentation Outline</a:t>
            </a:r>
            <a:endParaRPr lang="en-IN" altLang="en-US" sz="3600" b="1" dirty="0">
              <a:cs typeface="Times New Roman" panose="02020603050405020304" pitchFamily="18" charset="0"/>
            </a:endParaRPr>
          </a:p>
        </p:txBody>
      </p:sp>
      <p:sp>
        <p:nvSpPr>
          <p:cNvPr id="4099" name="TextBox 4">
            <a:extLst>
              <a:ext uri="{FF2B5EF4-FFF2-40B4-BE49-F238E27FC236}">
                <a16:creationId xmlns:a16="http://schemas.microsoft.com/office/drawing/2014/main" id="{512A73A3-548E-9237-E05F-133255F44AB2}"/>
              </a:ext>
            </a:extLst>
          </p:cNvPr>
          <p:cNvSpPr txBox="1">
            <a:spLocks noChangeArrowheads="1"/>
          </p:cNvSpPr>
          <p:nvPr/>
        </p:nvSpPr>
        <p:spPr bwMode="auto">
          <a:xfrm>
            <a:off x="1811338" y="1889978"/>
            <a:ext cx="8569325"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lgn="just">
              <a:buAutoNum type="arabicPeriod"/>
            </a:pPr>
            <a:r>
              <a:rPr lang="en-US" altLang="en-US" sz="2200" dirty="0">
                <a:latin typeface="Times New Roman"/>
                <a:cs typeface="Times New Roman"/>
              </a:rPr>
              <a:t>Objective</a:t>
            </a:r>
          </a:p>
          <a:p>
            <a:pPr marL="457200" indent="-457200" algn="just">
              <a:buAutoNum type="arabicPeriod"/>
            </a:pPr>
            <a:r>
              <a:rPr lang="en-US" altLang="en-US" sz="2200" dirty="0">
                <a:latin typeface="Times New Roman"/>
                <a:cs typeface="Times New Roman"/>
              </a:rPr>
              <a:t>Introduction</a:t>
            </a:r>
          </a:p>
          <a:p>
            <a:pPr marL="457200" indent="-457200" algn="just">
              <a:buAutoNum type="arabicPeriod"/>
            </a:pPr>
            <a:r>
              <a:rPr lang="en-US" altLang="en-US" sz="2200" dirty="0">
                <a:latin typeface="Times New Roman"/>
                <a:cs typeface="Times New Roman"/>
              </a:rPr>
              <a:t>Why JPEG? And types of images</a:t>
            </a:r>
            <a:endParaRPr lang="en-US" altLang="en-US" sz="2200" dirty="0">
              <a:cs typeface="Times New Roman"/>
            </a:endParaRPr>
          </a:p>
          <a:p>
            <a:pPr marL="457200" indent="-457200" algn="just">
              <a:buAutoNum type="arabicPeriod"/>
            </a:pPr>
            <a:r>
              <a:rPr lang="en-US" altLang="en-US" sz="2200" dirty="0">
                <a:latin typeface="Times New Roman"/>
                <a:cs typeface="Times New Roman"/>
              </a:rPr>
              <a:t>Lossy Compression</a:t>
            </a:r>
          </a:p>
          <a:p>
            <a:pPr marL="457200" indent="-457200" algn="just">
              <a:buAutoNum type="arabicPeriod"/>
            </a:pPr>
            <a:r>
              <a:rPr lang="en-US" altLang="en-US" sz="2200" dirty="0">
                <a:latin typeface="Times New Roman"/>
                <a:cs typeface="Times New Roman"/>
              </a:rPr>
              <a:t>JPEG Compression Encoder</a:t>
            </a:r>
          </a:p>
          <a:p>
            <a:pPr marL="457200" indent="-457200" algn="just">
              <a:buAutoNum type="arabicPeriod"/>
            </a:pPr>
            <a:r>
              <a:rPr lang="en-US" altLang="en-US" sz="2200" dirty="0">
                <a:latin typeface="Times New Roman"/>
                <a:cs typeface="Times New Roman"/>
              </a:rPr>
              <a:t>Chroma Subsampling</a:t>
            </a:r>
          </a:p>
          <a:p>
            <a:pPr marL="457200" indent="-457200" algn="just">
              <a:buAutoNum type="arabicPeriod"/>
            </a:pPr>
            <a:r>
              <a:rPr lang="en-US" altLang="en-US" sz="2200" dirty="0">
                <a:latin typeface="Times New Roman"/>
                <a:cs typeface="Times New Roman"/>
              </a:rPr>
              <a:t>DCT and Quantization</a:t>
            </a:r>
          </a:p>
          <a:p>
            <a:pPr marL="457200" indent="-457200" algn="just">
              <a:buAutoNum type="arabicPeriod"/>
            </a:pPr>
            <a:r>
              <a:rPr lang="en-US" altLang="en-US" sz="2200" dirty="0">
                <a:latin typeface="Times New Roman"/>
                <a:cs typeface="Times New Roman"/>
              </a:rPr>
              <a:t>Entropy Coding</a:t>
            </a:r>
          </a:p>
          <a:p>
            <a:pPr marL="457200" indent="-457200" algn="just">
              <a:buAutoNum type="arabicPeriod"/>
            </a:pPr>
            <a:r>
              <a:rPr lang="en-US" altLang="en-US" sz="2200" dirty="0">
                <a:latin typeface="Times New Roman"/>
                <a:cs typeface="Times New Roman"/>
              </a:rPr>
              <a:t>Code Snippets</a:t>
            </a:r>
            <a:endParaRPr lang="en-US" altLang="en-US" sz="2200" dirty="0">
              <a:cs typeface="Times New Roman"/>
            </a:endParaRPr>
          </a:p>
          <a:p>
            <a:pPr marL="457200" indent="-457200" algn="just">
              <a:buAutoNum type="arabicPeriod"/>
            </a:pPr>
            <a:r>
              <a:rPr lang="en-US" altLang="en-US" sz="2200" dirty="0">
                <a:latin typeface="Times New Roman"/>
                <a:cs typeface="Times New Roman"/>
              </a:rPr>
              <a:t>Results</a:t>
            </a:r>
          </a:p>
          <a:p>
            <a:pPr marL="457200" indent="-457200" algn="just">
              <a:buAutoNum type="arabicPeriod"/>
            </a:pPr>
            <a:r>
              <a:rPr lang="en-US" altLang="en-US" sz="2200" dirty="0">
                <a:latin typeface="Times New Roman"/>
                <a:cs typeface="Times New Roman"/>
              </a:rPr>
              <a:t>References</a:t>
            </a:r>
            <a:endParaRPr lang="en-US" altLang="en-US" sz="2200" dirty="0">
              <a:cs typeface="Times New Roman"/>
            </a:endParaRPr>
          </a:p>
        </p:txBody>
      </p:sp>
      <p:sp>
        <p:nvSpPr>
          <p:cNvPr id="3" name="Footer Placeholder 1">
            <a:extLst>
              <a:ext uri="{FF2B5EF4-FFF2-40B4-BE49-F238E27FC236}">
                <a16:creationId xmlns:a16="http://schemas.microsoft.com/office/drawing/2014/main" id="{1AE509B1-041D-C699-B4FD-7DC898FDD3C7}"/>
              </a:ext>
            </a:extLst>
          </p:cNvPr>
          <p:cNvSpPr>
            <a:spLocks noGrp="1"/>
          </p:cNvSpPr>
          <p:nvPr>
            <p:ph type="ftr" sz="quarter" idx="11"/>
          </p:nvPr>
        </p:nvSpPr>
        <p:spPr>
          <a:xfrm>
            <a:off x="4165600" y="6356350"/>
            <a:ext cx="3860800" cy="365125"/>
          </a:xfrm>
        </p:spPr>
        <p:txBody>
          <a:bodyPr/>
          <a:lstStyle/>
          <a:p>
            <a:pPr>
              <a:defRPr/>
            </a:pPr>
            <a:r>
              <a:rPr lang="en-US"/>
              <a:t>DEPARTMENT OF ELECTRONICS  &amp; COMMUNICATION </a:t>
            </a:r>
          </a:p>
        </p:txBody>
      </p:sp>
    </p:spTree>
    <p:extLst>
      <p:ext uri="{BB962C8B-B14F-4D97-AF65-F5344CB8AC3E}">
        <p14:creationId xmlns:p14="http://schemas.microsoft.com/office/powerpoint/2010/main" val="2317837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2">
            <a:extLst>
              <a:ext uri="{FF2B5EF4-FFF2-40B4-BE49-F238E27FC236}">
                <a16:creationId xmlns:a16="http://schemas.microsoft.com/office/drawing/2014/main" id="{0632FF86-5CE8-34CD-7E67-30780AD2DC23}"/>
              </a:ext>
            </a:extLst>
          </p:cNvPr>
          <p:cNvSpPr txBox="1">
            <a:spLocks noChangeArrowheads="1"/>
          </p:cNvSpPr>
          <p:nvPr/>
        </p:nvSpPr>
        <p:spPr bwMode="auto">
          <a:xfrm>
            <a:off x="5054600" y="765175"/>
            <a:ext cx="208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600" b="1"/>
              <a:t>Objective</a:t>
            </a:r>
            <a:endParaRPr lang="en-IN" altLang="en-US" sz="3600" b="1"/>
          </a:p>
        </p:txBody>
      </p:sp>
      <p:sp>
        <p:nvSpPr>
          <p:cNvPr id="4099" name="TextBox 4">
            <a:extLst>
              <a:ext uri="{FF2B5EF4-FFF2-40B4-BE49-F238E27FC236}">
                <a16:creationId xmlns:a16="http://schemas.microsoft.com/office/drawing/2014/main" id="{512A73A3-548E-9237-E05F-133255F44AB2}"/>
              </a:ext>
            </a:extLst>
          </p:cNvPr>
          <p:cNvSpPr txBox="1">
            <a:spLocks noChangeArrowheads="1"/>
          </p:cNvSpPr>
          <p:nvPr/>
        </p:nvSpPr>
        <p:spPr bwMode="auto">
          <a:xfrm>
            <a:off x="1811338" y="2060575"/>
            <a:ext cx="85693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en-US" altLang="en-US" dirty="0">
                <a:latin typeface="Times New Roman"/>
                <a:cs typeface="Times New Roman"/>
              </a:rPr>
              <a:t>This project focuses on implementing the JPEG compression encoder. The goal is to understand how processes such as chroma subsampling, DCT, quantization, and entropy encoding transforms pixel data, enabling efficient storage and transmission by balancing reduced file sizes with image quality.</a:t>
            </a:r>
            <a:endParaRPr lang="en-IN" altLang="en-US" dirty="0">
              <a:latin typeface="Times New Roman"/>
              <a:cs typeface="Times New Roman"/>
            </a:endParaRPr>
          </a:p>
        </p:txBody>
      </p:sp>
      <p:sp>
        <p:nvSpPr>
          <p:cNvPr id="3" name="Footer Placeholder 1">
            <a:extLst>
              <a:ext uri="{FF2B5EF4-FFF2-40B4-BE49-F238E27FC236}">
                <a16:creationId xmlns:a16="http://schemas.microsoft.com/office/drawing/2014/main" id="{1AE509B1-041D-C699-B4FD-7DC898FDD3C7}"/>
              </a:ext>
            </a:extLst>
          </p:cNvPr>
          <p:cNvSpPr>
            <a:spLocks noGrp="1"/>
          </p:cNvSpPr>
          <p:nvPr>
            <p:ph type="ftr" sz="quarter" idx="11"/>
          </p:nvPr>
        </p:nvSpPr>
        <p:spPr>
          <a:xfrm>
            <a:off x="4165600" y="6356350"/>
            <a:ext cx="3860800" cy="365125"/>
          </a:xfrm>
        </p:spPr>
        <p:txBody>
          <a:bodyPr/>
          <a:lstStyle/>
          <a:p>
            <a:pPr>
              <a:defRPr/>
            </a:pPr>
            <a:r>
              <a:rPr lang="en-US"/>
              <a:t>DEPARTMENT OF ELECTRONICS  &amp; COMMUNICATION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a16="http://schemas.microsoft.com/office/drawing/2014/main" id="{C940853A-3549-AFE5-3E47-294794C9BCCE}"/>
              </a:ext>
            </a:extLst>
          </p:cNvPr>
          <p:cNvSpPr txBox="1">
            <a:spLocks noChangeArrowheads="1"/>
          </p:cNvSpPr>
          <p:nvPr/>
        </p:nvSpPr>
        <p:spPr bwMode="auto">
          <a:xfrm>
            <a:off x="4751388" y="560459"/>
            <a:ext cx="2689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600" b="1"/>
              <a:t>Introduction</a:t>
            </a:r>
            <a:endParaRPr lang="en-IN" altLang="en-US" sz="3600" b="1"/>
          </a:p>
        </p:txBody>
      </p:sp>
      <p:sp>
        <p:nvSpPr>
          <p:cNvPr id="5123" name="TextBox 4">
            <a:extLst>
              <a:ext uri="{FF2B5EF4-FFF2-40B4-BE49-F238E27FC236}">
                <a16:creationId xmlns:a16="http://schemas.microsoft.com/office/drawing/2014/main" id="{9A564DAB-F02B-9C17-8DB9-75E9F11E588D}"/>
              </a:ext>
            </a:extLst>
          </p:cNvPr>
          <p:cNvSpPr txBox="1">
            <a:spLocks noChangeArrowheads="1"/>
          </p:cNvSpPr>
          <p:nvPr/>
        </p:nvSpPr>
        <p:spPr bwMode="auto">
          <a:xfrm>
            <a:off x="1231308" y="1466164"/>
            <a:ext cx="9729384"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buFont typeface="Arial" panose="020B0604020202020204" pitchFamily="34" charset="0"/>
              <a:buChar char="•"/>
            </a:pPr>
            <a:r>
              <a:rPr lang="en-US" altLang="en-US" dirty="0">
                <a:latin typeface="Times New Roman"/>
                <a:cs typeface="Times New Roman"/>
              </a:rPr>
              <a:t>Image compression is crucial for reducing the data size of images. It makes images more manageable for storage and transmission.</a:t>
            </a:r>
          </a:p>
          <a:p>
            <a:pPr algn="just">
              <a:buFont typeface="Arial" panose="020B0604020202020204" pitchFamily="34" charset="0"/>
              <a:buChar char="•"/>
            </a:pPr>
            <a:r>
              <a:rPr lang="en-US" altLang="en-US" dirty="0">
                <a:latin typeface="Times New Roman"/>
                <a:cs typeface="Times New Roman"/>
              </a:rPr>
              <a:t>In bandwidth-sensitive applications like web browsing, effective compression is indispensable. </a:t>
            </a:r>
            <a:endParaRPr lang="en-US" altLang="en-US" dirty="0">
              <a:cs typeface="Times New Roman"/>
            </a:endParaRPr>
          </a:p>
          <a:p>
            <a:pPr algn="just">
              <a:buFont typeface="Arial" panose="020B0604020202020204" pitchFamily="34" charset="0"/>
              <a:buChar char="•"/>
            </a:pPr>
            <a:r>
              <a:rPr lang="en-US" altLang="en-US" dirty="0">
                <a:latin typeface="Times New Roman"/>
                <a:cs typeface="Times New Roman"/>
              </a:rPr>
              <a:t>This project implements the baseline JPEG compression encoder.</a:t>
            </a:r>
          </a:p>
          <a:p>
            <a:pPr algn="just">
              <a:buFont typeface="Arial" panose="020B0604020202020204" pitchFamily="34" charset="0"/>
              <a:buChar char="•"/>
            </a:pPr>
            <a:r>
              <a:rPr lang="en-US" dirty="0">
                <a:latin typeface="Times New Roman"/>
                <a:cs typeface="Times New Roman"/>
              </a:rPr>
              <a:t>JPEG (Joint Photographic Experts Group) is a commonly used method of lossy compression for digital images, particularly for those images produced by digital photography.</a:t>
            </a:r>
            <a:endParaRPr lang="en-US" altLang="en-US" dirty="0">
              <a:latin typeface="Times New Roman"/>
              <a:cs typeface="Times New Roman"/>
            </a:endParaRPr>
          </a:p>
          <a:p>
            <a:pPr algn="just">
              <a:buFont typeface="Arial" panose="020B0604020202020204" pitchFamily="34" charset="0"/>
              <a:buChar char="•"/>
            </a:pPr>
            <a:r>
              <a:rPr lang="en-US" dirty="0">
                <a:latin typeface="Times New Roman"/>
                <a:cs typeface="Times New Roman"/>
              </a:rPr>
              <a:t>JPEG typically achieves 10:1 compression with little perceptible </a:t>
            </a:r>
            <a:r>
              <a:rPr lang="en-US">
                <a:latin typeface="Times New Roman"/>
                <a:cs typeface="Times New Roman"/>
              </a:rPr>
              <a:t>loss in image quality.</a:t>
            </a:r>
            <a:endParaRPr lang="en-US" altLang="en-US">
              <a:latin typeface="Times New Roman"/>
              <a:cs typeface="Times New Roman"/>
            </a:endParaRPr>
          </a:p>
          <a:p>
            <a:pPr algn="just">
              <a:buFont typeface="Arial" panose="020B0604020202020204" pitchFamily="34" charset="0"/>
              <a:buChar char="•"/>
            </a:pPr>
            <a:r>
              <a:rPr lang="en-US" dirty="0">
                <a:latin typeface="Times New Roman"/>
                <a:cs typeface="Times New Roman"/>
              </a:rPr>
              <a:t>Since its introduction in 1992, JPEG has been the most widely used image compression standard in the world.</a:t>
            </a:r>
          </a:p>
        </p:txBody>
      </p:sp>
      <p:sp>
        <p:nvSpPr>
          <p:cNvPr id="3" name="Footer Placeholder 1">
            <a:extLst>
              <a:ext uri="{FF2B5EF4-FFF2-40B4-BE49-F238E27FC236}">
                <a16:creationId xmlns:a16="http://schemas.microsoft.com/office/drawing/2014/main" id="{CAFDDCB9-852D-71B5-D95C-D628ABB01E24}"/>
              </a:ext>
            </a:extLst>
          </p:cNvPr>
          <p:cNvSpPr>
            <a:spLocks noGrp="1"/>
          </p:cNvSpPr>
          <p:nvPr>
            <p:ph type="ftr" sz="quarter" idx="11"/>
          </p:nvPr>
        </p:nvSpPr>
        <p:spPr>
          <a:xfrm>
            <a:off x="4165600" y="6356350"/>
            <a:ext cx="3860800" cy="365125"/>
          </a:xfrm>
        </p:spPr>
        <p:txBody>
          <a:bodyPr/>
          <a:lstStyle/>
          <a:p>
            <a:pPr>
              <a:defRPr/>
            </a:pPr>
            <a:r>
              <a:rPr lang="en-US"/>
              <a:t>DEPARTMENT OF ELECTRONICS  &amp; COMMUNICATION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2">
            <a:extLst>
              <a:ext uri="{FF2B5EF4-FFF2-40B4-BE49-F238E27FC236}">
                <a16:creationId xmlns:a16="http://schemas.microsoft.com/office/drawing/2014/main" id="{A28461F8-6AD8-C13F-BC6E-0E646B3C170F}"/>
              </a:ext>
            </a:extLst>
          </p:cNvPr>
          <p:cNvSpPr txBox="1">
            <a:spLocks noChangeArrowheads="1"/>
          </p:cNvSpPr>
          <p:nvPr/>
        </p:nvSpPr>
        <p:spPr bwMode="auto">
          <a:xfrm>
            <a:off x="2684463" y="765175"/>
            <a:ext cx="68230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b="1"/>
              <a:t>Why JPEG? And types of images</a:t>
            </a:r>
            <a:endParaRPr lang="en-IN" altLang="en-US" sz="3600" b="1"/>
          </a:p>
        </p:txBody>
      </p:sp>
      <p:sp>
        <p:nvSpPr>
          <p:cNvPr id="6147" name="TextBox 4">
            <a:extLst>
              <a:ext uri="{FF2B5EF4-FFF2-40B4-BE49-F238E27FC236}">
                <a16:creationId xmlns:a16="http://schemas.microsoft.com/office/drawing/2014/main" id="{31C177A6-7CC5-14B3-2142-B240308B0FD4}"/>
              </a:ext>
            </a:extLst>
          </p:cNvPr>
          <p:cNvSpPr txBox="1">
            <a:spLocks noChangeArrowheads="1"/>
          </p:cNvSpPr>
          <p:nvPr/>
        </p:nvSpPr>
        <p:spPr bwMode="auto">
          <a:xfrm>
            <a:off x="1146175" y="1844675"/>
            <a:ext cx="98996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en-US" altLang="en-US" dirty="0">
                <a:latin typeface="Times New Roman"/>
                <a:cs typeface="Times New Roman"/>
              </a:rPr>
              <a:t>JPEG is chosen for its efficient balance between compression and image quality, making it ideal for applications with limited storage and bandwidth. It is a widely supported standard for photorealistic images.</a:t>
            </a:r>
            <a:endParaRPr lang="en-IN" altLang="en-US" dirty="0"/>
          </a:p>
        </p:txBody>
      </p:sp>
      <p:pic>
        <p:nvPicPr>
          <p:cNvPr id="6148" name="Picture 3" descr="A diagram of a type of images&#10;&#10;Description automatically generated">
            <a:extLst>
              <a:ext uri="{FF2B5EF4-FFF2-40B4-BE49-F238E27FC236}">
                <a16:creationId xmlns:a16="http://schemas.microsoft.com/office/drawing/2014/main" id="{F0F6C696-D5D1-2AB2-7BE7-25AE3B7EA6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638" y="3478213"/>
            <a:ext cx="9882187" cy="211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1">
            <a:extLst>
              <a:ext uri="{FF2B5EF4-FFF2-40B4-BE49-F238E27FC236}">
                <a16:creationId xmlns:a16="http://schemas.microsoft.com/office/drawing/2014/main" id="{E43996AF-1C8E-318E-D37A-B5FC6E27C629}"/>
              </a:ext>
            </a:extLst>
          </p:cNvPr>
          <p:cNvSpPr>
            <a:spLocks noGrp="1"/>
          </p:cNvSpPr>
          <p:nvPr>
            <p:ph type="ftr" sz="quarter" idx="11"/>
          </p:nvPr>
        </p:nvSpPr>
        <p:spPr>
          <a:xfrm>
            <a:off x="4165600" y="6356350"/>
            <a:ext cx="3860800" cy="365125"/>
          </a:xfrm>
        </p:spPr>
        <p:txBody>
          <a:bodyPr/>
          <a:lstStyle/>
          <a:p>
            <a:pPr>
              <a:defRPr/>
            </a:pPr>
            <a:r>
              <a:rPr lang="en-US"/>
              <a:t>DEPARTMENT OF ELECTRONICS  &amp; COMMUNICATION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2">
            <a:extLst>
              <a:ext uri="{FF2B5EF4-FFF2-40B4-BE49-F238E27FC236}">
                <a16:creationId xmlns:a16="http://schemas.microsoft.com/office/drawing/2014/main" id="{CFAE832A-5057-345F-3496-1AC2095FB0D4}"/>
              </a:ext>
            </a:extLst>
          </p:cNvPr>
          <p:cNvSpPr txBox="1">
            <a:spLocks noChangeArrowheads="1"/>
          </p:cNvSpPr>
          <p:nvPr/>
        </p:nvSpPr>
        <p:spPr bwMode="auto">
          <a:xfrm>
            <a:off x="4090988" y="765175"/>
            <a:ext cx="40100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b="1"/>
              <a:t>Lossy Compression</a:t>
            </a:r>
            <a:endParaRPr lang="en-IN" altLang="en-US" sz="3600" b="1"/>
          </a:p>
        </p:txBody>
      </p:sp>
      <p:sp>
        <p:nvSpPr>
          <p:cNvPr id="7171" name="TextBox 4">
            <a:extLst>
              <a:ext uri="{FF2B5EF4-FFF2-40B4-BE49-F238E27FC236}">
                <a16:creationId xmlns:a16="http://schemas.microsoft.com/office/drawing/2014/main" id="{C6F88BAA-FF85-4EE1-5A17-5CCAB0D84688}"/>
              </a:ext>
            </a:extLst>
          </p:cNvPr>
          <p:cNvSpPr txBox="1">
            <a:spLocks noChangeArrowheads="1"/>
          </p:cNvSpPr>
          <p:nvPr/>
        </p:nvSpPr>
        <p:spPr bwMode="auto">
          <a:xfrm>
            <a:off x="1146175" y="2060575"/>
            <a:ext cx="989965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algn="just">
              <a:buFont typeface="Arial"/>
              <a:buChar char="•"/>
            </a:pPr>
            <a:r>
              <a:rPr lang="en-US" altLang="en-US" dirty="0">
                <a:latin typeface="Times New Roman"/>
                <a:cs typeface="Times New Roman"/>
              </a:rPr>
              <a:t>Lossy compression is a type of data compression technique where some data is deliberately discarded in favor of reduced file size.</a:t>
            </a:r>
          </a:p>
          <a:p>
            <a:pPr marL="342900" indent="-342900" algn="just">
              <a:buFont typeface="Arial"/>
              <a:buChar char="•"/>
            </a:pPr>
            <a:r>
              <a:rPr lang="en-US" altLang="en-US" dirty="0">
                <a:latin typeface="Times New Roman"/>
                <a:cs typeface="Times New Roman"/>
              </a:rPr>
              <a:t>This discarding of data is based on some well-defined parameters and isn't random.</a:t>
            </a:r>
          </a:p>
          <a:p>
            <a:pPr marL="342900" indent="-342900" algn="just">
              <a:buFont typeface="Arial"/>
              <a:buChar char="•"/>
            </a:pPr>
            <a:r>
              <a:rPr lang="en-US" altLang="en-US" dirty="0">
                <a:latin typeface="Times New Roman"/>
                <a:cs typeface="Times New Roman"/>
              </a:rPr>
              <a:t>Lossy compression achieves much higher compression ratio than lossless compression due to obvious reasons.</a:t>
            </a:r>
          </a:p>
          <a:p>
            <a:pPr marL="342900" indent="-342900" algn="just">
              <a:buFont typeface="Arial"/>
              <a:buChar char="•"/>
            </a:pPr>
            <a:r>
              <a:rPr lang="en-US" altLang="en-US" dirty="0">
                <a:latin typeface="Times New Roman"/>
                <a:cs typeface="Times New Roman"/>
              </a:rPr>
              <a:t>While lossy compression uses many techniques such as quantization where we lose data, it must be noted that some stages of lossy compression techniques might also use lossless compression techniques (JPEG uses chroma subsampling, DCT, quantization, and Huffman coding).</a:t>
            </a:r>
          </a:p>
        </p:txBody>
      </p:sp>
      <p:sp>
        <p:nvSpPr>
          <p:cNvPr id="3" name="Footer Placeholder 1">
            <a:extLst>
              <a:ext uri="{FF2B5EF4-FFF2-40B4-BE49-F238E27FC236}">
                <a16:creationId xmlns:a16="http://schemas.microsoft.com/office/drawing/2014/main" id="{7B51184C-E5F9-8751-B954-D1EB81CB7B78}"/>
              </a:ext>
            </a:extLst>
          </p:cNvPr>
          <p:cNvSpPr>
            <a:spLocks noGrp="1"/>
          </p:cNvSpPr>
          <p:nvPr>
            <p:ph type="ftr" sz="quarter" idx="11"/>
          </p:nvPr>
        </p:nvSpPr>
        <p:spPr>
          <a:xfrm>
            <a:off x="4165600" y="6356350"/>
            <a:ext cx="3860800" cy="365125"/>
          </a:xfrm>
        </p:spPr>
        <p:txBody>
          <a:bodyPr/>
          <a:lstStyle/>
          <a:p>
            <a:pPr>
              <a:defRPr/>
            </a:pPr>
            <a:r>
              <a:rPr lang="en-US"/>
              <a:t>DEPARTMENT OF ELECTRONICS  &amp; COMMUNICATION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
            <a:extLst>
              <a:ext uri="{FF2B5EF4-FFF2-40B4-BE49-F238E27FC236}">
                <a16:creationId xmlns:a16="http://schemas.microsoft.com/office/drawing/2014/main" id="{050A20AA-F701-5E92-B603-D2E9CAA45CF1}"/>
              </a:ext>
            </a:extLst>
          </p:cNvPr>
          <p:cNvSpPr txBox="1">
            <a:spLocks noChangeArrowheads="1"/>
          </p:cNvSpPr>
          <p:nvPr/>
        </p:nvSpPr>
        <p:spPr bwMode="auto">
          <a:xfrm>
            <a:off x="3173727" y="367116"/>
            <a:ext cx="58445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b="1" dirty="0">
                <a:latin typeface="Times New Roman"/>
                <a:cs typeface="Times New Roman"/>
              </a:rPr>
              <a:t>JPEG Compression Encoder</a:t>
            </a:r>
            <a:endParaRPr lang="en-US" dirty="0"/>
          </a:p>
        </p:txBody>
      </p:sp>
      <p:sp>
        <p:nvSpPr>
          <p:cNvPr id="3" name="Footer Placeholder 1">
            <a:extLst>
              <a:ext uri="{FF2B5EF4-FFF2-40B4-BE49-F238E27FC236}">
                <a16:creationId xmlns:a16="http://schemas.microsoft.com/office/drawing/2014/main" id="{0DD27BD7-5B81-B2A0-E8FC-01C187FC599F}"/>
              </a:ext>
            </a:extLst>
          </p:cNvPr>
          <p:cNvSpPr>
            <a:spLocks noGrp="1"/>
          </p:cNvSpPr>
          <p:nvPr>
            <p:ph type="ftr" sz="quarter" idx="11"/>
          </p:nvPr>
        </p:nvSpPr>
        <p:spPr>
          <a:xfrm>
            <a:off x="4165600" y="6356350"/>
            <a:ext cx="3860800" cy="365125"/>
          </a:xfrm>
        </p:spPr>
        <p:txBody>
          <a:bodyPr/>
          <a:lstStyle/>
          <a:p>
            <a:pPr>
              <a:defRPr/>
            </a:pPr>
            <a:r>
              <a:rPr lang="en-US"/>
              <a:t>DEPARTMENT OF ELECTRONICS  &amp; COMMUNICATION </a:t>
            </a:r>
          </a:p>
        </p:txBody>
      </p:sp>
      <p:sp>
        <p:nvSpPr>
          <p:cNvPr id="4" name="TextBox 4">
            <a:extLst>
              <a:ext uri="{FF2B5EF4-FFF2-40B4-BE49-F238E27FC236}">
                <a16:creationId xmlns:a16="http://schemas.microsoft.com/office/drawing/2014/main" id="{8E543745-2B6E-C9C6-D299-1A79353889FB}"/>
              </a:ext>
            </a:extLst>
          </p:cNvPr>
          <p:cNvSpPr txBox="1">
            <a:spLocks noChangeArrowheads="1"/>
          </p:cNvSpPr>
          <p:nvPr/>
        </p:nvSpPr>
        <p:spPr bwMode="auto">
          <a:xfrm>
            <a:off x="827728" y="1184844"/>
            <a:ext cx="10547917"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algn="just">
              <a:buFont typeface="Arial"/>
              <a:buChar char="•"/>
            </a:pPr>
            <a:r>
              <a:rPr lang="en-US" dirty="0">
                <a:latin typeface="Times New Roman"/>
                <a:cs typeface="Times New Roman"/>
              </a:rPr>
              <a:t>The representation of the colors in the image is converted from RGB to </a:t>
            </a:r>
            <a:r>
              <a:rPr lang="en-US" dirty="0" err="1">
                <a:latin typeface="Times New Roman"/>
                <a:cs typeface="Times New Roman"/>
              </a:rPr>
              <a:t>YCbCr</a:t>
            </a:r>
            <a:r>
              <a:rPr lang="en-US" dirty="0">
                <a:latin typeface="Times New Roman"/>
                <a:cs typeface="Times New Roman"/>
              </a:rPr>
              <a:t>. Y is brightness (luminance) and </a:t>
            </a:r>
            <a:r>
              <a:rPr lang="en-US" dirty="0" err="1">
                <a:latin typeface="Times New Roman"/>
                <a:cs typeface="Times New Roman"/>
              </a:rPr>
              <a:t>Cb</a:t>
            </a:r>
            <a:r>
              <a:rPr lang="en-US" dirty="0">
                <a:latin typeface="Times New Roman"/>
                <a:cs typeface="Times New Roman"/>
              </a:rPr>
              <a:t> &amp; Cr are colors (chroma).</a:t>
            </a:r>
            <a:endParaRPr lang="en-US" dirty="0">
              <a:cs typeface="Times New Roman" panose="02020603050405020304" pitchFamily="18" charset="0"/>
            </a:endParaRPr>
          </a:p>
          <a:p>
            <a:pPr marL="342900" indent="-342900" algn="just">
              <a:buFont typeface="Arial"/>
              <a:buChar char="•"/>
            </a:pPr>
            <a:r>
              <a:rPr lang="en-US" dirty="0">
                <a:latin typeface="Times New Roman"/>
                <a:cs typeface="Times New Roman"/>
              </a:rPr>
              <a:t>The resolution of the chroma data is reduced, usually by a factor of 2 or 3 (chroma subsampling). This reflects the fact that the eye is less sensitive to fine color details than to fine brightness details.</a:t>
            </a:r>
            <a:endParaRPr lang="en-US" dirty="0">
              <a:cs typeface="Times New Roman" panose="02020603050405020304" pitchFamily="18" charset="0"/>
            </a:endParaRPr>
          </a:p>
          <a:p>
            <a:pPr marL="342900" indent="-342900" algn="just">
              <a:buFont typeface="Arial"/>
              <a:buChar char="•"/>
            </a:pPr>
            <a:r>
              <a:rPr lang="en-US" dirty="0">
                <a:latin typeface="Times New Roman"/>
                <a:cs typeface="Times New Roman"/>
              </a:rPr>
              <a:t>The image is split into blocks of 8×8 pixels, and for each block, each of the Y, CB, and CR data undergoes the discrete cosine transform (DCT).</a:t>
            </a:r>
            <a:endParaRPr lang="en-US" dirty="0">
              <a:cs typeface="Times New Roman" panose="02020603050405020304" pitchFamily="18" charset="0"/>
            </a:endParaRPr>
          </a:p>
          <a:p>
            <a:pPr marL="342900" indent="-342900" algn="just">
              <a:buFont typeface="Arial"/>
              <a:buChar char="•"/>
            </a:pPr>
            <a:r>
              <a:rPr lang="en-US" dirty="0">
                <a:latin typeface="Times New Roman"/>
                <a:cs typeface="Times New Roman"/>
              </a:rPr>
              <a:t>The amplitudes of the frequency components are quantized. </a:t>
            </a:r>
            <a:r>
              <a:rPr lang="en-US" dirty="0">
                <a:solidFill>
                  <a:srgbClr val="202122"/>
                </a:solidFill>
                <a:latin typeface="Times New Roman"/>
                <a:cs typeface="Times New Roman"/>
              </a:rPr>
              <a:t>Human vision is much more sensitive to small variations in color or brightness over large areas than to the strength of high-frequency brightness variations.</a:t>
            </a:r>
            <a:endParaRPr lang="en-US" dirty="0">
              <a:cs typeface="Times New Roman" panose="02020603050405020304" pitchFamily="18" charset="0"/>
            </a:endParaRPr>
          </a:p>
          <a:p>
            <a:pPr marL="342900" indent="-342900" algn="just">
              <a:buFont typeface="Arial"/>
              <a:buChar char="•"/>
            </a:pPr>
            <a:r>
              <a:rPr lang="en-US" dirty="0">
                <a:latin typeface="Times New Roman"/>
                <a:cs typeface="Times New Roman"/>
              </a:rPr>
              <a:t>The resulting data for all 8×8 blocks is further compressed with a lossless algorithm, a variant of Huffman encoding.</a:t>
            </a:r>
            <a:endParaRPr lang="en-US" dirty="0">
              <a:cs typeface="Times New Roman" panose="02020603050405020304" pitchFamily="18" charset="0"/>
            </a:endParaRPr>
          </a:p>
          <a:p>
            <a:pPr marL="342900" indent="-342900" algn="just">
              <a:buFont typeface="Arial"/>
              <a:buChar char="•"/>
            </a:pPr>
            <a:r>
              <a:rPr lang="en-US" dirty="0">
                <a:latin typeface="Times New Roman"/>
                <a:cs typeface="Times New Roman"/>
              </a:rPr>
              <a:t>The decoding process reverses these steps, except the quantization because it is irreversible.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36164-9804-57B3-4C15-C9D8E61DE955}"/>
            </a:ext>
          </a:extLst>
        </p:cNvPr>
        <p:cNvGrpSpPr/>
        <p:nvPr/>
      </p:nvGrpSpPr>
      <p:grpSpPr>
        <a:xfrm>
          <a:off x="0" y="0"/>
          <a:ext cx="0" cy="0"/>
          <a:chOff x="0" y="0"/>
          <a:chExt cx="0" cy="0"/>
        </a:xfrm>
      </p:grpSpPr>
      <p:sp>
        <p:nvSpPr>
          <p:cNvPr id="8194" name="TextBox 2">
            <a:extLst>
              <a:ext uri="{FF2B5EF4-FFF2-40B4-BE49-F238E27FC236}">
                <a16:creationId xmlns:a16="http://schemas.microsoft.com/office/drawing/2014/main" id="{EF5084E0-2D24-1996-EFE2-A6C56CC51BE8}"/>
              </a:ext>
            </a:extLst>
          </p:cNvPr>
          <p:cNvSpPr txBox="1">
            <a:spLocks noChangeArrowheads="1"/>
          </p:cNvSpPr>
          <p:nvPr/>
        </p:nvSpPr>
        <p:spPr bwMode="auto">
          <a:xfrm>
            <a:off x="3173727" y="367116"/>
            <a:ext cx="58445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b="1" dirty="0">
                <a:latin typeface="Times New Roman"/>
                <a:cs typeface="Times New Roman"/>
              </a:rPr>
              <a:t>JPEG Compression Encoder</a:t>
            </a:r>
            <a:endParaRPr lang="en-US" dirty="0"/>
          </a:p>
        </p:txBody>
      </p:sp>
      <p:sp>
        <p:nvSpPr>
          <p:cNvPr id="3" name="Footer Placeholder 1">
            <a:extLst>
              <a:ext uri="{FF2B5EF4-FFF2-40B4-BE49-F238E27FC236}">
                <a16:creationId xmlns:a16="http://schemas.microsoft.com/office/drawing/2014/main" id="{3DA94CE0-7130-9BA3-FD09-06C003C3B52F}"/>
              </a:ext>
            </a:extLst>
          </p:cNvPr>
          <p:cNvSpPr>
            <a:spLocks noGrp="1"/>
          </p:cNvSpPr>
          <p:nvPr>
            <p:ph type="ftr" sz="quarter" idx="11"/>
          </p:nvPr>
        </p:nvSpPr>
        <p:spPr>
          <a:xfrm>
            <a:off x="4165600" y="6356350"/>
            <a:ext cx="3860800" cy="365125"/>
          </a:xfrm>
        </p:spPr>
        <p:txBody>
          <a:bodyPr/>
          <a:lstStyle/>
          <a:p>
            <a:pPr>
              <a:defRPr/>
            </a:pPr>
            <a:r>
              <a:rPr lang="en-US"/>
              <a:t>DEPARTMENT OF ELECTRONICS  &amp; COMMUNICATION </a:t>
            </a:r>
          </a:p>
        </p:txBody>
      </p:sp>
      <p:pic>
        <p:nvPicPr>
          <p:cNvPr id="2" name="Picture 1" descr="A diagram of a process flow&#10;&#10;Description automatically generated">
            <a:extLst>
              <a:ext uri="{FF2B5EF4-FFF2-40B4-BE49-F238E27FC236}">
                <a16:creationId xmlns:a16="http://schemas.microsoft.com/office/drawing/2014/main" id="{A784EE29-976D-28C8-CF8A-B0F31CEC1328}"/>
              </a:ext>
            </a:extLst>
          </p:cNvPr>
          <p:cNvPicPr>
            <a:picLocks noChangeAspect="1"/>
          </p:cNvPicPr>
          <p:nvPr/>
        </p:nvPicPr>
        <p:blipFill>
          <a:blip r:embed="rId2"/>
          <a:stretch>
            <a:fillRect/>
          </a:stretch>
        </p:blipFill>
        <p:spPr>
          <a:xfrm>
            <a:off x="2426032" y="1504595"/>
            <a:ext cx="7339936" cy="3837437"/>
          </a:xfrm>
          <a:prstGeom prst="rect">
            <a:avLst/>
          </a:prstGeom>
        </p:spPr>
      </p:pic>
      <p:sp>
        <p:nvSpPr>
          <p:cNvPr id="5" name="TextBox 4">
            <a:extLst>
              <a:ext uri="{FF2B5EF4-FFF2-40B4-BE49-F238E27FC236}">
                <a16:creationId xmlns:a16="http://schemas.microsoft.com/office/drawing/2014/main" id="{FC0187EB-1BE9-73F0-94A6-655C0ABD9E22}"/>
              </a:ext>
            </a:extLst>
          </p:cNvPr>
          <p:cNvSpPr txBox="1"/>
          <p:nvPr/>
        </p:nvSpPr>
        <p:spPr>
          <a:xfrm>
            <a:off x="3318111" y="5446310"/>
            <a:ext cx="556857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latin typeface="Times New Roman"/>
                <a:cs typeface="Times New Roman"/>
              </a:rPr>
              <a:t>Source: https://uweb.engr.arizona.edu/~rlysecky/courses/ece576-07s/lectures/jpeg020606.pdf</a:t>
            </a:r>
            <a:endParaRPr lang="en-US" dirty="0"/>
          </a:p>
        </p:txBody>
      </p:sp>
    </p:spTree>
    <p:extLst>
      <p:ext uri="{BB962C8B-B14F-4D97-AF65-F5344CB8AC3E}">
        <p14:creationId xmlns:p14="http://schemas.microsoft.com/office/powerpoint/2010/main" val="2559454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AEFE9-2C2B-181A-D07D-152D497026AE}"/>
            </a:ext>
          </a:extLst>
        </p:cNvPr>
        <p:cNvGrpSpPr/>
        <p:nvPr/>
      </p:nvGrpSpPr>
      <p:grpSpPr>
        <a:xfrm>
          <a:off x="0" y="0"/>
          <a:ext cx="0" cy="0"/>
          <a:chOff x="0" y="0"/>
          <a:chExt cx="0" cy="0"/>
        </a:xfrm>
      </p:grpSpPr>
      <p:sp>
        <p:nvSpPr>
          <p:cNvPr id="8194" name="TextBox 2">
            <a:extLst>
              <a:ext uri="{FF2B5EF4-FFF2-40B4-BE49-F238E27FC236}">
                <a16:creationId xmlns:a16="http://schemas.microsoft.com/office/drawing/2014/main" id="{7B40607C-BE12-073A-8C5A-A77955423FDF}"/>
              </a:ext>
            </a:extLst>
          </p:cNvPr>
          <p:cNvSpPr txBox="1">
            <a:spLocks noChangeArrowheads="1"/>
          </p:cNvSpPr>
          <p:nvPr/>
        </p:nvSpPr>
        <p:spPr bwMode="auto">
          <a:xfrm>
            <a:off x="3846989" y="367116"/>
            <a:ext cx="449802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b="1" dirty="0">
                <a:latin typeface="Times New Roman"/>
                <a:cs typeface="Times New Roman"/>
              </a:rPr>
              <a:t>Chroma Subsampling</a:t>
            </a:r>
            <a:endParaRPr lang="en-US" dirty="0"/>
          </a:p>
        </p:txBody>
      </p:sp>
      <p:sp>
        <p:nvSpPr>
          <p:cNvPr id="3" name="Footer Placeholder 1">
            <a:extLst>
              <a:ext uri="{FF2B5EF4-FFF2-40B4-BE49-F238E27FC236}">
                <a16:creationId xmlns:a16="http://schemas.microsoft.com/office/drawing/2014/main" id="{AEC1EF22-574D-47CB-A229-89AB913BD089}"/>
              </a:ext>
            </a:extLst>
          </p:cNvPr>
          <p:cNvSpPr>
            <a:spLocks noGrp="1"/>
          </p:cNvSpPr>
          <p:nvPr>
            <p:ph type="ftr" sz="quarter" idx="11"/>
          </p:nvPr>
        </p:nvSpPr>
        <p:spPr>
          <a:xfrm>
            <a:off x="4165600" y="6356350"/>
            <a:ext cx="3860800" cy="365125"/>
          </a:xfrm>
        </p:spPr>
        <p:txBody>
          <a:bodyPr/>
          <a:lstStyle/>
          <a:p>
            <a:pPr>
              <a:defRPr/>
            </a:pPr>
            <a:r>
              <a:rPr lang="en-US"/>
              <a:t>DEPARTMENT OF ELECTRONICS  &amp; COMMUNICATION </a:t>
            </a:r>
          </a:p>
        </p:txBody>
      </p:sp>
      <p:sp>
        <p:nvSpPr>
          <p:cNvPr id="4" name="TextBox 4">
            <a:extLst>
              <a:ext uri="{FF2B5EF4-FFF2-40B4-BE49-F238E27FC236}">
                <a16:creationId xmlns:a16="http://schemas.microsoft.com/office/drawing/2014/main" id="{7780FDEB-1258-BCE5-B1CC-EE1A2EB19600}"/>
              </a:ext>
            </a:extLst>
          </p:cNvPr>
          <p:cNvSpPr txBox="1">
            <a:spLocks noChangeArrowheads="1"/>
          </p:cNvSpPr>
          <p:nvPr/>
        </p:nvSpPr>
        <p:spPr bwMode="auto">
          <a:xfrm>
            <a:off x="827728" y="1184844"/>
            <a:ext cx="1054791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algn="just">
              <a:buFont typeface="Arial"/>
              <a:buChar char="•"/>
            </a:pPr>
            <a:r>
              <a:rPr lang="en-US" dirty="0">
                <a:solidFill>
                  <a:srgbClr val="000000"/>
                </a:solidFill>
                <a:latin typeface="Times New Roman"/>
                <a:cs typeface="Times New Roman"/>
              </a:rPr>
              <a:t>Due to the densities of color- and brightness-sensitive receptors in the human eye, humans can see considerably more fine detail in the brightness of an image (the Y component) than in the hue and color saturation of an image (the </a:t>
            </a:r>
            <a:r>
              <a:rPr lang="en-US" dirty="0" err="1">
                <a:solidFill>
                  <a:srgbClr val="000000"/>
                </a:solidFill>
                <a:latin typeface="Times New Roman"/>
                <a:cs typeface="Times New Roman"/>
              </a:rPr>
              <a:t>Cb</a:t>
            </a:r>
            <a:r>
              <a:rPr lang="en-US" dirty="0">
                <a:solidFill>
                  <a:srgbClr val="000000"/>
                </a:solidFill>
                <a:latin typeface="Times New Roman"/>
                <a:cs typeface="Times New Roman"/>
              </a:rPr>
              <a:t> and Cr components). Using this knowledge, encoders can be designed to compress images more efficiently.</a:t>
            </a:r>
          </a:p>
          <a:p>
            <a:pPr marL="342900" indent="-342900" algn="just">
              <a:buFont typeface="Arial"/>
              <a:buChar char="•"/>
            </a:pPr>
            <a:r>
              <a:rPr lang="en-US" dirty="0">
                <a:solidFill>
                  <a:srgbClr val="000000"/>
                </a:solidFill>
                <a:latin typeface="Times New Roman"/>
                <a:cs typeface="Times New Roman"/>
              </a:rPr>
              <a:t>To reduce the spatial resolution of the </a:t>
            </a:r>
            <a:r>
              <a:rPr lang="en-US" dirty="0" err="1">
                <a:solidFill>
                  <a:srgbClr val="000000"/>
                </a:solidFill>
                <a:latin typeface="Times New Roman"/>
                <a:cs typeface="Times New Roman"/>
              </a:rPr>
              <a:t>Cb</a:t>
            </a:r>
            <a:r>
              <a:rPr lang="en-US" dirty="0">
                <a:solidFill>
                  <a:srgbClr val="000000"/>
                </a:solidFill>
                <a:latin typeface="Times New Roman"/>
                <a:cs typeface="Times New Roman"/>
              </a:rPr>
              <a:t> and Cr components is called </a:t>
            </a:r>
            <a:r>
              <a:rPr lang="en-US" dirty="0" err="1">
                <a:solidFill>
                  <a:srgbClr val="000000"/>
                </a:solidFill>
                <a:latin typeface="Times New Roman"/>
                <a:cs typeface="Times New Roman"/>
              </a:rPr>
              <a:t>downsampling</a:t>
            </a:r>
            <a:r>
              <a:rPr lang="en-US" dirty="0">
                <a:solidFill>
                  <a:srgbClr val="000000"/>
                </a:solidFill>
                <a:latin typeface="Times New Roman"/>
                <a:cs typeface="Times New Roman"/>
              </a:rPr>
              <a:t> or chroma subsampling.</a:t>
            </a:r>
          </a:p>
          <a:p>
            <a:pPr marL="342900" indent="-342900" algn="just">
              <a:buFont typeface="Arial"/>
              <a:buChar char="•"/>
            </a:pPr>
            <a:r>
              <a:rPr lang="en-US" dirty="0">
                <a:solidFill>
                  <a:srgbClr val="000000"/>
                </a:solidFill>
                <a:latin typeface="Times New Roman"/>
                <a:cs typeface="Times New Roman"/>
              </a:rPr>
              <a:t>The ratios at which the </a:t>
            </a:r>
            <a:r>
              <a:rPr lang="en-US" err="1">
                <a:solidFill>
                  <a:srgbClr val="000000"/>
                </a:solidFill>
                <a:latin typeface="Times New Roman"/>
                <a:cs typeface="Times New Roman"/>
              </a:rPr>
              <a:t>downsampling</a:t>
            </a:r>
            <a:r>
              <a:rPr lang="en-US" dirty="0">
                <a:solidFill>
                  <a:srgbClr val="000000"/>
                </a:solidFill>
                <a:latin typeface="Times New Roman"/>
                <a:cs typeface="Times New Roman"/>
              </a:rPr>
              <a:t> is ordinarily done for JPEG images are 4:4:4 (no </a:t>
            </a:r>
            <a:r>
              <a:rPr lang="en-US" err="1">
                <a:solidFill>
                  <a:srgbClr val="000000"/>
                </a:solidFill>
                <a:latin typeface="Times New Roman"/>
                <a:cs typeface="Times New Roman"/>
              </a:rPr>
              <a:t>downsampling</a:t>
            </a:r>
            <a:r>
              <a:rPr lang="en-US" dirty="0">
                <a:solidFill>
                  <a:srgbClr val="000000"/>
                </a:solidFill>
                <a:latin typeface="Times New Roman"/>
                <a:cs typeface="Times New Roman"/>
              </a:rPr>
              <a:t>), 4:2:2 (reduction by a factor of 2 in the horizontal direction), or (most commonly) 4:2:0 (reduction by a factor of 2 in both the horizontal and vertical directions).</a:t>
            </a:r>
          </a:p>
          <a:p>
            <a:pPr marL="342900" indent="-342900" algn="just">
              <a:buFont typeface="Arial"/>
              <a:buChar char="•"/>
            </a:pPr>
            <a:r>
              <a:rPr lang="en-US" dirty="0">
                <a:solidFill>
                  <a:srgbClr val="000000"/>
                </a:solidFill>
                <a:latin typeface="Times New Roman"/>
                <a:cs typeface="Times New Roman"/>
              </a:rPr>
              <a:t>We'll be using 4:2:0 chroma subsampling.</a:t>
            </a:r>
          </a:p>
        </p:txBody>
      </p:sp>
    </p:spTree>
    <p:extLst>
      <p:ext uri="{BB962C8B-B14F-4D97-AF65-F5344CB8AC3E}">
        <p14:creationId xmlns:p14="http://schemas.microsoft.com/office/powerpoint/2010/main" val="3963610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827</TotalTime>
  <Words>346</Words>
  <Application>Microsoft Office PowerPoint</Application>
  <PresentationFormat>Widescreen</PresentationFormat>
  <Paragraphs>25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IEEE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Sparky</dc:creator>
  <cp:lastModifiedBy>Udbhav Patel</cp:lastModifiedBy>
  <cp:revision>545</cp:revision>
  <dcterms:created xsi:type="dcterms:W3CDTF">2001-04-17T05:07:13Z</dcterms:created>
  <dcterms:modified xsi:type="dcterms:W3CDTF">2023-12-16T04:56:34Z</dcterms:modified>
</cp:coreProperties>
</file>