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3" r:id="rId3"/>
    <p:sldId id="306" r:id="rId4"/>
    <p:sldId id="269" r:id="rId5"/>
    <p:sldId id="304" r:id="rId6"/>
    <p:sldId id="305" r:id="rId7"/>
    <p:sldId id="307" r:id="rId8"/>
    <p:sldId id="284" r:id="rId9"/>
    <p:sldId id="270" r:id="rId10"/>
    <p:sldId id="286" r:id="rId11"/>
    <p:sldId id="285" r:id="rId12"/>
    <p:sldId id="274" r:id="rId13"/>
    <p:sldId id="287" r:id="rId14"/>
    <p:sldId id="282" r:id="rId15"/>
    <p:sldId id="288" r:id="rId16"/>
    <p:sldId id="289" r:id="rId17"/>
    <p:sldId id="268" r:id="rId1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E83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00"/>
    <p:restoredTop sz="87145"/>
  </p:normalViewPr>
  <p:slideViewPr>
    <p:cSldViewPr showGuides="1">
      <p:cViewPr varScale="1">
        <p:scale>
          <a:sx n="60" d="100"/>
          <a:sy n="60" d="100"/>
        </p:scale>
        <p:origin x="-14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6FC4AE-70E8-4A00-96E8-A0FD68C330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7/29/2020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sz="1200" dirty="0"/>
              <a:pPr lvl="0" algn="r" eaLnBrk="1" hangingPunct="1">
                <a:buNone/>
              </a:pPr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Half Frame 9"/>
          <p:cNvSpPr/>
          <p:nvPr/>
        </p:nvSpPr>
        <p:spPr>
          <a:xfrm>
            <a:off x="8229600" y="0"/>
            <a:ext cx="914400" cy="914400"/>
          </a:xfrm>
          <a:prstGeom prst="halfFrame">
            <a:avLst/>
          </a:prstGeom>
          <a:solidFill>
            <a:srgbClr val="6E8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77000"/>
            <a:ext cx="1371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6CCB3-3B16-4F55-8F70-F3212BEEBC58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7/29/2020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pPr algn="r">
                <a:buNone/>
              </a:p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6D88AA-0397-4F78-9377-03E64A5C934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7/29/2020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6D88AA-0397-4F78-9377-03E64A5C934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7/29/2020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6D88AA-0397-4F78-9377-03E64A5C934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7/29/2020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6D88AA-0397-4F78-9377-03E64A5C934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7/29/2020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6D88AA-0397-4F78-9377-03E64A5C934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7/29/2020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6D88AA-0397-4F78-9377-03E64A5C934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7/29/2020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6D88AA-0397-4F78-9377-03E64A5C934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7/29/2020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6D88AA-0397-4F78-9377-03E64A5C934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7/29/2020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6D88AA-0397-4F78-9377-03E64A5C934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7/29/2020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6D88AA-0397-4F78-9377-03E64A5C934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7/29/2020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6D88AA-0397-4F78-9377-03E64A5C934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7/29/2020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Half Frame 7"/>
          <p:cNvSpPr/>
          <p:nvPr/>
        </p:nvSpPr>
        <p:spPr>
          <a:xfrm>
            <a:off x="8229600" y="0"/>
            <a:ext cx="914400" cy="914400"/>
          </a:xfrm>
          <a:prstGeom prst="halfFrame">
            <a:avLst/>
          </a:prstGeom>
          <a:solidFill>
            <a:srgbClr val="6E8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23825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Bindu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Agarwalla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Day 11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6400800" cy="533400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KIIT University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563563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sz="2000" b="1" dirty="0"/>
              <a:t>Program to Add Two Complex Numbers by Passing Structure to a Function</a:t>
            </a:r>
            <a:r>
              <a:rPr sz="2800" dirty="0"/>
              <a:t/>
            </a:r>
            <a:br>
              <a:rPr sz="2800" dirty="0"/>
            </a:br>
            <a:endParaRPr sz="2800" dirty="0"/>
          </a:p>
        </p:txBody>
      </p:sp>
      <p:sp>
        <p:nvSpPr>
          <p:cNvPr id="8195" name="TextBox 3"/>
          <p:cNvSpPr txBox="1"/>
          <p:nvPr/>
        </p:nvSpPr>
        <p:spPr>
          <a:xfrm>
            <a:off x="304800" y="762000"/>
            <a:ext cx="7467600" cy="5632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latin typeface="Arial" panose="020B0604020202020204" pitchFamily="34" charset="0"/>
              </a:rPr>
              <a:t>#include &lt;stdio.h&gt;</a:t>
            </a:r>
          </a:p>
          <a:p>
            <a:r>
              <a:rPr dirty="0">
                <a:latin typeface="Arial" panose="020B0604020202020204" pitchFamily="34" charset="0"/>
              </a:rPr>
              <a:t>typedef struct complex{</a:t>
            </a:r>
          </a:p>
          <a:p>
            <a:r>
              <a:rPr dirty="0">
                <a:latin typeface="Arial" panose="020B0604020202020204" pitchFamily="34" charset="0"/>
              </a:rPr>
              <a:t>    float real;</a:t>
            </a:r>
          </a:p>
          <a:p>
            <a:r>
              <a:rPr dirty="0">
                <a:latin typeface="Arial" panose="020B0604020202020204" pitchFamily="34" charset="0"/>
              </a:rPr>
              <a:t>    float imag;</a:t>
            </a:r>
          </a:p>
          <a:p>
            <a:r>
              <a:rPr dirty="0">
                <a:latin typeface="Arial" panose="020B0604020202020204" pitchFamily="34" charset="0"/>
              </a:rPr>
              <a:t>};</a:t>
            </a:r>
          </a:p>
          <a:p>
            <a:endParaRPr dirty="0">
              <a:latin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</a:rPr>
              <a:t>complex add(complex n1,complex n2);</a:t>
            </a:r>
          </a:p>
          <a:p>
            <a:endParaRPr dirty="0">
              <a:latin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</a:rPr>
              <a:t>int main(){</a:t>
            </a:r>
          </a:p>
          <a:p>
            <a:r>
              <a:rPr dirty="0">
                <a:latin typeface="Arial" panose="020B0604020202020204" pitchFamily="34" charset="0"/>
              </a:rPr>
              <a:t>    struct complex n1,n2,temp;</a:t>
            </a:r>
          </a:p>
          <a:p>
            <a:r>
              <a:rPr dirty="0">
                <a:latin typeface="Arial" panose="020B0604020202020204" pitchFamily="34" charset="0"/>
              </a:rPr>
              <a:t>    printf("For 1st complex number \n");</a:t>
            </a:r>
          </a:p>
          <a:p>
            <a:r>
              <a:rPr dirty="0">
                <a:latin typeface="Arial" panose="020B0604020202020204" pitchFamily="34" charset="0"/>
              </a:rPr>
              <a:t>    printf("Enter real and imaginary respectively:\n");</a:t>
            </a:r>
          </a:p>
          <a:p>
            <a:r>
              <a:rPr dirty="0">
                <a:latin typeface="Arial" panose="020B0604020202020204" pitchFamily="34" charset="0"/>
              </a:rPr>
              <a:t>    scanf("%f%f",&amp;n1.real,&amp;n1.imag);</a:t>
            </a:r>
          </a:p>
          <a:p>
            <a:r>
              <a:rPr dirty="0">
                <a:latin typeface="Arial" panose="020B0604020202020204" pitchFamily="34" charset="0"/>
              </a:rPr>
              <a:t>    printf("\nFor 2nd complex number \n");</a:t>
            </a:r>
          </a:p>
          <a:p>
            <a:r>
              <a:rPr dirty="0">
                <a:latin typeface="Arial" panose="020B0604020202020204" pitchFamily="34" charset="0"/>
              </a:rPr>
              <a:t>    printf("Enter real and imaginary respectively:\n");</a:t>
            </a:r>
          </a:p>
          <a:p>
            <a:r>
              <a:rPr dirty="0">
                <a:latin typeface="Arial" panose="020B0604020202020204" pitchFamily="34" charset="0"/>
              </a:rPr>
              <a:t>    scanf("%f%f",&amp;n2.real,&amp;n2.imag);</a:t>
            </a:r>
          </a:p>
          <a:p>
            <a:r>
              <a:rPr dirty="0">
                <a:latin typeface="Arial" panose="020B0604020202020204" pitchFamily="34" charset="0"/>
              </a:rPr>
              <a:t>    temp=add(n1,n2);</a:t>
            </a:r>
          </a:p>
          <a:p>
            <a:r>
              <a:rPr dirty="0">
                <a:latin typeface="Arial" panose="020B0604020202020204" pitchFamily="34" charset="0"/>
              </a:rPr>
              <a:t>    printf("Sum=%.1f+%.1fi",temp.real,temp.imag);</a:t>
            </a:r>
          </a:p>
          <a:p>
            <a:r>
              <a:rPr dirty="0">
                <a:latin typeface="Arial" panose="020B0604020202020204" pitchFamily="34" charset="0"/>
              </a:rPr>
              <a:t>    return 0;</a:t>
            </a:r>
          </a:p>
          <a:p>
            <a:r>
              <a:rPr dirty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563563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sz="2000" b="1" dirty="0"/>
              <a:t>Program to Add Two Complex Numbers by Passing Structure to a Function..</a:t>
            </a:r>
          </a:p>
        </p:txBody>
      </p:sp>
      <p:sp>
        <p:nvSpPr>
          <p:cNvPr id="9219" name="TextBox 3"/>
          <p:cNvSpPr txBox="1"/>
          <p:nvPr/>
        </p:nvSpPr>
        <p:spPr>
          <a:xfrm>
            <a:off x="762000" y="1371600"/>
            <a:ext cx="7467600" cy="3386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1600" dirty="0">
                <a:latin typeface="Arial" panose="020B0604020202020204" pitchFamily="34" charset="0"/>
              </a:rPr>
              <a:t> </a:t>
            </a:r>
            <a:endParaRPr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</a:rPr>
              <a:t>complex add(complex n1,complex n2){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</a:rPr>
              <a:t>      struct complex temp;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</a:rPr>
              <a:t>      temp.real=n1.real+n2.real;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</a:rPr>
              <a:t>      temp.imag=n1.imag+n2.imag;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</a:rPr>
              <a:t>      return(temp);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</a:rPr>
              <a:t>}</a:t>
            </a: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4572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sz="2000" b="1" dirty="0"/>
              <a:t>Program to Store Information of 10 Students Using Structure</a:t>
            </a:r>
          </a:p>
        </p:txBody>
      </p:sp>
      <p:sp>
        <p:nvSpPr>
          <p:cNvPr id="10243" name="TextBox 3"/>
          <p:cNvSpPr txBox="1"/>
          <p:nvPr/>
        </p:nvSpPr>
        <p:spPr>
          <a:xfrm>
            <a:off x="533400" y="2609850"/>
            <a:ext cx="7467600" cy="1077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sz="2400" dirty="0">
              <a:latin typeface="Arial" panose="020B0604020202020204" pitchFamily="34" charset="0"/>
            </a:endParaRPr>
          </a:p>
          <a:p>
            <a:endParaRPr sz="2400" dirty="0">
              <a:latin typeface="Calibri" panose="020F0502020204030204" pitchFamily="34" charset="0"/>
            </a:endParaRPr>
          </a:p>
          <a:p>
            <a:endParaRPr sz="1600" dirty="0">
              <a:latin typeface="Calibri" panose="020F0502020204030204" pitchFamily="34" charset="0"/>
            </a:endParaRPr>
          </a:p>
        </p:txBody>
      </p:sp>
      <p:sp>
        <p:nvSpPr>
          <p:cNvPr id="10244" name="TextBox 3"/>
          <p:cNvSpPr txBox="1"/>
          <p:nvPr/>
        </p:nvSpPr>
        <p:spPr>
          <a:xfrm>
            <a:off x="381000" y="838200"/>
            <a:ext cx="7467600" cy="5632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latin typeface="Arial" panose="020B0604020202020204" pitchFamily="34" charset="0"/>
              </a:rPr>
              <a:t>#include &lt;stdio.h&gt;</a:t>
            </a:r>
          </a:p>
          <a:p>
            <a:r>
              <a:rPr dirty="0">
                <a:latin typeface="Arial" panose="020B0604020202020204" pitchFamily="34" charset="0"/>
              </a:rPr>
              <a:t>struct student{</a:t>
            </a:r>
          </a:p>
          <a:p>
            <a:r>
              <a:rPr dirty="0">
                <a:latin typeface="Arial" panose="020B0604020202020204" pitchFamily="34" charset="0"/>
              </a:rPr>
              <a:t>    char name[50];</a:t>
            </a:r>
          </a:p>
          <a:p>
            <a:r>
              <a:rPr dirty="0">
                <a:latin typeface="Arial" panose="020B0604020202020204" pitchFamily="34" charset="0"/>
              </a:rPr>
              <a:t>    int roll;</a:t>
            </a:r>
          </a:p>
          <a:p>
            <a:r>
              <a:rPr dirty="0">
                <a:latin typeface="Arial" panose="020B0604020202020204" pitchFamily="34" charset="0"/>
              </a:rPr>
              <a:t>    float marks;</a:t>
            </a:r>
          </a:p>
          <a:p>
            <a:r>
              <a:rPr dirty="0">
                <a:latin typeface="Arial" panose="020B0604020202020204" pitchFamily="34" charset="0"/>
              </a:rPr>
              <a:t>};</a:t>
            </a:r>
          </a:p>
          <a:p>
            <a:r>
              <a:rPr dirty="0">
                <a:latin typeface="Arial" panose="020B0604020202020204" pitchFamily="34" charset="0"/>
              </a:rPr>
              <a:t>int main(){</a:t>
            </a:r>
          </a:p>
          <a:p>
            <a:r>
              <a:rPr dirty="0">
                <a:latin typeface="Arial" panose="020B0604020202020204" pitchFamily="34" charset="0"/>
              </a:rPr>
              <a:t>    struct student s[10];</a:t>
            </a:r>
          </a:p>
          <a:p>
            <a:r>
              <a:rPr dirty="0">
                <a:latin typeface="Arial" panose="020B0604020202020204" pitchFamily="34" charset="0"/>
              </a:rPr>
              <a:t>    int i;</a:t>
            </a:r>
          </a:p>
          <a:p>
            <a:r>
              <a:rPr dirty="0">
                <a:latin typeface="Arial" panose="020B0604020202020204" pitchFamily="34" charset="0"/>
              </a:rPr>
              <a:t>    printf("Enter information of students:\n");</a:t>
            </a:r>
          </a:p>
          <a:p>
            <a:r>
              <a:rPr dirty="0">
                <a:latin typeface="Arial" panose="020B0604020202020204" pitchFamily="34" charset="0"/>
              </a:rPr>
              <a:t>    for(i=0;i&lt;10;++i)</a:t>
            </a:r>
          </a:p>
          <a:p>
            <a:r>
              <a:rPr dirty="0">
                <a:latin typeface="Arial" panose="020B0604020202020204" pitchFamily="34" charset="0"/>
              </a:rPr>
              <a:t>    {</a:t>
            </a:r>
          </a:p>
          <a:p>
            <a:r>
              <a:rPr dirty="0">
                <a:latin typeface="Arial" panose="020B0604020202020204" pitchFamily="34" charset="0"/>
              </a:rPr>
              <a:t>        s[i].roll=i+1;</a:t>
            </a:r>
          </a:p>
          <a:p>
            <a:r>
              <a:rPr dirty="0">
                <a:latin typeface="Arial" panose="020B0604020202020204" pitchFamily="34" charset="0"/>
              </a:rPr>
              <a:t>        printf("\nFor roll number %d\n",s[i].roll);</a:t>
            </a:r>
          </a:p>
          <a:p>
            <a:r>
              <a:rPr dirty="0">
                <a:latin typeface="Arial" panose="020B0604020202020204" pitchFamily="34" charset="0"/>
              </a:rPr>
              <a:t>        printf("Enter name: ");</a:t>
            </a:r>
          </a:p>
          <a:p>
            <a:r>
              <a:rPr dirty="0">
                <a:latin typeface="Arial" panose="020B0604020202020204" pitchFamily="34" charset="0"/>
              </a:rPr>
              <a:t>        scanf("%s",s[i].name);</a:t>
            </a:r>
          </a:p>
          <a:p>
            <a:r>
              <a:rPr dirty="0">
                <a:latin typeface="Arial" panose="020B0604020202020204" pitchFamily="34" charset="0"/>
              </a:rPr>
              <a:t>        printf("Enter marks: ");</a:t>
            </a:r>
          </a:p>
          <a:p>
            <a:r>
              <a:rPr dirty="0">
                <a:latin typeface="Arial" panose="020B0604020202020204" pitchFamily="34" charset="0"/>
              </a:rPr>
              <a:t>        scanf("%f",&amp;s[i].marks);</a:t>
            </a:r>
          </a:p>
          <a:p>
            <a:r>
              <a:rPr dirty="0">
                <a:latin typeface="Arial" panose="020B0604020202020204" pitchFamily="34" charset="0"/>
              </a:rPr>
              <a:t>        printf("\n");</a:t>
            </a:r>
          </a:p>
          <a:p>
            <a:r>
              <a:rPr dirty="0">
                <a:latin typeface="Arial" panose="020B0604020202020204" pitchFamily="34" charset="0"/>
              </a:rPr>
              <a:t>   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4572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sz="2000" b="1" dirty="0"/>
              <a:t>Program to Store Information of 10 Students Using Structure..</a:t>
            </a:r>
          </a:p>
        </p:txBody>
      </p:sp>
      <p:sp>
        <p:nvSpPr>
          <p:cNvPr id="11267" name="TextBox 3"/>
          <p:cNvSpPr txBox="1"/>
          <p:nvPr/>
        </p:nvSpPr>
        <p:spPr>
          <a:xfrm>
            <a:off x="533400" y="2609850"/>
            <a:ext cx="7467600" cy="1077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sz="2400" dirty="0">
              <a:latin typeface="Arial" panose="020B0604020202020204" pitchFamily="34" charset="0"/>
            </a:endParaRPr>
          </a:p>
          <a:p>
            <a:endParaRPr sz="2400" dirty="0">
              <a:latin typeface="Calibri" panose="020F0502020204030204" pitchFamily="34" charset="0"/>
            </a:endParaRPr>
          </a:p>
          <a:p>
            <a:endParaRPr sz="1600" dirty="0">
              <a:latin typeface="Calibri" panose="020F0502020204030204" pitchFamily="34" charset="0"/>
            </a:endParaRPr>
          </a:p>
        </p:txBody>
      </p:sp>
      <p:sp>
        <p:nvSpPr>
          <p:cNvPr id="11268" name="TextBox 3"/>
          <p:cNvSpPr txBox="1"/>
          <p:nvPr/>
        </p:nvSpPr>
        <p:spPr>
          <a:xfrm>
            <a:off x="609600" y="1295400"/>
            <a:ext cx="7848600" cy="3232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latin typeface="Arial" panose="020B0604020202020204" pitchFamily="34" charset="0"/>
              </a:rPr>
              <a:t>printf("Displaying information of students:\n\n");</a:t>
            </a:r>
          </a:p>
          <a:p>
            <a:r>
              <a:rPr dirty="0">
                <a:latin typeface="Arial" panose="020B0604020202020204" pitchFamily="34" charset="0"/>
              </a:rPr>
              <a:t>    for(i=0;i&lt;10;++i)</a:t>
            </a:r>
          </a:p>
          <a:p>
            <a:r>
              <a:rPr dirty="0">
                <a:latin typeface="Arial" panose="020B0604020202020204" pitchFamily="34" charset="0"/>
              </a:rPr>
              <a:t>    {</a:t>
            </a:r>
          </a:p>
          <a:p>
            <a:r>
              <a:rPr dirty="0">
                <a:latin typeface="Arial" panose="020B0604020202020204" pitchFamily="34" charset="0"/>
              </a:rPr>
              <a:t>     printf("\nInformation for roll number %d:\n",i+1);</a:t>
            </a:r>
          </a:p>
          <a:p>
            <a:r>
              <a:rPr dirty="0">
                <a:latin typeface="Arial" panose="020B0604020202020204" pitchFamily="34" charset="0"/>
              </a:rPr>
              <a:t>     printf("Name: ");</a:t>
            </a:r>
          </a:p>
          <a:p>
            <a:r>
              <a:rPr dirty="0">
                <a:latin typeface="Arial" panose="020B0604020202020204" pitchFamily="34" charset="0"/>
              </a:rPr>
              <a:t>     puts(s[i].name);</a:t>
            </a:r>
          </a:p>
          <a:p>
            <a:r>
              <a:rPr dirty="0">
                <a:latin typeface="Arial" panose="020B0604020202020204" pitchFamily="34" charset="0"/>
              </a:rPr>
              <a:t>     printf("Marks: %.1f",s[i].marks);</a:t>
            </a:r>
          </a:p>
          <a:p>
            <a:r>
              <a:rPr dirty="0">
                <a:latin typeface="Arial" panose="020B0604020202020204" pitchFamily="34" charset="0"/>
              </a:rPr>
              <a:t>   }</a:t>
            </a:r>
          </a:p>
          <a:p>
            <a:r>
              <a:rPr dirty="0">
                <a:latin typeface="Arial" panose="020B0604020202020204" pitchFamily="34" charset="0"/>
              </a:rPr>
              <a:t>   return 0;</a:t>
            </a:r>
          </a:p>
          <a:p>
            <a:r>
              <a:rPr dirty="0">
                <a:latin typeface="Arial" panose="020B0604020202020204" pitchFamily="34" charset="0"/>
              </a:rPr>
              <a:t>}</a:t>
            </a:r>
          </a:p>
          <a:p>
            <a:endParaRPr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46038"/>
            <a:ext cx="8229600" cy="868362"/>
          </a:xfrm>
        </p:spPr>
        <p:txBody>
          <a:bodyPr vert="horz" wrap="square" lIns="91440" tIns="45720" rIns="91440" bIns="45720" anchor="ctr"/>
          <a:lstStyle/>
          <a:p>
            <a:pPr algn="l"/>
            <a:r>
              <a:rPr sz="3200" dirty="0"/>
              <a:t>Structure within structure</a:t>
            </a:r>
          </a:p>
        </p:txBody>
      </p:sp>
      <p:sp>
        <p:nvSpPr>
          <p:cNvPr id="12291" name="Rectangle 3"/>
          <p:cNvSpPr/>
          <p:nvPr/>
        </p:nvSpPr>
        <p:spPr>
          <a:xfrm>
            <a:off x="685800" y="1103313"/>
            <a:ext cx="8153400" cy="412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000" dirty="0">
                <a:latin typeface="Arial" panose="020B0604020202020204" pitchFamily="34" charset="0"/>
              </a:rPr>
              <a:t>#include &lt;stdio.h&gt;</a:t>
            </a:r>
          </a:p>
          <a:p>
            <a:r>
              <a:rPr sz="2000" dirty="0">
                <a:latin typeface="Arial" panose="020B0604020202020204" pitchFamily="34" charset="0"/>
              </a:rPr>
              <a:t>struct stud_Res</a:t>
            </a:r>
          </a:p>
          <a:p>
            <a:r>
              <a:rPr sz="2000" dirty="0">
                <a:latin typeface="Arial" panose="020B0604020202020204" pitchFamily="34" charset="0"/>
              </a:rPr>
              <a:t>{</a:t>
            </a:r>
          </a:p>
          <a:p>
            <a:r>
              <a:rPr sz="2000" dirty="0">
                <a:latin typeface="Arial" panose="020B0604020202020204" pitchFamily="34" charset="0"/>
              </a:rPr>
              <a:t>	int rno;</a:t>
            </a:r>
          </a:p>
          <a:p>
            <a:r>
              <a:rPr sz="2000" dirty="0">
                <a:latin typeface="Arial" panose="020B0604020202020204" pitchFamily="34" charset="0"/>
              </a:rPr>
              <a:t>	char std[10];</a:t>
            </a:r>
          </a:p>
          <a:p>
            <a:r>
              <a:rPr sz="2000" dirty="0">
                <a:latin typeface="Arial" panose="020B0604020202020204" pitchFamily="34" charset="0"/>
              </a:rPr>
              <a:t>	struct stud_Marks</a:t>
            </a:r>
          </a:p>
          <a:p>
            <a:r>
              <a:rPr sz="2000" dirty="0">
                <a:latin typeface="Arial" panose="020B0604020202020204" pitchFamily="34" charset="0"/>
              </a:rPr>
              <a:t>	{</a:t>
            </a:r>
          </a:p>
          <a:p>
            <a:r>
              <a:rPr sz="2000" dirty="0">
                <a:latin typeface="Arial" panose="020B0604020202020204" pitchFamily="34" charset="0"/>
              </a:rPr>
              <a:t>		char subj_nm[30];</a:t>
            </a:r>
          </a:p>
          <a:p>
            <a:r>
              <a:rPr sz="2000" dirty="0">
                <a:latin typeface="Arial" panose="020B0604020202020204" pitchFamily="34" charset="0"/>
              </a:rPr>
              <a:t>		int subj_mark;</a:t>
            </a:r>
          </a:p>
          <a:p>
            <a:r>
              <a:rPr sz="2000" dirty="0">
                <a:latin typeface="Arial" panose="020B0604020202020204" pitchFamily="34" charset="0"/>
              </a:rPr>
              <a:t>	}marks;</a:t>
            </a:r>
          </a:p>
          <a:p>
            <a:r>
              <a:rPr sz="2000" dirty="0">
                <a:latin typeface="Arial" panose="020B0604020202020204" pitchFamily="34" charset="0"/>
              </a:rPr>
              <a:t>}result;</a:t>
            </a:r>
          </a:p>
          <a:p>
            <a:r>
              <a:rPr dirty="0">
                <a:latin typeface="Arial" panose="020B0604020202020204" pitchFamily="34" charset="0"/>
              </a:rPr>
              <a:t> </a:t>
            </a:r>
          </a:p>
          <a:p>
            <a:endParaRPr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563562"/>
          </a:xfrm>
        </p:spPr>
        <p:txBody>
          <a:bodyPr vert="horz" wrap="square" lIns="91440" tIns="45720" rIns="91440" bIns="45720" anchor="ctr"/>
          <a:lstStyle/>
          <a:p>
            <a:pPr algn="l"/>
            <a:r>
              <a:rPr sz="2800" dirty="0"/>
              <a:t>structure within structure</a:t>
            </a:r>
          </a:p>
        </p:txBody>
      </p:sp>
      <p:sp>
        <p:nvSpPr>
          <p:cNvPr id="13315" name="Rectangle 3"/>
          <p:cNvSpPr/>
          <p:nvPr/>
        </p:nvSpPr>
        <p:spPr>
          <a:xfrm>
            <a:off x="685800" y="1219200"/>
            <a:ext cx="6400800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latin typeface="Arial" panose="020B0604020202020204" pitchFamily="34" charset="0"/>
              </a:rPr>
              <a:t>void main()</a:t>
            </a:r>
          </a:p>
          <a:p>
            <a:r>
              <a:rPr dirty="0">
                <a:latin typeface="Arial" panose="020B0604020202020204" pitchFamily="34" charset="0"/>
              </a:rPr>
              <a:t>{</a:t>
            </a:r>
          </a:p>
          <a:p>
            <a:r>
              <a:rPr dirty="0">
                <a:latin typeface="Arial" panose="020B0604020202020204" pitchFamily="34" charset="0"/>
              </a:rPr>
              <a:t>	printf("\n\t Enter Roll Number : ");</a:t>
            </a:r>
          </a:p>
          <a:p>
            <a:r>
              <a:rPr dirty="0">
                <a:latin typeface="Arial" panose="020B0604020202020204" pitchFamily="34" charset="0"/>
              </a:rPr>
              <a:t>	scanf("%d",&amp;result.rno);</a:t>
            </a:r>
          </a:p>
          <a:p>
            <a:r>
              <a:rPr dirty="0">
                <a:latin typeface="Arial" panose="020B0604020202020204" pitchFamily="34" charset="0"/>
              </a:rPr>
              <a:t>	printf("\n\t Enter Standard : ");</a:t>
            </a:r>
          </a:p>
          <a:p>
            <a:r>
              <a:rPr dirty="0">
                <a:latin typeface="Arial" panose="020B0604020202020204" pitchFamily="34" charset="0"/>
              </a:rPr>
              <a:t>	scanf("%s",result.std);</a:t>
            </a:r>
          </a:p>
          <a:p>
            <a:r>
              <a:rPr dirty="0">
                <a:latin typeface="Arial" panose="020B0604020202020204" pitchFamily="34" charset="0"/>
              </a:rPr>
              <a:t>	printf("\n\t Enter Subject Code : ");</a:t>
            </a:r>
          </a:p>
          <a:p>
            <a:r>
              <a:rPr dirty="0">
                <a:latin typeface="Arial" panose="020B0604020202020204" pitchFamily="34" charset="0"/>
              </a:rPr>
              <a:t>	scanf("%s",result.marks.subj_nm);</a:t>
            </a:r>
          </a:p>
          <a:p>
            <a:r>
              <a:rPr dirty="0">
                <a:latin typeface="Arial" panose="020B0604020202020204" pitchFamily="34" charset="0"/>
              </a:rPr>
              <a:t>	printf("\n\t Enter Marks : ");</a:t>
            </a:r>
          </a:p>
          <a:p>
            <a:r>
              <a:rPr dirty="0">
                <a:latin typeface="Arial" panose="020B0604020202020204" pitchFamily="34" charset="0"/>
              </a:rPr>
              <a:t>	scanf("%d",&amp;result.marks.subj_mark);</a:t>
            </a:r>
          </a:p>
          <a:p>
            <a:r>
              <a:rPr dirty="0">
                <a:latin typeface="Arial" panose="020B0604020202020204" pitchFamily="34" charset="0"/>
              </a:rPr>
              <a:t>	printf("\n\n\t Roll Number : %d",result.rno);</a:t>
            </a:r>
          </a:p>
          <a:p>
            <a:r>
              <a:rPr dirty="0">
                <a:latin typeface="Arial" panose="020B0604020202020204" pitchFamily="34" charset="0"/>
              </a:rPr>
              <a:t>	printf("\n\n\t Standard : %s",result.std);</a:t>
            </a:r>
          </a:p>
          <a:p>
            <a:r>
              <a:rPr dirty="0">
                <a:latin typeface="Arial" panose="020B0604020202020204" pitchFamily="34" charset="0"/>
              </a:rPr>
              <a:t>	printf("\nSubject Code : %s",result.marks.subj_nm);</a:t>
            </a:r>
          </a:p>
          <a:p>
            <a:r>
              <a:rPr dirty="0">
                <a:latin typeface="Arial" panose="020B0604020202020204" pitchFamily="34" charset="0"/>
              </a:rPr>
              <a:t>	printf("\n\n\t Marks : %d",result.marks.subj_mark);</a:t>
            </a:r>
          </a:p>
          <a:p>
            <a:r>
              <a:rPr dirty="0">
                <a:latin typeface="Arial" panose="020B0604020202020204" pitchFamily="34" charset="0"/>
              </a:rPr>
              <a:t>	</a:t>
            </a:r>
          </a:p>
          <a:p>
            <a:r>
              <a:rPr dirty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81000" y="46038"/>
            <a:ext cx="8229600" cy="868362"/>
          </a:xfrm>
        </p:spPr>
        <p:txBody>
          <a:bodyPr vert="horz" wrap="square" lIns="91440" tIns="45720" rIns="91440" bIns="45720" anchor="ctr"/>
          <a:lstStyle/>
          <a:p>
            <a:pPr algn="l"/>
            <a:r>
              <a:rPr sz="3200" dirty="0"/>
              <a:t>Array in structure</a:t>
            </a:r>
          </a:p>
        </p:txBody>
      </p:sp>
      <p:sp>
        <p:nvSpPr>
          <p:cNvPr id="14339" name="Rectangle 3"/>
          <p:cNvSpPr/>
          <p:nvPr/>
        </p:nvSpPr>
        <p:spPr>
          <a:xfrm>
            <a:off x="685800" y="1103313"/>
            <a:ext cx="8153400" cy="4894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latin typeface="Arial" panose="020B0604020202020204" pitchFamily="34" charset="0"/>
              </a:rPr>
              <a:t># #include &lt;stdio.h&gt;</a:t>
            </a:r>
          </a:p>
          <a:p>
            <a:r>
              <a:rPr dirty="0">
                <a:latin typeface="Arial" panose="020B0604020202020204" pitchFamily="34" charset="0"/>
              </a:rPr>
              <a:t> </a:t>
            </a:r>
          </a:p>
          <a:p>
            <a:r>
              <a:rPr dirty="0">
                <a:latin typeface="Arial" panose="020B0604020202020204" pitchFamily="34" charset="0"/>
              </a:rPr>
              <a:t>struct result</a:t>
            </a:r>
          </a:p>
          <a:p>
            <a:r>
              <a:rPr dirty="0">
                <a:latin typeface="Arial" panose="020B0604020202020204" pitchFamily="34" charset="0"/>
              </a:rPr>
              <a:t>{</a:t>
            </a:r>
          </a:p>
          <a:p>
            <a:r>
              <a:rPr dirty="0">
                <a:latin typeface="Arial" panose="020B0604020202020204" pitchFamily="34" charset="0"/>
              </a:rPr>
              <a:t>	int rno, mrks[5];</a:t>
            </a:r>
          </a:p>
          <a:p>
            <a:r>
              <a:rPr dirty="0">
                <a:latin typeface="Arial" panose="020B0604020202020204" pitchFamily="34" charset="0"/>
              </a:rPr>
              <a:t>	char nm;</a:t>
            </a:r>
          </a:p>
          <a:p>
            <a:r>
              <a:rPr dirty="0">
                <a:latin typeface="Arial" panose="020B0604020202020204" pitchFamily="34" charset="0"/>
              </a:rPr>
              <a:t>}res;</a:t>
            </a:r>
          </a:p>
          <a:p>
            <a:r>
              <a:rPr dirty="0">
                <a:latin typeface="Arial" panose="020B0604020202020204" pitchFamily="34" charset="0"/>
              </a:rPr>
              <a:t> </a:t>
            </a:r>
          </a:p>
          <a:p>
            <a:r>
              <a:rPr dirty="0">
                <a:latin typeface="Arial" panose="020B0604020202020204" pitchFamily="34" charset="0"/>
              </a:rPr>
              <a:t>void main()</a:t>
            </a:r>
          </a:p>
          <a:p>
            <a:r>
              <a:rPr dirty="0">
                <a:latin typeface="Arial" panose="020B0604020202020204" pitchFamily="34" charset="0"/>
              </a:rPr>
              <a:t>{</a:t>
            </a:r>
          </a:p>
          <a:p>
            <a:r>
              <a:rPr dirty="0">
                <a:latin typeface="Arial" panose="020B0604020202020204" pitchFamily="34" charset="0"/>
              </a:rPr>
              <a:t>	int i,total;</a:t>
            </a:r>
          </a:p>
          <a:p>
            <a:r>
              <a:rPr dirty="0">
                <a:latin typeface="Arial" panose="020B0604020202020204" pitchFamily="34" charset="0"/>
              </a:rPr>
              <a:t>	total = 0;</a:t>
            </a:r>
          </a:p>
          <a:p>
            <a:r>
              <a:rPr dirty="0">
                <a:latin typeface="Arial" panose="020B0604020202020204" pitchFamily="34" charset="0"/>
              </a:rPr>
              <a:t>	printf("\n\t Enter Roll Number : ");</a:t>
            </a:r>
          </a:p>
          <a:p>
            <a:r>
              <a:rPr dirty="0">
                <a:latin typeface="Arial" panose="020B0604020202020204" pitchFamily="34" charset="0"/>
              </a:rPr>
              <a:t>	scanf("%d",&amp;res.rno);</a:t>
            </a:r>
          </a:p>
          <a:p>
            <a:r>
              <a:rPr dirty="0">
                <a:latin typeface="Arial" panose="020B0604020202020204" pitchFamily="34" charset="0"/>
              </a:rPr>
              <a:t>	printf("\n\t Enter Marks of 3 Subjects : ");</a:t>
            </a:r>
          </a:p>
          <a:p>
            <a:r>
              <a:rPr dirty="0">
                <a:latin typeface="Arial" panose="020B0604020202020204" pitchFamily="34" charset="0"/>
              </a:rPr>
              <a:t> </a:t>
            </a:r>
          </a:p>
          <a:p>
            <a:endParaRPr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dirty="0">
                <a:solidFill>
                  <a:srgbClr val="990033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dirty="0"/>
              <a:t>Contents</a:t>
            </a:r>
          </a:p>
        </p:txBody>
      </p:sp>
      <p:sp>
        <p:nvSpPr>
          <p:cNvPr id="4099" name="TextBox 4"/>
          <p:cNvSpPr txBox="1"/>
          <p:nvPr/>
        </p:nvSpPr>
        <p:spPr>
          <a:xfrm>
            <a:off x="228600" y="1143000"/>
            <a:ext cx="8763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sz="2400" dirty="0">
              <a:latin typeface="Calibri" panose="020F0502020204030204" pitchFamily="34" charset="0"/>
            </a:endParaRPr>
          </a:p>
          <a:p>
            <a:endParaRPr dirty="0">
              <a:latin typeface="Calibri" panose="020F0502020204030204" pitchFamily="34" charset="0"/>
            </a:endParaRPr>
          </a:p>
          <a:p>
            <a:endParaRPr dirty="0">
              <a:latin typeface="Calibri" panose="020F0502020204030204" pitchFamily="34" charset="0"/>
            </a:endParaRPr>
          </a:p>
        </p:txBody>
      </p:sp>
      <p:sp>
        <p:nvSpPr>
          <p:cNvPr id="4100" name="TextBox 3"/>
          <p:cNvSpPr txBox="1"/>
          <p:nvPr/>
        </p:nvSpPr>
        <p:spPr>
          <a:xfrm>
            <a:off x="304800" y="1447800"/>
            <a:ext cx="8534400" cy="46615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200" dirty="0">
                <a:latin typeface="Arial" panose="020B0604020202020204" pitchFamily="34" charset="0"/>
              </a:rPr>
              <a:t>WAP to input name, roll number and marks in 5 subjects for a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sz="2200" dirty="0">
                <a:latin typeface="Arial" panose="020B0604020202020204" pitchFamily="34" charset="0"/>
              </a:rPr>
              <a:t>   student, and display it.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200" dirty="0">
                <a:latin typeface="Arial" panose="020B0604020202020204" pitchFamily="34" charset="0"/>
              </a:rPr>
              <a:t>WAP to input name, roll number and marks in 5 subjects for n number of students. Write functions to:-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sz="2200" dirty="0">
                <a:latin typeface="Arial" panose="020B0604020202020204" pitchFamily="34" charset="0"/>
              </a:rPr>
              <a:t>a.Find total marks and percentage of all n students.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sz="2200" dirty="0">
                <a:latin typeface="Arial" panose="020B0604020202020204" pitchFamily="34" charset="0"/>
              </a:rPr>
              <a:t>b.Display details of a student with a given roll number.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sz="2200" dirty="0">
                <a:latin typeface="Arial" panose="020B0604020202020204" pitchFamily="34" charset="0"/>
              </a:rPr>
              <a:t>c.Display the details for all the students having percentage in a given range.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</a:pPr>
            <a:endParaRPr sz="2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dirty="0"/>
              <a:t>Contents</a:t>
            </a:r>
          </a:p>
        </p:txBody>
      </p:sp>
      <p:sp>
        <p:nvSpPr>
          <p:cNvPr id="4099" name="TextBox 4"/>
          <p:cNvSpPr txBox="1"/>
          <p:nvPr/>
        </p:nvSpPr>
        <p:spPr>
          <a:xfrm>
            <a:off x="228600" y="1143000"/>
            <a:ext cx="8763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sz="2400" dirty="0">
              <a:latin typeface="Calibri" panose="020F0502020204030204" pitchFamily="34" charset="0"/>
            </a:endParaRPr>
          </a:p>
          <a:p>
            <a:endParaRPr dirty="0">
              <a:latin typeface="Calibri" panose="020F0502020204030204" pitchFamily="34" charset="0"/>
            </a:endParaRPr>
          </a:p>
          <a:p>
            <a:endParaRPr dirty="0">
              <a:latin typeface="Calibri" panose="020F0502020204030204" pitchFamily="34" charset="0"/>
            </a:endParaRPr>
          </a:p>
        </p:txBody>
      </p:sp>
      <p:sp>
        <p:nvSpPr>
          <p:cNvPr id="4100" name="TextBox 3"/>
          <p:cNvSpPr txBox="1"/>
          <p:nvPr/>
        </p:nvSpPr>
        <p:spPr>
          <a:xfrm>
            <a:off x="304800" y="1447800"/>
            <a:ext cx="8534400" cy="3138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200" dirty="0">
                <a:latin typeface="Arial" panose="020B0604020202020204" pitchFamily="34" charset="0"/>
              </a:rPr>
              <a:t>WAP to enter id, name, age and basic salary of n number of employees. Calculate the gross salary of all the employees and display it along with all other details </a:t>
            </a:r>
            <a:r>
              <a:rPr lang="en-US" sz="2200" dirty="0">
                <a:latin typeface="Arial" panose="020B0604020202020204" pitchFamily="34" charset="0"/>
              </a:rPr>
              <a:t>.</a:t>
            </a:r>
            <a:r>
              <a:rPr sz="2200" dirty="0">
                <a:latin typeface="Arial" panose="020B0604020202020204" pitchFamily="34" charset="0"/>
              </a:rPr>
              <a:t>    [ Gross salary= Basic salary + DA + HRA,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sz="2200" dirty="0">
                <a:latin typeface="Arial" panose="020B0604020202020204" pitchFamily="34" charset="0"/>
              </a:rPr>
              <a:t>	   DA = 80% of Basic salary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sz="2200" dirty="0">
                <a:latin typeface="Arial" panose="020B0604020202020204" pitchFamily="34" charset="0"/>
              </a:rPr>
              <a:t>	   HRA=10% of Basic salary 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563563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sz="2000" b="1" dirty="0"/>
              <a:t>Program to Store Information(name, roll and marks) of a Student Using Structure</a:t>
            </a:r>
          </a:p>
        </p:txBody>
      </p:sp>
      <p:sp>
        <p:nvSpPr>
          <p:cNvPr id="5123" name="TextBox 3"/>
          <p:cNvSpPr txBox="1"/>
          <p:nvPr/>
        </p:nvSpPr>
        <p:spPr>
          <a:xfrm>
            <a:off x="457200" y="762000"/>
            <a:ext cx="80772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sz="1600" dirty="0">
              <a:latin typeface="Arial" panose="020B0604020202020204" pitchFamily="34" charset="0"/>
            </a:endParaRPr>
          </a:p>
        </p:txBody>
      </p:sp>
      <p:sp>
        <p:nvSpPr>
          <p:cNvPr id="5124" name="Rectangle 3"/>
          <p:cNvSpPr/>
          <p:nvPr/>
        </p:nvSpPr>
        <p:spPr>
          <a:xfrm>
            <a:off x="685800" y="838200"/>
            <a:ext cx="6858000" cy="501675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1600" dirty="0">
                <a:latin typeface="Arial" panose="020B0604020202020204" pitchFamily="34" charset="0"/>
              </a:rPr>
              <a:t>#include &lt;stdio.h&gt;</a:t>
            </a:r>
          </a:p>
          <a:p>
            <a:r>
              <a:rPr sz="1600" dirty="0">
                <a:latin typeface="Arial" panose="020B0604020202020204" pitchFamily="34" charset="0"/>
              </a:rPr>
              <a:t>struct student{</a:t>
            </a:r>
          </a:p>
          <a:p>
            <a:r>
              <a:rPr sz="1600" dirty="0">
                <a:latin typeface="Arial" panose="020B0604020202020204" pitchFamily="34" charset="0"/>
              </a:rPr>
              <a:t>    char name[50];</a:t>
            </a:r>
          </a:p>
          <a:p>
            <a:r>
              <a:rPr sz="1600" dirty="0">
                <a:latin typeface="Arial" panose="020B0604020202020204" pitchFamily="34" charset="0"/>
              </a:rPr>
              <a:t>    int roll;</a:t>
            </a:r>
          </a:p>
          <a:p>
            <a:r>
              <a:rPr sz="1600" dirty="0">
                <a:latin typeface="Arial" panose="020B0604020202020204" pitchFamily="34" charset="0"/>
              </a:rPr>
              <a:t>    float marks</a:t>
            </a:r>
            <a:r>
              <a:rPr lang="en-US" sz="1600" dirty="0">
                <a:latin typeface="Arial" panose="020B0604020202020204" pitchFamily="34" charset="0"/>
              </a:rPr>
              <a:t>[5]</a:t>
            </a:r>
            <a:r>
              <a:rPr sz="1600" dirty="0">
                <a:latin typeface="Arial" panose="020B0604020202020204" pitchFamily="34" charset="0"/>
              </a:rPr>
              <a:t>;</a:t>
            </a:r>
          </a:p>
          <a:p>
            <a:r>
              <a:rPr sz="1600" dirty="0">
                <a:latin typeface="Arial" panose="020B0604020202020204" pitchFamily="34" charset="0"/>
              </a:rPr>
              <a:t>};</a:t>
            </a:r>
          </a:p>
          <a:p>
            <a:endParaRPr sz="1600" dirty="0">
              <a:latin typeface="Arial" panose="020B0604020202020204" pitchFamily="34" charset="0"/>
            </a:endParaRPr>
          </a:p>
          <a:p>
            <a:r>
              <a:rPr sz="1600" dirty="0">
                <a:latin typeface="Arial" panose="020B0604020202020204" pitchFamily="34" charset="0"/>
              </a:rPr>
              <a:t>int main(){</a:t>
            </a:r>
          </a:p>
          <a:p>
            <a:r>
              <a:rPr sz="1600" dirty="0">
                <a:latin typeface="Arial" panose="020B0604020202020204" pitchFamily="34" charset="0"/>
              </a:rPr>
              <a:t>    struct student s;</a:t>
            </a:r>
          </a:p>
          <a:p>
            <a:r>
              <a:rPr sz="1600" dirty="0">
                <a:latin typeface="Arial" panose="020B0604020202020204" pitchFamily="34" charset="0"/>
              </a:rPr>
              <a:t>    </a:t>
            </a:r>
            <a:r>
              <a:rPr lang="en-US" sz="1600" dirty="0">
                <a:latin typeface="Arial" panose="020B0604020202020204" pitchFamily="34" charset="0"/>
              </a:rPr>
              <a:t>int i, n;</a:t>
            </a:r>
          </a:p>
          <a:p>
            <a:r>
              <a:rPr lang="en-US" sz="1600" dirty="0">
                <a:latin typeface="Arial" panose="020B0604020202020204" pitchFamily="34" charset="0"/>
              </a:rPr>
              <a:t>    </a:t>
            </a:r>
            <a:r>
              <a:rPr sz="1600" dirty="0">
                <a:latin typeface="Arial" panose="020B0604020202020204" pitchFamily="34" charset="0"/>
              </a:rPr>
              <a:t>printf("Enter information of student:\n\n");</a:t>
            </a:r>
          </a:p>
          <a:p>
            <a:r>
              <a:rPr sz="1600" dirty="0">
                <a:latin typeface="Arial" panose="020B0604020202020204" pitchFamily="34" charset="0"/>
              </a:rPr>
              <a:t>    printf("Enter name: ");</a:t>
            </a:r>
          </a:p>
          <a:p>
            <a:r>
              <a:rPr sz="1600" dirty="0">
                <a:latin typeface="Arial" panose="020B0604020202020204" pitchFamily="34" charset="0"/>
              </a:rPr>
              <a:t>    scanf("%s",s.name);</a:t>
            </a:r>
          </a:p>
          <a:p>
            <a:r>
              <a:rPr sz="1600" dirty="0">
                <a:latin typeface="Arial" panose="020B0604020202020204" pitchFamily="34" charset="0"/>
              </a:rPr>
              <a:t>    printf("Enter roll number: ");</a:t>
            </a:r>
          </a:p>
          <a:p>
            <a:r>
              <a:rPr sz="1600" dirty="0">
                <a:latin typeface="Arial" panose="020B0604020202020204" pitchFamily="34" charset="0"/>
              </a:rPr>
              <a:t>    </a:t>
            </a:r>
            <a:r>
              <a:rPr sz="1600">
                <a:latin typeface="Arial" panose="020B0604020202020204" pitchFamily="34" charset="0"/>
              </a:rPr>
              <a:t>scanf</a:t>
            </a:r>
            <a:r>
              <a:rPr sz="1600" smtClean="0">
                <a:latin typeface="Arial" panose="020B0604020202020204" pitchFamily="34" charset="0"/>
              </a:rPr>
              <a:t>("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sz="1600" smtClean="0">
                <a:latin typeface="Arial" panose="020B0604020202020204" pitchFamily="34" charset="0"/>
              </a:rPr>
              <a:t>%</a:t>
            </a:r>
            <a:r>
              <a:rPr sz="1600" dirty="0">
                <a:latin typeface="Arial" panose="020B0604020202020204" pitchFamily="34" charset="0"/>
              </a:rPr>
              <a:t>d",&amp;s.roll);</a:t>
            </a:r>
          </a:p>
          <a:p>
            <a:r>
              <a:rPr sz="1600" dirty="0">
                <a:latin typeface="Arial" panose="020B0604020202020204" pitchFamily="34" charset="0"/>
              </a:rPr>
              <a:t>    printf("Enter marks: ");</a:t>
            </a:r>
          </a:p>
          <a:p>
            <a:r>
              <a:rPr sz="1600" dirty="0">
                <a:latin typeface="Arial" panose="020B0604020202020204" pitchFamily="34" charset="0"/>
              </a:rPr>
              <a:t>    </a:t>
            </a:r>
            <a:r>
              <a:rPr lang="en-US" sz="1600" dirty="0">
                <a:sym typeface="+mn-ea"/>
              </a:rPr>
              <a:t>for (j=0;i&lt;n;i++)</a:t>
            </a:r>
            <a:endParaRPr sz="1600" dirty="0">
              <a:latin typeface="Arial" panose="020B0604020202020204" pitchFamily="34" charset="0"/>
            </a:endParaRPr>
          </a:p>
          <a:p>
            <a:r>
              <a:rPr sz="1600" dirty="0">
                <a:latin typeface="Arial" panose="020B0604020202020204" pitchFamily="34" charset="0"/>
              </a:rPr>
              <a:t>           scanf("%f",&amp;s.marks</a:t>
            </a:r>
            <a:r>
              <a:rPr lang="en-US" sz="1600" dirty="0">
                <a:latin typeface="Arial" panose="020B0604020202020204" pitchFamily="34" charset="0"/>
              </a:rPr>
              <a:t>[i]</a:t>
            </a:r>
            <a:r>
              <a:rPr sz="1600" dirty="0">
                <a:latin typeface="Arial" panose="020B0604020202020204" pitchFamily="34" charset="0"/>
              </a:rPr>
              <a:t>);</a:t>
            </a:r>
          </a:p>
          <a:p>
            <a:endParaRPr sz="1600" dirty="0">
              <a:latin typeface="Arial" panose="020B0604020202020204" pitchFamily="34" charset="0"/>
            </a:endParaRPr>
          </a:p>
          <a:p>
            <a:endParaRPr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563563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sz="2000" b="1" dirty="0"/>
              <a:t>Program to Store Information(name, roll and marks) of a Student Using Structure</a:t>
            </a:r>
          </a:p>
        </p:txBody>
      </p:sp>
      <p:sp>
        <p:nvSpPr>
          <p:cNvPr id="5123" name="TextBox 3"/>
          <p:cNvSpPr txBox="1"/>
          <p:nvPr/>
        </p:nvSpPr>
        <p:spPr>
          <a:xfrm>
            <a:off x="457200" y="762000"/>
            <a:ext cx="80772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sz="1600" dirty="0">
              <a:latin typeface="Arial" panose="020B0604020202020204" pitchFamily="34" charset="0"/>
            </a:endParaRPr>
          </a:p>
        </p:txBody>
      </p:sp>
      <p:sp>
        <p:nvSpPr>
          <p:cNvPr id="5124" name="Rectangle 3"/>
          <p:cNvSpPr/>
          <p:nvPr/>
        </p:nvSpPr>
        <p:spPr>
          <a:xfrm>
            <a:off x="685800" y="838200"/>
            <a:ext cx="6858000" cy="2061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sz="1600" dirty="0">
              <a:latin typeface="Arial" panose="020B0604020202020204" pitchFamily="34" charset="0"/>
            </a:endParaRPr>
          </a:p>
          <a:p>
            <a:r>
              <a:rPr sz="1600" dirty="0">
                <a:latin typeface="Arial" panose="020B0604020202020204" pitchFamily="34" charset="0"/>
              </a:rPr>
              <a:t>    printf("\nDisplaying Information\n");</a:t>
            </a:r>
          </a:p>
          <a:p>
            <a:r>
              <a:rPr sz="1600" dirty="0">
                <a:latin typeface="Arial" panose="020B0604020202020204" pitchFamily="34" charset="0"/>
              </a:rPr>
              <a:t>    printf("Name: %s\n",s.name);</a:t>
            </a:r>
          </a:p>
          <a:p>
            <a:r>
              <a:rPr sz="1600" dirty="0">
                <a:latin typeface="Arial" panose="020B0604020202020204" pitchFamily="34" charset="0"/>
              </a:rPr>
              <a:t>    printf("Roll: %d\n",s.roll);</a:t>
            </a:r>
          </a:p>
          <a:p>
            <a:r>
              <a:rPr sz="1600" dirty="0">
                <a:latin typeface="Arial" panose="020B0604020202020204" pitchFamily="34" charset="0"/>
              </a:rPr>
              <a:t>    </a:t>
            </a:r>
            <a:r>
              <a:rPr lang="en-US" sz="1600" dirty="0">
                <a:latin typeface="Arial" panose="020B0604020202020204" pitchFamily="34" charset="0"/>
              </a:rPr>
              <a:t>for (i=0;i&lt;n;i++)</a:t>
            </a:r>
            <a:endParaRPr sz="1600" dirty="0">
              <a:latin typeface="Arial" panose="020B0604020202020204" pitchFamily="34" charset="0"/>
            </a:endParaRPr>
          </a:p>
          <a:p>
            <a:r>
              <a:rPr sz="1600" dirty="0">
                <a:latin typeface="Arial" panose="020B0604020202020204" pitchFamily="34" charset="0"/>
              </a:rPr>
              <a:t>         printf("Marks: %.2f\n",s.marks</a:t>
            </a:r>
            <a:r>
              <a:rPr lang="en-US" sz="1600" dirty="0">
                <a:latin typeface="Arial" panose="020B0604020202020204" pitchFamily="34" charset="0"/>
              </a:rPr>
              <a:t>[i]</a:t>
            </a:r>
            <a:r>
              <a:rPr sz="1600" dirty="0">
                <a:latin typeface="Arial" panose="020B0604020202020204" pitchFamily="34" charset="0"/>
              </a:rPr>
              <a:t>);</a:t>
            </a:r>
          </a:p>
          <a:p>
            <a:r>
              <a:rPr sz="1600" dirty="0">
                <a:latin typeface="Arial" panose="020B0604020202020204" pitchFamily="34" charset="0"/>
              </a:rPr>
              <a:t>    return 0;</a:t>
            </a:r>
          </a:p>
          <a:p>
            <a:r>
              <a:rPr sz="1600" dirty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563563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sz="2000" b="1" dirty="0"/>
              <a:t>Program to Store Information(name, roll and marks) of </a:t>
            </a:r>
            <a:r>
              <a:rPr lang="en-US" sz="2000" b="1" dirty="0"/>
              <a:t>n number</a:t>
            </a:r>
            <a:r>
              <a:rPr sz="2000" b="1" dirty="0"/>
              <a:t> Student Using Structure</a:t>
            </a:r>
          </a:p>
        </p:txBody>
      </p:sp>
      <p:sp>
        <p:nvSpPr>
          <p:cNvPr id="5123" name="TextBox 3"/>
          <p:cNvSpPr txBox="1"/>
          <p:nvPr/>
        </p:nvSpPr>
        <p:spPr>
          <a:xfrm>
            <a:off x="457200" y="762000"/>
            <a:ext cx="80772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sz="1600" dirty="0">
              <a:latin typeface="Arial" panose="020B0604020202020204" pitchFamily="34" charset="0"/>
            </a:endParaRPr>
          </a:p>
        </p:txBody>
      </p:sp>
      <p:sp>
        <p:nvSpPr>
          <p:cNvPr id="5124" name="Rectangle 3"/>
          <p:cNvSpPr/>
          <p:nvPr/>
        </p:nvSpPr>
        <p:spPr>
          <a:xfrm>
            <a:off x="685800" y="838200"/>
            <a:ext cx="6858000" cy="6000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1600" dirty="0">
                <a:latin typeface="Arial" panose="020B0604020202020204" pitchFamily="34" charset="0"/>
              </a:rPr>
              <a:t>#include &lt;stdio.h&gt;</a:t>
            </a:r>
          </a:p>
          <a:p>
            <a:r>
              <a:rPr sz="1600" dirty="0">
                <a:latin typeface="Arial" panose="020B0604020202020204" pitchFamily="34" charset="0"/>
              </a:rPr>
              <a:t>struct student{</a:t>
            </a:r>
          </a:p>
          <a:p>
            <a:r>
              <a:rPr sz="1600" dirty="0">
                <a:latin typeface="Arial" panose="020B0604020202020204" pitchFamily="34" charset="0"/>
              </a:rPr>
              <a:t>    char name[50];</a:t>
            </a:r>
          </a:p>
          <a:p>
            <a:r>
              <a:rPr sz="1600" dirty="0">
                <a:latin typeface="Arial" panose="020B0604020202020204" pitchFamily="34" charset="0"/>
              </a:rPr>
              <a:t>    int roll;</a:t>
            </a:r>
          </a:p>
          <a:p>
            <a:r>
              <a:rPr sz="1600" dirty="0">
                <a:latin typeface="Arial" panose="020B0604020202020204" pitchFamily="34" charset="0"/>
              </a:rPr>
              <a:t>    float marks</a:t>
            </a:r>
            <a:r>
              <a:rPr lang="en-US" sz="1600" dirty="0">
                <a:latin typeface="Arial" panose="020B0604020202020204" pitchFamily="34" charset="0"/>
              </a:rPr>
              <a:t>[5]</a:t>
            </a:r>
            <a:r>
              <a:rPr sz="1600" dirty="0">
                <a:latin typeface="Arial" panose="020B0604020202020204" pitchFamily="34" charset="0"/>
              </a:rPr>
              <a:t>; </a:t>
            </a:r>
            <a:r>
              <a:rPr lang="en-US" sz="1600" dirty="0">
                <a:latin typeface="Arial" panose="020B0604020202020204" pitchFamily="34" charset="0"/>
              </a:rPr>
              <a:t>float total; float perc;</a:t>
            </a:r>
            <a:endParaRPr sz="1600" dirty="0">
              <a:latin typeface="Arial" panose="020B0604020202020204" pitchFamily="34" charset="0"/>
            </a:endParaRPr>
          </a:p>
          <a:p>
            <a:r>
              <a:rPr sz="1600" dirty="0">
                <a:latin typeface="Arial" panose="020B0604020202020204" pitchFamily="34" charset="0"/>
              </a:rPr>
              <a:t>};</a:t>
            </a:r>
          </a:p>
          <a:p>
            <a:endParaRPr sz="1600" dirty="0">
              <a:latin typeface="Arial" panose="020B0604020202020204" pitchFamily="34" charset="0"/>
            </a:endParaRPr>
          </a:p>
          <a:p>
            <a:r>
              <a:rPr sz="1600" dirty="0">
                <a:latin typeface="Arial" panose="020B0604020202020204" pitchFamily="34" charset="0"/>
              </a:rPr>
              <a:t>int main(){</a:t>
            </a:r>
          </a:p>
          <a:p>
            <a:r>
              <a:rPr sz="1600" dirty="0">
                <a:latin typeface="Arial" panose="020B0604020202020204" pitchFamily="34" charset="0"/>
              </a:rPr>
              <a:t>    struct student s</a:t>
            </a:r>
            <a:r>
              <a:rPr lang="en-US" sz="1600" dirty="0">
                <a:latin typeface="Arial" panose="020B0604020202020204" pitchFamily="34" charset="0"/>
              </a:rPr>
              <a:t>[10]</a:t>
            </a:r>
            <a:r>
              <a:rPr sz="1600" dirty="0">
                <a:latin typeface="Arial" panose="020B0604020202020204" pitchFamily="34" charset="0"/>
              </a:rPr>
              <a:t>;</a:t>
            </a:r>
          </a:p>
          <a:p>
            <a:r>
              <a:rPr sz="1600" dirty="0">
                <a:latin typeface="Arial" panose="020B0604020202020204" pitchFamily="34" charset="0"/>
              </a:rPr>
              <a:t>    </a:t>
            </a:r>
            <a:r>
              <a:rPr lang="en-US" sz="1600" dirty="0">
                <a:latin typeface="Arial" panose="020B0604020202020204" pitchFamily="34" charset="0"/>
              </a:rPr>
              <a:t>int i, j,n, sum=0;</a:t>
            </a:r>
          </a:p>
          <a:p>
            <a:r>
              <a:rPr lang="en-US" sz="1600" dirty="0">
                <a:latin typeface="Arial" panose="020B0604020202020204" pitchFamily="34" charset="0"/>
              </a:rPr>
              <a:t>    printf(“\n Enter the no of students”);</a:t>
            </a:r>
          </a:p>
          <a:p>
            <a:r>
              <a:rPr lang="en-US" sz="1600" dirty="0">
                <a:latin typeface="Arial" panose="020B0604020202020204" pitchFamily="34" charset="0"/>
              </a:rPr>
              <a:t>    scanf(“%d”,&amp;n);</a:t>
            </a:r>
          </a:p>
          <a:p>
            <a:r>
              <a:rPr lang="en-US" sz="1600" dirty="0">
                <a:latin typeface="Arial" panose="020B0604020202020204" pitchFamily="34" charset="0"/>
              </a:rPr>
              <a:t>    </a:t>
            </a:r>
            <a:r>
              <a:rPr sz="1600" dirty="0">
                <a:sym typeface="+mn-ea"/>
              </a:rPr>
              <a:t>printf("Enter information of student:\n\n");</a:t>
            </a:r>
            <a:endParaRPr sz="1600" dirty="0">
              <a:latin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</a:rPr>
              <a:t>    for(i=0;i&lt;n;i++)</a:t>
            </a:r>
          </a:p>
          <a:p>
            <a:r>
              <a:rPr lang="en-US" sz="1600" dirty="0">
                <a:latin typeface="Arial" panose="020B0604020202020204" pitchFamily="34" charset="0"/>
              </a:rPr>
              <a:t>     {</a:t>
            </a:r>
          </a:p>
          <a:p>
            <a:r>
              <a:rPr lang="en-US" sz="1600" dirty="0">
                <a:latin typeface="Arial" panose="020B0604020202020204" pitchFamily="34" charset="0"/>
              </a:rPr>
              <a:t>    </a:t>
            </a:r>
            <a:r>
              <a:rPr sz="1600" dirty="0">
                <a:latin typeface="Arial" panose="020B0604020202020204" pitchFamily="34" charset="0"/>
              </a:rPr>
              <a:t>    printf("Enter name: ");</a:t>
            </a:r>
          </a:p>
          <a:p>
            <a:r>
              <a:rPr sz="1600" dirty="0">
                <a:latin typeface="Arial" panose="020B0604020202020204" pitchFamily="34" charset="0"/>
              </a:rPr>
              <a:t>        scanf("%s",s</a:t>
            </a:r>
            <a:r>
              <a:rPr lang="en-US" sz="1600" dirty="0">
                <a:latin typeface="Arial" panose="020B0604020202020204" pitchFamily="34" charset="0"/>
              </a:rPr>
              <a:t>[i]</a:t>
            </a:r>
            <a:r>
              <a:rPr sz="1600" dirty="0">
                <a:latin typeface="Arial" panose="020B0604020202020204" pitchFamily="34" charset="0"/>
              </a:rPr>
              <a:t>.name);</a:t>
            </a:r>
          </a:p>
          <a:p>
            <a:r>
              <a:rPr sz="1600" dirty="0">
                <a:latin typeface="Arial" panose="020B0604020202020204" pitchFamily="34" charset="0"/>
              </a:rPr>
              <a:t>        printf("Enter roll number: ");</a:t>
            </a:r>
          </a:p>
          <a:p>
            <a:r>
              <a:rPr sz="1600" dirty="0">
                <a:latin typeface="Arial" panose="020B0604020202020204" pitchFamily="34" charset="0"/>
              </a:rPr>
              <a:t>        scanf("%d",&amp;s</a:t>
            </a:r>
            <a:r>
              <a:rPr lang="en-US" sz="1600" dirty="0">
                <a:latin typeface="Arial" panose="020B0604020202020204" pitchFamily="34" charset="0"/>
              </a:rPr>
              <a:t>[i]</a:t>
            </a:r>
            <a:r>
              <a:rPr sz="1600" dirty="0">
                <a:latin typeface="Arial" panose="020B0604020202020204" pitchFamily="34" charset="0"/>
              </a:rPr>
              <a:t>.roll);</a:t>
            </a:r>
          </a:p>
          <a:p>
            <a:r>
              <a:rPr sz="1600" dirty="0">
                <a:latin typeface="Arial" panose="020B0604020202020204" pitchFamily="34" charset="0"/>
              </a:rPr>
              <a:t>        printf("Enter marks: ");</a:t>
            </a:r>
          </a:p>
          <a:p>
            <a:r>
              <a:rPr sz="1600" dirty="0">
                <a:latin typeface="Arial" panose="020B0604020202020204" pitchFamily="34" charset="0"/>
              </a:rPr>
              <a:t>        </a:t>
            </a:r>
            <a:r>
              <a:rPr lang="en-US" sz="1600" dirty="0">
                <a:latin typeface="Arial" panose="020B0604020202020204" pitchFamily="34" charset="0"/>
              </a:rPr>
              <a:t>sum=0;</a:t>
            </a:r>
            <a:endParaRPr sz="1600" dirty="0">
              <a:latin typeface="Arial" panose="020B0604020202020204" pitchFamily="34" charset="0"/>
            </a:endParaRPr>
          </a:p>
          <a:p>
            <a:r>
              <a:rPr sz="1600" dirty="0">
                <a:latin typeface="Arial" panose="020B0604020202020204" pitchFamily="34" charset="0"/>
              </a:rPr>
              <a:t>        </a:t>
            </a:r>
          </a:p>
          <a:p>
            <a:r>
              <a:rPr sz="160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563563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sz="2000" b="1" dirty="0"/>
              <a:t>Program to Store Information(name, roll and marks) of </a:t>
            </a:r>
            <a:r>
              <a:rPr lang="en-US" sz="2000" b="1" dirty="0"/>
              <a:t>n number</a:t>
            </a:r>
            <a:r>
              <a:rPr sz="2000" b="1" dirty="0"/>
              <a:t> Student Using Structure</a:t>
            </a:r>
          </a:p>
        </p:txBody>
      </p:sp>
      <p:sp>
        <p:nvSpPr>
          <p:cNvPr id="5123" name="TextBox 3"/>
          <p:cNvSpPr txBox="1"/>
          <p:nvPr/>
        </p:nvSpPr>
        <p:spPr>
          <a:xfrm>
            <a:off x="457200" y="762000"/>
            <a:ext cx="80772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sz="1600" dirty="0">
              <a:latin typeface="Arial" panose="020B0604020202020204" pitchFamily="34" charset="0"/>
            </a:endParaRPr>
          </a:p>
        </p:txBody>
      </p:sp>
      <p:sp>
        <p:nvSpPr>
          <p:cNvPr id="5124" name="Rectangle 3"/>
          <p:cNvSpPr/>
          <p:nvPr/>
        </p:nvSpPr>
        <p:spPr>
          <a:xfrm>
            <a:off x="583565" y="762000"/>
            <a:ext cx="6858000" cy="575542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   </a:t>
            </a:r>
            <a:r>
              <a:rPr lang="en-US" sz="1600" dirty="0">
                <a:sym typeface="+mn-ea"/>
              </a:rPr>
              <a:t>for (j=0;j&lt;5;j++){</a:t>
            </a:r>
            <a:endParaRPr sz="1600" dirty="0">
              <a:latin typeface="Arial" panose="020B0604020202020204" pitchFamily="34" charset="0"/>
            </a:endParaRPr>
          </a:p>
          <a:p>
            <a:r>
              <a:rPr sz="1600" dirty="0">
                <a:sym typeface="+mn-ea"/>
              </a:rPr>
              <a:t>            scanf("%f",&amp;s</a:t>
            </a:r>
            <a:r>
              <a:rPr lang="en-US" sz="1600" dirty="0">
                <a:sym typeface="+mn-ea"/>
              </a:rPr>
              <a:t>[i]</a:t>
            </a:r>
            <a:r>
              <a:rPr sz="1600" dirty="0">
                <a:sym typeface="+mn-ea"/>
              </a:rPr>
              <a:t>.marks</a:t>
            </a:r>
            <a:r>
              <a:rPr lang="en-US" sz="1600" dirty="0">
                <a:sym typeface="+mn-ea"/>
              </a:rPr>
              <a:t>[j]</a:t>
            </a:r>
            <a:r>
              <a:rPr sz="1600" dirty="0">
                <a:sym typeface="+mn-ea"/>
              </a:rPr>
              <a:t>);</a:t>
            </a:r>
          </a:p>
          <a:p>
            <a:r>
              <a:rPr sz="1600" dirty="0">
                <a:sym typeface="+mn-ea"/>
              </a:rPr>
              <a:t>             </a:t>
            </a:r>
            <a:r>
              <a:rPr lang="en-US" sz="1600" dirty="0">
                <a:sym typeface="+mn-ea"/>
              </a:rPr>
              <a:t>sum=sum+s[i].marks[j];}</a:t>
            </a:r>
            <a:endParaRPr sz="1600" dirty="0">
              <a:sym typeface="+mn-ea"/>
            </a:endParaRPr>
          </a:p>
          <a:p>
            <a:r>
              <a:rPr sz="1600" dirty="0">
                <a:sym typeface="+mn-ea"/>
              </a:rPr>
              <a:t>         </a:t>
            </a:r>
            <a:r>
              <a:rPr lang="en-US" sz="1600" dirty="0">
                <a:sym typeface="+mn-ea"/>
              </a:rPr>
              <a:t>s[i].tot=sum;</a:t>
            </a:r>
            <a:r>
              <a:rPr sz="1600" dirty="0">
                <a:sym typeface="+mn-ea"/>
              </a:rPr>
              <a:t>      </a:t>
            </a:r>
            <a:endParaRPr sz="1600" dirty="0">
              <a:latin typeface="Arial" panose="020B0604020202020204" pitchFamily="34" charset="0"/>
            </a:endParaRPr>
          </a:p>
          <a:p>
            <a:r>
              <a:rPr sz="1600" dirty="0">
                <a:latin typeface="Arial" panose="020B0604020202020204" pitchFamily="34" charset="0"/>
              </a:rPr>
              <a:t>         </a:t>
            </a:r>
            <a:r>
              <a:rPr lang="en-US" sz="1600" dirty="0">
                <a:latin typeface="Arial" panose="020B0604020202020204" pitchFamily="34" charset="0"/>
              </a:rPr>
              <a:t>s[i].perc= sum/5;</a:t>
            </a:r>
            <a:endParaRPr sz="1600" dirty="0">
              <a:latin typeface="Arial" panose="020B0604020202020204" pitchFamily="34" charset="0"/>
            </a:endParaRPr>
          </a:p>
          <a:p>
            <a:r>
              <a:rPr sz="1600" dirty="0">
                <a:sym typeface="+mn-ea"/>
              </a:rPr>
              <a:t>   }</a:t>
            </a:r>
            <a:endParaRPr sz="1600" dirty="0">
              <a:latin typeface="Arial" panose="020B0604020202020204" pitchFamily="34" charset="0"/>
            </a:endParaRPr>
          </a:p>
          <a:p>
            <a:r>
              <a:rPr sz="1600" dirty="0">
                <a:sym typeface="+mn-ea"/>
              </a:rPr>
              <a:t>printf("\nDisplaying Information\n");</a:t>
            </a:r>
            <a:endParaRPr sz="1600" dirty="0">
              <a:latin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ym typeface="+mn-ea"/>
              </a:rPr>
              <a:t>  for(i=0;i&lt;n;i++)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dirty="0">
                <a:sym typeface="+mn-ea"/>
              </a:rPr>
              <a:t>     {  if(input==s[i].roll)</a:t>
            </a:r>
          </a:p>
          <a:p>
            <a:r>
              <a:rPr lang="en-US" sz="1600" dirty="0">
                <a:sym typeface="+mn-ea"/>
              </a:rPr>
              <a:t>        {</a:t>
            </a:r>
          </a:p>
          <a:p>
            <a:r>
              <a:rPr sz="1600" dirty="0">
                <a:latin typeface="Arial" panose="020B0604020202020204" pitchFamily="34" charset="0"/>
              </a:rPr>
              <a:t>         printf("Name: %s\n",s</a:t>
            </a:r>
            <a:r>
              <a:rPr lang="en-US" sz="1600" dirty="0">
                <a:latin typeface="Arial" panose="020B0604020202020204" pitchFamily="34" charset="0"/>
              </a:rPr>
              <a:t>[i]</a:t>
            </a:r>
            <a:r>
              <a:rPr sz="1600" dirty="0">
                <a:latin typeface="Arial" panose="020B0604020202020204" pitchFamily="34" charset="0"/>
              </a:rPr>
              <a:t>.name);</a:t>
            </a:r>
          </a:p>
          <a:p>
            <a:r>
              <a:rPr sz="1600" dirty="0">
                <a:latin typeface="Arial" panose="020B0604020202020204" pitchFamily="34" charset="0"/>
              </a:rPr>
              <a:t>          printf("Roll: %d\n",s</a:t>
            </a:r>
            <a:r>
              <a:rPr lang="en-US" sz="1600" dirty="0">
                <a:latin typeface="Arial" panose="020B0604020202020204" pitchFamily="34" charset="0"/>
              </a:rPr>
              <a:t>[i]</a:t>
            </a:r>
            <a:r>
              <a:rPr sz="1600" dirty="0">
                <a:latin typeface="Arial" panose="020B0604020202020204" pitchFamily="34" charset="0"/>
              </a:rPr>
              <a:t>.roll);</a:t>
            </a:r>
          </a:p>
          <a:p>
            <a:r>
              <a:rPr sz="1600" dirty="0">
                <a:latin typeface="Arial" panose="020B0604020202020204" pitchFamily="34" charset="0"/>
              </a:rPr>
              <a:t>          </a:t>
            </a:r>
            <a:r>
              <a:rPr sz="1600" dirty="0">
                <a:sym typeface="+mn-ea"/>
              </a:rPr>
              <a:t> </a:t>
            </a:r>
            <a:r>
              <a:rPr lang="en-US" sz="1600" dirty="0">
                <a:sym typeface="+mn-ea"/>
              </a:rPr>
              <a:t>for (j=0;j&lt;5;j++)</a:t>
            </a:r>
            <a:endParaRPr sz="1600" dirty="0">
              <a:latin typeface="Arial" panose="020B0604020202020204" pitchFamily="34" charset="0"/>
            </a:endParaRPr>
          </a:p>
          <a:p>
            <a:r>
              <a:rPr sz="1600" dirty="0">
                <a:latin typeface="Arial" panose="020B0604020202020204" pitchFamily="34" charset="0"/>
              </a:rPr>
              <a:t>                printf("Marks: %.2f\n",s</a:t>
            </a:r>
            <a:r>
              <a:rPr lang="en-US" sz="1600" dirty="0">
                <a:latin typeface="Arial" panose="020B0604020202020204" pitchFamily="34" charset="0"/>
              </a:rPr>
              <a:t>[i]</a:t>
            </a:r>
            <a:r>
              <a:rPr sz="1600" dirty="0">
                <a:latin typeface="Arial" panose="020B0604020202020204" pitchFamily="34" charset="0"/>
              </a:rPr>
              <a:t>.marks</a:t>
            </a:r>
            <a:r>
              <a:rPr lang="en-US" sz="1600" dirty="0">
                <a:latin typeface="Arial" panose="020B0604020202020204" pitchFamily="34" charset="0"/>
              </a:rPr>
              <a:t>[j]</a:t>
            </a:r>
            <a:r>
              <a:rPr sz="1600" dirty="0">
                <a:latin typeface="Arial" panose="020B0604020202020204" pitchFamily="34" charset="0"/>
              </a:rPr>
              <a:t>);</a:t>
            </a:r>
          </a:p>
          <a:p>
            <a:r>
              <a:rPr sz="1600" dirty="0">
                <a:latin typeface="Arial" panose="020B0604020202020204" pitchFamily="34" charset="0"/>
              </a:rPr>
              <a:t>      </a:t>
            </a:r>
            <a:r>
              <a:rPr sz="1600" dirty="0">
                <a:sym typeface="+mn-ea"/>
              </a:rPr>
              <a:t>printf("</a:t>
            </a:r>
            <a:r>
              <a:rPr lang="en-US" sz="1600" dirty="0">
                <a:sym typeface="+mn-ea"/>
              </a:rPr>
              <a:t>Total</a:t>
            </a:r>
            <a:r>
              <a:rPr sz="1600" dirty="0">
                <a:sym typeface="+mn-ea"/>
              </a:rPr>
              <a:t>: %.2f\n",s</a:t>
            </a:r>
            <a:r>
              <a:rPr lang="en-US" sz="1600" dirty="0">
                <a:sym typeface="+mn-ea"/>
              </a:rPr>
              <a:t>[i]</a:t>
            </a:r>
            <a:r>
              <a:rPr sz="1600" dirty="0">
                <a:sym typeface="+mn-ea"/>
              </a:rPr>
              <a:t>.</a:t>
            </a:r>
            <a:r>
              <a:rPr lang="en-US" sz="1600" dirty="0">
                <a:sym typeface="+mn-ea"/>
              </a:rPr>
              <a:t>tot</a:t>
            </a:r>
            <a:r>
              <a:rPr sz="1600" dirty="0">
                <a:sym typeface="+mn-ea"/>
              </a:rPr>
              <a:t>);</a:t>
            </a:r>
            <a:endParaRPr sz="1600" dirty="0">
              <a:latin typeface="Arial" panose="020B0604020202020204" pitchFamily="34" charset="0"/>
            </a:endParaRPr>
          </a:p>
          <a:p>
            <a:r>
              <a:rPr sz="1600" dirty="0">
                <a:latin typeface="Arial" panose="020B0604020202020204" pitchFamily="34" charset="0"/>
              </a:rPr>
              <a:t>     </a:t>
            </a:r>
            <a:r>
              <a:rPr sz="1600" dirty="0">
                <a:sym typeface="+mn-ea"/>
              </a:rPr>
              <a:t>  printf("</a:t>
            </a:r>
            <a:r>
              <a:rPr lang="en-US" sz="1600" dirty="0">
                <a:sym typeface="+mn-ea"/>
              </a:rPr>
              <a:t>Perc</a:t>
            </a:r>
            <a:r>
              <a:rPr sz="1600" dirty="0">
                <a:sym typeface="+mn-ea"/>
              </a:rPr>
              <a:t>: %.2f\n",s</a:t>
            </a:r>
            <a:r>
              <a:rPr lang="en-US" sz="1600" dirty="0">
                <a:sym typeface="+mn-ea"/>
              </a:rPr>
              <a:t>[i]</a:t>
            </a:r>
            <a:r>
              <a:rPr sz="1600" dirty="0">
                <a:sym typeface="+mn-ea"/>
              </a:rPr>
              <a:t>.</a:t>
            </a:r>
            <a:r>
              <a:rPr lang="en-US" sz="1600" dirty="0">
                <a:sym typeface="+mn-ea"/>
              </a:rPr>
              <a:t>perc</a:t>
            </a:r>
            <a:r>
              <a:rPr sz="1600" dirty="0">
                <a:sym typeface="+mn-ea"/>
              </a:rPr>
              <a:t>);</a:t>
            </a:r>
            <a:r>
              <a:rPr lang="en-US" sz="1600" dirty="0">
                <a:sym typeface="+mn-ea"/>
              </a:rPr>
              <a:t>}</a:t>
            </a:r>
          </a:p>
          <a:p>
            <a:r>
              <a:rPr lang="en-US" sz="1600" dirty="0">
                <a:sym typeface="+mn-ea"/>
              </a:rPr>
              <a:t>  }</a:t>
            </a:r>
            <a:endParaRPr sz="1600" dirty="0">
              <a:latin typeface="Arial" panose="020B0604020202020204" pitchFamily="34" charset="0"/>
            </a:endParaRPr>
          </a:p>
          <a:p>
            <a:endParaRPr sz="1600" dirty="0">
              <a:latin typeface="Arial" panose="020B0604020202020204" pitchFamily="34" charset="0"/>
            </a:endParaRPr>
          </a:p>
          <a:p>
            <a:r>
              <a:rPr sz="1600" dirty="0">
                <a:latin typeface="Arial" panose="020B0604020202020204" pitchFamily="34" charset="0"/>
              </a:rPr>
              <a:t>    return 0;</a:t>
            </a:r>
          </a:p>
          <a:p>
            <a:r>
              <a:rPr sz="1600" dirty="0">
                <a:latin typeface="Arial" panose="020B0604020202020204" pitchFamily="34" charset="0"/>
              </a:rPr>
              <a:t>}</a:t>
            </a:r>
          </a:p>
          <a:p>
            <a:endParaRPr sz="1600" dirty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Note: </a:t>
            </a:r>
            <a:r>
              <a:rPr lang="en-US" sz="1600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This line is for displaying a student detail in a given range.     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      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if(s[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].perc&gt;=lower &amp;&amp; s[i]. perc&lt;=upper)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563563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sz="2000" b="1" dirty="0"/>
              <a:t>Program to Add Two Distances (in inch-feet) System Using Structures</a:t>
            </a:r>
          </a:p>
        </p:txBody>
      </p:sp>
      <p:sp>
        <p:nvSpPr>
          <p:cNvPr id="6147" name="TextBox 3"/>
          <p:cNvSpPr txBox="1"/>
          <p:nvPr/>
        </p:nvSpPr>
        <p:spPr>
          <a:xfrm>
            <a:off x="457200" y="990600"/>
            <a:ext cx="8077200" cy="535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fr-FR" altLang="x-none" sz="1600" dirty="0">
                <a:latin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</a:rPr>
              <a:t>#include &lt;stdio.h&gt;</a:t>
            </a:r>
          </a:p>
          <a:p>
            <a:r>
              <a:rPr dirty="0">
                <a:latin typeface="Arial" panose="020B0604020202020204" pitchFamily="34" charset="0"/>
              </a:rPr>
              <a:t>  struct Distance{</a:t>
            </a:r>
          </a:p>
          <a:p>
            <a:r>
              <a:rPr dirty="0">
                <a:latin typeface="Arial" panose="020B0604020202020204" pitchFamily="34" charset="0"/>
              </a:rPr>
              <a:t>        int feet;</a:t>
            </a:r>
          </a:p>
          <a:p>
            <a:r>
              <a:rPr dirty="0">
                <a:latin typeface="Arial" panose="020B0604020202020204" pitchFamily="34" charset="0"/>
              </a:rPr>
              <a:t>        float inch;</a:t>
            </a:r>
          </a:p>
          <a:p>
            <a:r>
              <a:rPr dirty="0">
                <a:latin typeface="Arial" panose="020B0604020202020204" pitchFamily="34" charset="0"/>
              </a:rPr>
              <a:t>   }d1,d2,sum;</a:t>
            </a:r>
          </a:p>
          <a:p>
            <a:endParaRPr dirty="0">
              <a:latin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</a:rPr>
              <a:t>int main(){</a:t>
            </a:r>
          </a:p>
          <a:p>
            <a:r>
              <a:rPr dirty="0">
                <a:latin typeface="Arial" panose="020B0604020202020204" pitchFamily="34" charset="0"/>
              </a:rPr>
              <a:t>    printf("Enter information for 1st distance\n");</a:t>
            </a:r>
          </a:p>
          <a:p>
            <a:r>
              <a:rPr dirty="0">
                <a:latin typeface="Arial" panose="020B0604020202020204" pitchFamily="34" charset="0"/>
              </a:rPr>
              <a:t>    printf("Enter feet: ");</a:t>
            </a:r>
          </a:p>
          <a:p>
            <a:r>
              <a:rPr dirty="0">
                <a:latin typeface="Arial" panose="020B0604020202020204" pitchFamily="34" charset="0"/>
              </a:rPr>
              <a:t>    scanf("%d",&amp;d1.feet);</a:t>
            </a:r>
          </a:p>
          <a:p>
            <a:r>
              <a:rPr dirty="0">
                <a:latin typeface="Arial" panose="020B0604020202020204" pitchFamily="34" charset="0"/>
              </a:rPr>
              <a:t>    printf("Enter inch: ");</a:t>
            </a:r>
          </a:p>
          <a:p>
            <a:r>
              <a:rPr dirty="0">
                <a:latin typeface="Arial" panose="020B0604020202020204" pitchFamily="34" charset="0"/>
              </a:rPr>
              <a:t>    scanf("%f",&amp;d1.inch);</a:t>
            </a:r>
          </a:p>
          <a:p>
            <a:r>
              <a:rPr dirty="0">
                <a:latin typeface="Arial" panose="020B0604020202020204" pitchFamily="34" charset="0"/>
              </a:rPr>
              <a:t>    printf("\nEnter infromation for 2nd distance\n");</a:t>
            </a:r>
          </a:p>
          <a:p>
            <a:r>
              <a:rPr dirty="0">
                <a:latin typeface="Arial" panose="020B0604020202020204" pitchFamily="34" charset="0"/>
              </a:rPr>
              <a:t>    printf("Enter feet: ");</a:t>
            </a:r>
          </a:p>
          <a:p>
            <a:r>
              <a:rPr dirty="0">
                <a:latin typeface="Arial" panose="020B0604020202020204" pitchFamily="34" charset="0"/>
              </a:rPr>
              <a:t>    scanf("%d",&amp;d2.feet);</a:t>
            </a:r>
          </a:p>
          <a:p>
            <a:r>
              <a:rPr dirty="0">
                <a:latin typeface="Arial" panose="020B0604020202020204" pitchFamily="34" charset="0"/>
              </a:rPr>
              <a:t>    printf("Enter inch: ");</a:t>
            </a:r>
          </a:p>
          <a:p>
            <a:r>
              <a:rPr dirty="0">
                <a:latin typeface="Arial" panose="020B0604020202020204" pitchFamily="34" charset="0"/>
              </a:rPr>
              <a:t>    scanf("%f",&amp;d2.inch);</a:t>
            </a:r>
          </a:p>
          <a:p>
            <a:r>
              <a:rPr dirty="0">
                <a:latin typeface="Arial" panose="020B0604020202020204" pitchFamily="34" charset="0"/>
              </a:rPr>
              <a:t>    sum.feet=d1.feet+d2.feet;</a:t>
            </a:r>
          </a:p>
          <a:p>
            <a:r>
              <a:rPr dirty="0">
                <a:latin typeface="Arial" panose="020B0604020202020204" pitchFamily="34" charset="0"/>
              </a:rPr>
              <a:t>    sum.inch=d1.inch+d2.inch;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563563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sz="2000" b="1" dirty="0"/>
              <a:t>Program to Add Two Distances (in inch-feet) System Using Structures .. </a:t>
            </a:r>
            <a:r>
              <a:rPr sz="2800" dirty="0"/>
              <a:t/>
            </a:r>
            <a:br>
              <a:rPr sz="2800" dirty="0"/>
            </a:br>
            <a:endParaRPr sz="2800" dirty="0"/>
          </a:p>
        </p:txBody>
      </p:sp>
      <p:sp>
        <p:nvSpPr>
          <p:cNvPr id="7171" name="TextBox 3"/>
          <p:cNvSpPr txBox="1"/>
          <p:nvPr/>
        </p:nvSpPr>
        <p:spPr>
          <a:xfrm>
            <a:off x="533400" y="1219200"/>
            <a:ext cx="7467600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dirty="0">
                <a:latin typeface="Arial" panose="020B0604020202020204" pitchFamily="34" charset="0"/>
              </a:rPr>
              <a:t>If inch is greater than 12, changing it to feet. */</a:t>
            </a:r>
          </a:p>
          <a:p>
            <a:r>
              <a:rPr dirty="0">
                <a:latin typeface="Arial" panose="020B0604020202020204" pitchFamily="34" charset="0"/>
              </a:rPr>
              <a:t>    if (sum.inch&gt;12.0)</a:t>
            </a:r>
          </a:p>
          <a:p>
            <a:r>
              <a:rPr dirty="0">
                <a:latin typeface="Arial" panose="020B0604020202020204" pitchFamily="34" charset="0"/>
              </a:rPr>
              <a:t>    {</a:t>
            </a:r>
          </a:p>
          <a:p>
            <a:r>
              <a:rPr dirty="0">
                <a:latin typeface="Arial" panose="020B0604020202020204" pitchFamily="34" charset="0"/>
              </a:rPr>
              <a:t>        sum.inch=sum.inch-12.0;</a:t>
            </a:r>
          </a:p>
          <a:p>
            <a:r>
              <a:rPr dirty="0">
                <a:latin typeface="Arial" panose="020B0604020202020204" pitchFamily="34" charset="0"/>
              </a:rPr>
              <a:t>        ++sum.feet;</a:t>
            </a:r>
          </a:p>
          <a:p>
            <a:r>
              <a:rPr dirty="0">
                <a:latin typeface="Arial" panose="020B0604020202020204" pitchFamily="34" charset="0"/>
              </a:rPr>
              <a:t>    }</a:t>
            </a:r>
          </a:p>
          <a:p>
            <a:r>
              <a:rPr dirty="0">
                <a:latin typeface="Arial" panose="020B0604020202020204" pitchFamily="34" charset="0"/>
              </a:rPr>
              <a:t>    printf("\nSum of distances=%d\'-%.1f\"",sum.feet,sum.inch);</a:t>
            </a:r>
          </a:p>
          <a:p>
            <a:r>
              <a:rPr dirty="0">
                <a:latin typeface="Arial" panose="020B0604020202020204" pitchFamily="34" charset="0"/>
              </a:rPr>
              <a:t>    return 0;</a:t>
            </a:r>
          </a:p>
          <a:p>
            <a:r>
              <a:rPr dirty="0">
                <a:latin typeface="Arial" panose="020B0604020202020204" pitchFamily="34" charset="0"/>
              </a:rPr>
              <a:t>}</a:t>
            </a:r>
          </a:p>
          <a:p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1156</Words>
  <Application>WPS Presentation</Application>
  <PresentationFormat>On-screen Show (4:3)</PresentationFormat>
  <Paragraphs>233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Bindu Agarwalla Day 11 </vt:lpstr>
      <vt:lpstr>Contents</vt:lpstr>
      <vt:lpstr>Contents</vt:lpstr>
      <vt:lpstr>Program to Store Information(name, roll and marks) of a Student Using Structure</vt:lpstr>
      <vt:lpstr>Program to Store Information(name, roll and marks) of a Student Using Structure</vt:lpstr>
      <vt:lpstr>Program to Store Information(name, roll and marks) of n number Student Using Structure</vt:lpstr>
      <vt:lpstr>Program to Store Information(name, roll and marks) of n number Student Using Structure</vt:lpstr>
      <vt:lpstr>Program to Add Two Distances (in inch-feet) System Using Structures</vt:lpstr>
      <vt:lpstr>Program to Add Two Distances (in inch-feet) System Using Structures ..  </vt:lpstr>
      <vt:lpstr>Program to Add Two Complex Numbers by Passing Structure to a Function </vt:lpstr>
      <vt:lpstr>Program to Add Two Complex Numbers by Passing Structure to a Function..</vt:lpstr>
      <vt:lpstr>Program to Store Information of 10 Students Using Structure</vt:lpstr>
      <vt:lpstr>Program to Store Information of 10 Students Using Structure..</vt:lpstr>
      <vt:lpstr>Structure within structure</vt:lpstr>
      <vt:lpstr>structure within structure</vt:lpstr>
      <vt:lpstr>Array in structure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KIIT</cp:lastModifiedBy>
  <cp:revision>111</cp:revision>
  <dcterms:created xsi:type="dcterms:W3CDTF">2012-09-01T07:31:00Z</dcterms:created>
  <dcterms:modified xsi:type="dcterms:W3CDTF">2020-07-29T10:34:45Z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